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32"/>
  </p:notesMasterIdLst>
  <p:sldIdLst>
    <p:sldId id="260" r:id="rId3"/>
    <p:sldId id="261" r:id="rId4"/>
    <p:sldId id="262" r:id="rId5"/>
    <p:sldId id="267"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64" r:id="rId29"/>
    <p:sldId id="266" r:id="rId30"/>
    <p:sldId id="263" r:id="rId31"/>
  </p:sldIdLst>
  <p:sldSz cx="18288000" cy="10287000"/>
  <p:notesSz cx="18288000" cy="10287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E"/>
    <a:srgbClr val="7EA82F"/>
    <a:srgbClr val="FF8C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65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a:p>
      </dgm:t>
    </dgm:pt>
    <dgm:pt modelId="{19D75968-110D-4570-A796-4EFA7A289980}">
      <dgm:prSet phldrT="[Texto]" custT="1"/>
      <dgm:spPr/>
      <dgm:t>
        <a:bodyPr/>
        <a:lstStyle/>
        <a:p>
          <a:pPr algn="l"/>
          <a:endParaRPr sz="2400" dirty="0"/>
        </a:p>
        <a:p>
          <a:pPr algn="l">
            <a:defRPr sz="2400"/>
          </a:pPr>
          <a:r>
            <a:rPr dirty="0"/>
            <a:t>UNIDAD 1: </a:t>
          </a:r>
          <a:r>
            <a:rPr lang="es-ES" dirty="0"/>
            <a:t>Fundamentos de ciberseguridad para una transformación digital fluida de las microempresas rurales</a:t>
          </a:r>
          <a:endParaRPr sz="2400" dirty="0"/>
        </a:p>
        <a:p>
          <a:pPr algn="l"/>
          <a:endParaRPr sz="2400" dirty="0"/>
        </a:p>
        <a:p>
          <a:pPr algn="l">
            <a:defRPr sz="2400"/>
          </a:pPr>
          <a:r>
            <a:rPr dirty="0" err="1"/>
            <a:t>Sección</a:t>
          </a:r>
          <a:r>
            <a:rPr dirty="0"/>
            <a:t> 1.1. </a:t>
          </a:r>
          <a:r>
            <a:rPr lang="es-ES" b="0" dirty="0"/>
            <a:t>Identificación de amenazas y riesgos cibernéticos</a:t>
          </a:r>
          <a:endParaRPr b="0" dirty="0"/>
        </a:p>
        <a:p>
          <a:pPr algn="l">
            <a:defRPr sz="2400"/>
          </a:pPr>
          <a:r>
            <a:rPr dirty="0" err="1"/>
            <a:t>Sección</a:t>
          </a:r>
          <a:r>
            <a:rPr dirty="0"/>
            <a:t> 1.2. </a:t>
          </a:r>
          <a:r>
            <a:rPr lang="es-ES" dirty="0"/>
            <a:t>Integración de las medidas de ciberseguridad en las actividades empresariales</a:t>
          </a:r>
          <a:endParaRPr sz="2400" dirty="0"/>
        </a:p>
        <a:p>
          <a:pPr algn="l"/>
          <a:endParaRPr sz="2100" dirty="0"/>
        </a:p>
        <a:p>
          <a:pPr algn="ctr"/>
          <a:endParaRPr sz="2100" dirty="0"/>
        </a:p>
      </dgm:t>
    </dgm:pt>
    <dgm:pt modelId="{78AFBB9F-F438-4106-A4C3-7D8B2021376F}" type="parTrans" cxnId="{B3CC6CB5-BB5B-4A96-8B1E-A8A3F01CC766}">
      <dgm:prSet/>
      <dgm:spPr/>
      <dgm:t>
        <a:bodyPr/>
        <a:lstStyle/>
        <a:p>
          <a:endParaRPr/>
        </a:p>
      </dgm:t>
    </dgm:pt>
    <dgm:pt modelId="{B5F78038-C462-4723-A996-05689A91AF21}" type="sibTrans" cxnId="{B3CC6CB5-BB5B-4A96-8B1E-A8A3F01CC766}">
      <dgm:prSet/>
      <dgm:spPr/>
      <dgm:t>
        <a:bodyPr/>
        <a:lstStyle/>
        <a:p>
          <a:endParaRPr/>
        </a:p>
      </dgm:t>
    </dgm:pt>
    <dgm:pt modelId="{609B7737-2F8B-426B-AF67-1EE3ED08022C}">
      <dgm:prSet phldrT="[Texto]" custT="1"/>
      <dgm:spPr/>
      <dgm:t>
        <a:bodyPr/>
        <a:lstStyle/>
        <a:p>
          <a:pPr>
            <a:defRPr sz="2400"/>
          </a:pPr>
          <a:r>
            <a:rPr dirty="0"/>
            <a:t>UNIDAD 2: </a:t>
          </a:r>
          <a:r>
            <a:rPr lang="es-ES" dirty="0"/>
            <a:t>Buenas prácticas en materia de ciberseguridad para proteger los datos personales y la privacidad</a:t>
          </a:r>
          <a:endParaRPr sz="2400" dirty="0"/>
        </a:p>
        <a:p>
          <a:endParaRPr sz="2400" dirty="0"/>
        </a:p>
        <a:p>
          <a:pPr>
            <a:defRPr sz="2400"/>
          </a:pPr>
          <a:r>
            <a:rPr dirty="0" err="1"/>
            <a:t>Sección</a:t>
          </a:r>
          <a:r>
            <a:rPr dirty="0"/>
            <a:t> 2.1. </a:t>
          </a:r>
          <a:r>
            <a:rPr lang="es-ES" dirty="0"/>
            <a:t>Medidas de protección de datos para las pequeñas y medianas empresas rurales</a:t>
          </a:r>
          <a:endParaRPr dirty="0"/>
        </a:p>
        <a:p>
          <a:pPr>
            <a:defRPr sz="2400"/>
          </a:pPr>
          <a:r>
            <a:rPr dirty="0" err="1"/>
            <a:t>Sección</a:t>
          </a:r>
          <a:r>
            <a:rPr dirty="0"/>
            <a:t> 2.2. Directrices de </a:t>
          </a:r>
          <a:r>
            <a:rPr dirty="0" err="1"/>
            <a:t>ciberseguridad</a:t>
          </a:r>
          <a:r>
            <a:rPr dirty="0"/>
            <a:t> del </a:t>
          </a:r>
          <a:r>
            <a:rPr dirty="0" err="1"/>
            <a:t>trabajo</a:t>
          </a:r>
          <a:r>
            <a:rPr dirty="0"/>
            <a:t> a </a:t>
          </a:r>
          <a:r>
            <a:rPr dirty="0" err="1"/>
            <a:t>distancia</a:t>
          </a:r>
          <a:endParaRPr sz="2400" dirty="0"/>
        </a:p>
        <a:p>
          <a:endParaRPr sz="2000" dirty="0"/>
        </a:p>
        <a:p>
          <a:endParaRPr sz="2000" dirty="0"/>
        </a:p>
      </dgm:t>
    </dgm:pt>
    <dgm:pt modelId="{975E8B56-3427-4763-936D-3ECC0B455C10}" type="parTrans" cxnId="{ADD302FE-967B-4FE9-B6D1-D27BC1B89707}">
      <dgm:prSet/>
      <dgm:spPr/>
      <dgm:t>
        <a:bodyPr/>
        <a:lstStyle/>
        <a:p>
          <a:endParaRPr/>
        </a:p>
      </dgm:t>
    </dgm:pt>
    <dgm:pt modelId="{0E0957BF-B5FA-4EBB-B90A-1ECF37440F7B}" type="sibTrans" cxnId="{ADD302FE-967B-4FE9-B6D1-D27BC1B89707}">
      <dgm:prSet/>
      <dgm:spPr/>
      <dgm:t>
        <a:bodyPr/>
        <a:lstStyle/>
        <a:p>
          <a:endParaRPr/>
        </a:p>
      </dgm:t>
    </dgm:pt>
    <dgm:pt modelId="{427D88A5-FE9E-4A81-B85B-4BA062606B5A}">
      <dgm:prSet phldrT="[Texto]"/>
      <dgm:spPr/>
      <dgm:t>
        <a:bodyPr/>
        <a:lstStyle/>
        <a:p>
          <a:endParaRPr sz="1600"/>
        </a:p>
      </dgm:t>
    </dgm:pt>
    <dgm:pt modelId="{430E0A2F-B9C1-4196-9CA2-BA453627E747}" type="parTrans" cxnId="{92D38790-3924-4594-8A5E-0AC0D44EA718}">
      <dgm:prSet/>
      <dgm:spPr/>
      <dgm:t>
        <a:bodyPr/>
        <a:lstStyle/>
        <a:p>
          <a:endParaRPr/>
        </a:p>
      </dgm:t>
    </dgm:pt>
    <dgm:pt modelId="{473E9935-7E3E-4B63-8A6B-DFA91885A0F3}" type="sibTrans" cxnId="{92D38790-3924-4594-8A5E-0AC0D44EA718}">
      <dgm:prSet/>
      <dgm:spPr/>
      <dgm:t>
        <a:bodyPr/>
        <a:lstStyle/>
        <a:p>
          <a:endParaRPr/>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E9F9DA4B-601A-4408-897E-D2936CB1FD6F}" type="presOf" srcId="{609B7737-2F8B-426B-AF67-1EE3ED08022C}" destId="{6A06E1D3-CB2E-499A-A964-4B9EA4634424}" srcOrd="0" destOrd="0" presId="urn:microsoft.com/office/officeart/2005/8/layout/hList6"/>
    <dgm:cxn modelId="{92D38790-3924-4594-8A5E-0AC0D44EA718}" srcId="{609B7737-2F8B-426B-AF67-1EE3ED08022C}" destId="{427D88A5-FE9E-4A81-B85B-4BA062606B5A}" srcOrd="0" destOrd="0" parTransId="{430E0A2F-B9C1-4196-9CA2-BA453627E747}" sibTransId="{473E9935-7E3E-4B63-8A6B-DFA91885A0F3}"/>
    <dgm:cxn modelId="{FF7D8E92-146B-4D8B-B3DD-8C252796CD3C}" type="presOf" srcId="{19D75968-110D-4570-A796-4EFA7A289980}" destId="{3812FEFD-0534-4CDE-BDFC-5DC8A0A6E211}" srcOrd="0" destOrd="0" presId="urn:microsoft.com/office/officeart/2005/8/layout/hList6"/>
    <dgm:cxn modelId="{137F2994-1749-4CCE-B026-B431D3A04965}" type="presOf" srcId="{427D88A5-FE9E-4A81-B85B-4BA062606B5A}" destId="{6A06E1D3-CB2E-499A-A964-4B9EA4634424}" srcOrd="0" destOrd="1"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a:p>
      </dgm:t>
    </dgm:pt>
    <dgm:pt modelId="{7991A607-7466-4457-87C8-C0CA40315A23}">
      <dgm:prSet phldrT="[Texto]"/>
      <dgm:spPr>
        <a:xfrm rot="5400000">
          <a:off x="-167351" y="170210"/>
          <a:ext cx="1115677" cy="780974"/>
        </a:xfrm>
        <a:prstGeom prst="chevron">
          <a:avLst/>
        </a:prstGeom>
        <a:solidFill>
          <a:srgbClr val="FF8C00"/>
        </a:solidFill>
        <a:ln w="15875" cap="flat" cmpd="sng" algn="ctr">
          <a:solidFill>
            <a:srgbClr val="FF8C00"/>
          </a:solidFill>
          <a:prstDash val="solid"/>
        </a:ln>
        <a:effectLst/>
      </dgm:spPr>
      <dgm:t>
        <a:bodyPr/>
        <a:lstStyle/>
        <a:p>
          <a:pPr>
            <a:buNone/>
            <a:defRPr>
              <a:solidFill>
                <a:sysClr val="window" lastClr="FFFFFF"/>
              </a:solidFill>
              <a:latin typeface="Calibri" panose="020F0502020204030204"/>
              <a:ea typeface="+mn-ea"/>
              <a:cs typeface="+mn-cs"/>
            </a:defRPr>
          </a:pPr>
          <a:r>
            <a:t>Unidad 1</a:t>
          </a:r>
        </a:p>
      </dgm:t>
    </dgm:pt>
    <dgm:pt modelId="{A4499F8F-8C98-4F22-9390-38711BCBAAE2}" type="parTrans" cxnId="{699FF731-067A-414C-87FE-CB60620F8569}">
      <dgm:prSet/>
      <dgm:spPr/>
      <dgm:t>
        <a:bodyPr/>
        <a:lstStyle/>
        <a:p>
          <a:endParaRPr/>
        </a:p>
      </dgm:t>
    </dgm:pt>
    <dgm:pt modelId="{C29B2F6D-2BFD-4ACD-96BB-CE9968F61031}" type="sibTrans" cxnId="{699FF731-067A-414C-87FE-CB60620F8569}">
      <dgm:prSet/>
      <dgm:spPr/>
      <dgm:t>
        <a:bodyPr/>
        <a:lstStyle/>
        <a:p>
          <a:endParaRPr/>
        </a:p>
      </dgm:t>
    </dgm:pt>
    <dgm:pt modelId="{70ED07A8-1925-4E2A-A3F7-588056F8DA59}">
      <dgm:prSet phldrT="[Texto]" custT="1"/>
      <dgm:spPr>
        <a:xfrm rot="5400000">
          <a:off x="5057091" y="-4273259"/>
          <a:ext cx="725190" cy="9277425"/>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ln>
        <a:effectLst/>
      </dgm:spPr>
      <dgm:t>
        <a:bodyPr/>
        <a:lstStyle/>
        <a:p>
          <a:pPr>
            <a:buChar char="•"/>
          </a:pPr>
          <a:endParaRPr sz="2400">
            <a:solidFill>
              <a:sysClr val="windowText" lastClr="000000">
                <a:hueOff val="0"/>
                <a:satOff val="0"/>
                <a:lumOff val="0"/>
                <a:alphaOff val="0"/>
              </a:sysClr>
            </a:solidFill>
            <a:latin typeface="Calibri" panose="020F0502020204030204"/>
            <a:ea typeface="+mn-ea"/>
            <a:cs typeface="+mn-cs"/>
          </a:endParaRPr>
        </a:p>
      </dgm:t>
    </dgm:pt>
    <dgm:pt modelId="{BA2AA8D9-8A0B-4C44-AC4A-E229D520682F}" type="parTrans" cxnId="{27E4206D-420D-4A44-8E3D-381C32007183}">
      <dgm:prSet/>
      <dgm:spPr/>
      <dgm:t>
        <a:bodyPr/>
        <a:lstStyle/>
        <a:p>
          <a:endParaRPr/>
        </a:p>
      </dgm:t>
    </dgm:pt>
    <dgm:pt modelId="{358BC604-4285-4A45-AB42-ABED8F39E3D2}" type="sibTrans" cxnId="{27E4206D-420D-4A44-8E3D-381C32007183}">
      <dgm:prSet/>
      <dgm:spPr/>
      <dgm:t>
        <a:bodyPr/>
        <a:lstStyle/>
        <a:p>
          <a:endParaRPr/>
        </a:p>
      </dgm:t>
    </dgm:pt>
    <dgm:pt modelId="{40F00831-DA0F-4F68-92C8-477728BD919B}">
      <dgm:prSet phldrT="[Texto]" custT="1"/>
      <dgm:spPr>
        <a:xfrm rot="5400000">
          <a:off x="5057091" y="-4273259"/>
          <a:ext cx="725190" cy="9277425"/>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ln>
        <a:effectLst/>
      </dgm:spPr>
      <dgm:t>
        <a:bodyPr/>
        <a:lstStyle/>
        <a:p>
          <a:pPr>
            <a:buChar char="•"/>
          </a:pPr>
          <a:endParaRPr sz="2400">
            <a:solidFill>
              <a:sysClr val="windowText" lastClr="000000">
                <a:hueOff val="0"/>
                <a:satOff val="0"/>
                <a:lumOff val="0"/>
                <a:alphaOff val="0"/>
              </a:sysClr>
            </a:solidFill>
            <a:latin typeface="Calibri" panose="020F0502020204030204"/>
            <a:ea typeface="+mn-ea"/>
            <a:cs typeface="+mn-cs"/>
          </a:endParaRPr>
        </a:p>
      </dgm:t>
    </dgm:pt>
    <dgm:pt modelId="{D6E9724A-CE0D-4DE1-A116-EA7736F52CFE}" type="parTrans" cxnId="{5993BA5D-D0CA-4436-B6AD-A82A6FFDD91C}">
      <dgm:prSet/>
      <dgm:spPr/>
      <dgm:t>
        <a:bodyPr/>
        <a:lstStyle/>
        <a:p>
          <a:endParaRPr/>
        </a:p>
      </dgm:t>
    </dgm:pt>
    <dgm:pt modelId="{C2A8EAF7-D0E7-4696-A964-90BE9D3087E8}" type="sibTrans" cxnId="{5993BA5D-D0CA-4436-B6AD-A82A6FFDD91C}">
      <dgm:prSet/>
      <dgm:spPr/>
      <dgm:t>
        <a:bodyPr/>
        <a:lstStyle/>
        <a:p>
          <a:endParaRPr/>
        </a:p>
      </dgm:t>
    </dgm:pt>
    <dgm:pt modelId="{929949F9-6708-4738-9713-C14A3F26FEC8}">
      <dgm:prSet phldrT="[Texto]"/>
      <dgm:spPr>
        <a:xfrm rot="5400000">
          <a:off x="-167351" y="1137320"/>
          <a:ext cx="1115677" cy="780974"/>
        </a:xfrm>
        <a:prstGeom prst="chevron">
          <a:avLst/>
        </a:prstGeom>
        <a:solidFill>
          <a:srgbClr val="FF8C00"/>
        </a:solidFill>
        <a:ln w="15875" cap="flat" cmpd="sng" algn="ctr">
          <a:solidFill>
            <a:srgbClr val="FF8C00"/>
          </a:solidFill>
          <a:prstDash val="solid"/>
        </a:ln>
        <a:effectLst/>
      </dgm:spPr>
      <dgm:t>
        <a:bodyPr/>
        <a:lstStyle/>
        <a:p>
          <a:pPr>
            <a:buNone/>
            <a:defRPr>
              <a:solidFill>
                <a:sysClr val="window" lastClr="FFFFFF"/>
              </a:solidFill>
              <a:latin typeface="Calibri" panose="020F0502020204030204"/>
              <a:ea typeface="+mn-ea"/>
              <a:cs typeface="+mn-cs"/>
            </a:defRPr>
          </a:pPr>
          <a:r>
            <a:t>Unidad 2</a:t>
          </a:r>
        </a:p>
      </dgm:t>
    </dgm:pt>
    <dgm:pt modelId="{0F7E1A38-7E70-42A4-AF68-F54EB88D3B4D}" type="parTrans" cxnId="{8AA7AEF0-2C43-4D1F-9795-3D7C3DEEEFE8}">
      <dgm:prSet/>
      <dgm:spPr/>
      <dgm:t>
        <a:bodyPr/>
        <a:lstStyle/>
        <a:p>
          <a:endParaRPr/>
        </a:p>
      </dgm:t>
    </dgm:pt>
    <dgm:pt modelId="{ADF06A4A-9857-42CF-BDD4-187E89F55B3D}" type="sibTrans" cxnId="{8AA7AEF0-2C43-4D1F-9795-3D7C3DEEEFE8}">
      <dgm:prSet/>
      <dgm:spPr/>
      <dgm:t>
        <a:bodyPr/>
        <a:lstStyle/>
        <a:p>
          <a:endParaRPr/>
        </a:p>
      </dgm:t>
    </dgm:pt>
    <dgm:pt modelId="{8A584B21-BCB2-43BB-B64C-7B360D83A862}">
      <dgm:prSet phldrT="[Texto]"/>
      <dgm:spPr>
        <a:xfrm rot="5400000">
          <a:off x="5057091" y="-3306148"/>
          <a:ext cx="725190" cy="9277425"/>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ln>
        <a:effectLst/>
      </dgm:spPr>
      <dgm:t>
        <a:bodyPr/>
        <a:lstStyle/>
        <a:p>
          <a:pPr>
            <a:buChar char="•"/>
          </a:pPr>
          <a:endParaRPr sz="1600">
            <a:solidFill>
              <a:sysClr val="windowText" lastClr="000000">
                <a:hueOff val="0"/>
                <a:satOff val="0"/>
                <a:lumOff val="0"/>
                <a:alphaOff val="0"/>
              </a:sysClr>
            </a:solidFill>
            <a:latin typeface="Calibri" panose="020F0502020204030204"/>
            <a:ea typeface="+mn-ea"/>
            <a:cs typeface="+mn-cs"/>
          </a:endParaRPr>
        </a:p>
      </dgm:t>
    </dgm:pt>
    <dgm:pt modelId="{425E6093-9D9F-4D0D-AF39-692D3F01524A}" type="parTrans" cxnId="{FDC28727-7F33-4001-87F1-D5F76940E233}">
      <dgm:prSet/>
      <dgm:spPr/>
      <dgm:t>
        <a:bodyPr/>
        <a:lstStyle/>
        <a:p>
          <a:endParaRPr/>
        </a:p>
      </dgm:t>
    </dgm:pt>
    <dgm:pt modelId="{E714A1FB-4DC7-477F-B50F-618EF34C0C2D}" type="sibTrans" cxnId="{FDC28727-7F33-4001-87F1-D5F76940E233}">
      <dgm:prSet/>
      <dgm:spPr/>
      <dgm:t>
        <a:bodyPr/>
        <a:lstStyle/>
        <a:p>
          <a:endParaRPr/>
        </a:p>
      </dgm:t>
    </dgm:pt>
    <dgm:pt modelId="{361EEB7D-5B21-408A-BB12-7E428E32B92C}">
      <dgm:prSet phldrT="[Texto]"/>
      <dgm:spPr>
        <a:xfrm rot="5400000">
          <a:off x="5057091" y="-3306148"/>
          <a:ext cx="725190" cy="9277425"/>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ln>
        <a:effectLst/>
      </dgm:spPr>
      <dgm:t>
        <a:bodyPr/>
        <a:lstStyle/>
        <a:p>
          <a:pPr>
            <a:buChar char="•"/>
          </a:pPr>
          <a:endParaRPr sz="1600">
            <a:solidFill>
              <a:sysClr val="windowText" lastClr="000000">
                <a:hueOff val="0"/>
                <a:satOff val="0"/>
                <a:lumOff val="0"/>
                <a:alphaOff val="0"/>
              </a:sysClr>
            </a:solidFill>
            <a:latin typeface="Calibri" panose="020F0502020204030204"/>
            <a:ea typeface="+mn-ea"/>
            <a:cs typeface="+mn-cs"/>
          </a:endParaRPr>
        </a:p>
      </dgm:t>
    </dgm:pt>
    <dgm:pt modelId="{C6E460BF-0736-4975-9F4F-3F64AC6B912E}" type="parTrans" cxnId="{D7C0872C-3BAC-4C76-BDE4-18E020D8E718}">
      <dgm:prSet/>
      <dgm:spPr/>
      <dgm:t>
        <a:bodyPr/>
        <a:lstStyle/>
        <a:p>
          <a:endParaRPr/>
        </a:p>
      </dgm:t>
    </dgm:pt>
    <dgm:pt modelId="{C7EA2977-C538-4F39-9F09-A5A5010D2010}" type="sibTrans" cxnId="{D7C0872C-3BAC-4C76-BDE4-18E020D8E718}">
      <dgm:prSet/>
      <dgm:spPr/>
      <dgm:t>
        <a:bodyPr/>
        <a:lstStyle/>
        <a:p>
          <a:endParaRPr/>
        </a:p>
      </dgm:t>
    </dgm:pt>
    <dgm:pt modelId="{E84EC1DE-3CAF-43A3-AEE0-816474CD7A92}">
      <dgm:prSet custT="1"/>
      <dgm:spPr/>
      <dgm:t>
        <a:bodyPr/>
        <a:lstStyle/>
        <a:p>
          <a:pPr>
            <a:buChar char="•"/>
            <a:defRPr sz="2400"/>
          </a:pPr>
          <a:r>
            <a:t>Los fundamentos de la ciberseguridad son </a:t>
          </a:r>
          <a:r>
            <a:rPr b="1"/>
            <a:t>esenciales para garantizar una transformación digital fluida de las pymes rurales</a:t>
          </a:r>
          <a:r>
            <a:t>. </a:t>
          </a:r>
          <a:endParaRPr sz="2400">
            <a:solidFill>
              <a:sysClr val="windowText" lastClr="000000">
                <a:hueOff val="0"/>
                <a:satOff val="0"/>
                <a:lumOff val="0"/>
                <a:alphaOff val="0"/>
              </a:sysClr>
            </a:solidFill>
            <a:latin typeface="Calibri" panose="020F0502020204030204"/>
            <a:ea typeface="+mn-ea"/>
            <a:cs typeface="+mn-cs"/>
          </a:endParaRPr>
        </a:p>
      </dgm:t>
    </dgm:pt>
    <dgm:pt modelId="{51957393-103D-4C2F-B739-170F43AAFF7D}" type="parTrans" cxnId="{B8A981E0-9A37-4D6A-8473-379DD75B4C9C}">
      <dgm:prSet/>
      <dgm:spPr/>
      <dgm:t>
        <a:bodyPr/>
        <a:lstStyle/>
        <a:p>
          <a:endParaRPr/>
        </a:p>
      </dgm:t>
    </dgm:pt>
    <dgm:pt modelId="{F04AD981-464A-4CA7-B10E-017381C06346}" type="sibTrans" cxnId="{B8A981E0-9A37-4D6A-8473-379DD75B4C9C}">
      <dgm:prSet/>
      <dgm:spPr/>
      <dgm:t>
        <a:bodyPr/>
        <a:lstStyle/>
        <a:p>
          <a:endParaRPr/>
        </a:p>
      </dgm:t>
    </dgm:pt>
    <dgm:pt modelId="{45EF5200-6796-4F28-B913-A31BC02C6011}">
      <dgm:prSet custT="1"/>
      <dgm:spPr/>
      <dgm:t>
        <a:bodyPr/>
        <a:lstStyle/>
        <a:p>
          <a:pPr>
            <a:buChar char="•"/>
            <a:defRPr sz="2400"/>
          </a:pPr>
          <a:r>
            <a:t>Las microempresas rurales, como cualquier otra empresa, son vulnerables a </a:t>
          </a:r>
          <a:r>
            <a:rPr b="1"/>
            <a:t>una serie de amenazas y riesgos cibernéticos</a:t>
          </a:r>
          <a:r>
            <a:t>. Si bien su escala podría ser menor, el impacto potencial aún puede ser significativo.</a:t>
          </a:r>
          <a:endParaRPr sz="2400">
            <a:solidFill>
              <a:sysClr val="windowText" lastClr="000000">
                <a:hueOff val="0"/>
                <a:satOff val="0"/>
                <a:lumOff val="0"/>
                <a:alphaOff val="0"/>
              </a:sysClr>
            </a:solidFill>
            <a:latin typeface="Calibri" panose="020F0502020204030204"/>
            <a:ea typeface="+mn-ea"/>
            <a:cs typeface="+mn-cs"/>
          </a:endParaRPr>
        </a:p>
      </dgm:t>
    </dgm:pt>
    <dgm:pt modelId="{7D34E8F7-A927-40F6-87A9-BC7791C45798}" type="parTrans" cxnId="{EFC5C0C1-96D7-412E-9525-F666043EA889}">
      <dgm:prSet/>
      <dgm:spPr/>
      <dgm:t>
        <a:bodyPr/>
        <a:lstStyle/>
        <a:p>
          <a:endParaRPr/>
        </a:p>
      </dgm:t>
    </dgm:pt>
    <dgm:pt modelId="{A57B9889-2A51-44BD-A30D-1DC1F195CA72}" type="sibTrans" cxnId="{EFC5C0C1-96D7-412E-9525-F666043EA889}">
      <dgm:prSet/>
      <dgm:spPr/>
      <dgm:t>
        <a:bodyPr/>
        <a:lstStyle/>
        <a:p>
          <a:endParaRPr/>
        </a:p>
      </dgm:t>
    </dgm:pt>
    <dgm:pt modelId="{C81253D1-B4A3-4025-8139-E9E73CD8975B}">
      <dgm:prSet custT="1"/>
      <dgm:spPr/>
      <dgm:t>
        <a:bodyPr/>
        <a:lstStyle/>
        <a:p>
          <a:pPr>
            <a:defRPr sz="2400"/>
          </a:pPr>
          <a:r>
            <a:rPr b="1" dirty="0"/>
            <a:t>La </a:t>
          </a:r>
          <a:r>
            <a:rPr b="1" dirty="0" err="1"/>
            <a:t>integración</a:t>
          </a:r>
          <a:r>
            <a:rPr b="1" dirty="0"/>
            <a:t> de las </a:t>
          </a:r>
          <a:r>
            <a:rPr b="1" dirty="0" err="1"/>
            <a:t>medidas</a:t>
          </a:r>
          <a:r>
            <a:rPr b="1" dirty="0"/>
            <a:t> de </a:t>
          </a:r>
          <a:r>
            <a:rPr b="1" dirty="0" err="1"/>
            <a:t>ciberseguridad</a:t>
          </a:r>
          <a:r>
            <a:rPr b="1" dirty="0"/>
            <a:t> </a:t>
          </a:r>
          <a:r>
            <a:rPr dirty="0" err="1"/>
            <a:t>en</a:t>
          </a:r>
          <a:r>
            <a:rPr dirty="0"/>
            <a:t> las </a:t>
          </a:r>
          <a:r>
            <a:rPr dirty="0" err="1"/>
            <a:t>actividades</a:t>
          </a:r>
          <a:r>
            <a:rPr dirty="0"/>
            <a:t> </a:t>
          </a:r>
          <a:r>
            <a:rPr dirty="0" err="1"/>
            <a:t>empresariales</a:t>
          </a:r>
          <a:r>
            <a:rPr dirty="0"/>
            <a:t> de las </a:t>
          </a:r>
          <a:r>
            <a:rPr dirty="0" err="1"/>
            <a:t>microempresas</a:t>
          </a:r>
          <a:r>
            <a:rPr dirty="0"/>
            <a:t> rurales (</a:t>
          </a:r>
          <a:r>
            <a:rPr lang="es-ES" dirty="0"/>
            <a:t>MIPYME</a:t>
          </a:r>
          <a:r>
            <a:rPr dirty="0"/>
            <a:t>) es crucial para </a:t>
          </a:r>
          <a:r>
            <a:rPr dirty="0" err="1"/>
            <a:t>proteger</a:t>
          </a:r>
          <a:r>
            <a:rPr dirty="0"/>
            <a:t> sus </a:t>
          </a:r>
          <a:r>
            <a:rPr dirty="0" err="1"/>
            <a:t>activos</a:t>
          </a:r>
          <a:r>
            <a:rPr dirty="0"/>
            <a:t> y </a:t>
          </a:r>
          <a:r>
            <a:rPr dirty="0" err="1"/>
            <a:t>operaciones</a:t>
          </a:r>
          <a:r>
            <a:rPr dirty="0"/>
            <a:t> </a:t>
          </a:r>
          <a:r>
            <a:rPr dirty="0" err="1"/>
            <a:t>digitales</a:t>
          </a:r>
          <a:r>
            <a:rPr dirty="0"/>
            <a:t>. </a:t>
          </a:r>
          <a:endParaRPr sz="2400" dirty="0">
            <a:solidFill>
              <a:sysClr val="windowText" lastClr="000000">
                <a:hueOff val="0"/>
                <a:satOff val="0"/>
                <a:lumOff val="0"/>
                <a:alphaOff val="0"/>
              </a:sysClr>
            </a:solidFill>
            <a:latin typeface="Calibri" panose="020F0502020204030204"/>
            <a:ea typeface="+mn-ea"/>
            <a:cs typeface="+mn-cs"/>
          </a:endParaRPr>
        </a:p>
      </dgm:t>
    </dgm:pt>
    <dgm:pt modelId="{C4D00C84-02CA-473C-9F17-3A6FBAF627A5}" type="parTrans" cxnId="{2B1C2426-56E9-4B37-85F5-76DBE04CCEC7}">
      <dgm:prSet/>
      <dgm:spPr/>
      <dgm:t>
        <a:bodyPr/>
        <a:lstStyle/>
        <a:p>
          <a:endParaRPr/>
        </a:p>
      </dgm:t>
    </dgm:pt>
    <dgm:pt modelId="{4D90F483-AA19-43C6-8081-3D13A5F617AD}" type="sibTrans" cxnId="{2B1C2426-56E9-4B37-85F5-76DBE04CCEC7}">
      <dgm:prSet/>
      <dgm:spPr/>
      <dgm:t>
        <a:bodyPr/>
        <a:lstStyle/>
        <a:p>
          <a:endParaRPr/>
        </a:p>
      </dgm:t>
    </dgm:pt>
    <dgm:pt modelId="{1C26D5C4-A2C5-4FD1-A796-740DDCDCE621}">
      <dgm:prSet custT="1"/>
      <dgm:spPr/>
      <dgm:t>
        <a:bodyPr/>
        <a:lstStyle/>
        <a:p>
          <a:pPr>
            <a:defRPr sz="2200"/>
          </a:pPr>
          <a:r>
            <a:rPr b="1" dirty="0"/>
            <a:t>La </a:t>
          </a:r>
          <a:r>
            <a:rPr b="1" dirty="0" err="1"/>
            <a:t>protección</a:t>
          </a:r>
          <a:r>
            <a:rPr b="1" dirty="0"/>
            <a:t> de </a:t>
          </a:r>
          <a:r>
            <a:rPr b="1" dirty="0" err="1"/>
            <a:t>datos</a:t>
          </a:r>
          <a:r>
            <a:rPr b="1" dirty="0"/>
            <a:t> </a:t>
          </a:r>
          <a:r>
            <a:rPr dirty="0"/>
            <a:t>es un </a:t>
          </a:r>
          <a:r>
            <a:rPr dirty="0" err="1"/>
            <a:t>concepto</a:t>
          </a:r>
          <a:r>
            <a:rPr dirty="0"/>
            <a:t> clave para </a:t>
          </a:r>
          <a:r>
            <a:rPr dirty="0" err="1"/>
            <a:t>todas</a:t>
          </a:r>
          <a:r>
            <a:rPr dirty="0"/>
            <a:t> las MIPYME</a:t>
          </a:r>
          <a:r>
            <a:rPr lang="es-ES" dirty="0"/>
            <a:t>s,</a:t>
          </a:r>
          <a:r>
            <a:rPr dirty="0"/>
            <a:t> </a:t>
          </a:r>
          <a:r>
            <a:rPr dirty="0" err="1"/>
            <a:t>sean</a:t>
          </a:r>
          <a:r>
            <a:rPr dirty="0"/>
            <a:t> rurales o </a:t>
          </a:r>
          <a:r>
            <a:rPr dirty="0" err="1"/>
            <a:t>urbanas</a:t>
          </a:r>
          <a:r>
            <a:rPr lang="es-ES" dirty="0"/>
            <a:t>,</a:t>
          </a:r>
          <a:r>
            <a:rPr dirty="0"/>
            <a:t> para </a:t>
          </a:r>
          <a:r>
            <a:rPr dirty="0" err="1"/>
            <a:t>salvaguardar</a:t>
          </a:r>
          <a:r>
            <a:rPr dirty="0"/>
            <a:t> la </a:t>
          </a:r>
          <a:r>
            <a:rPr dirty="0" err="1"/>
            <a:t>información</a:t>
          </a:r>
          <a:r>
            <a:rPr dirty="0"/>
            <a:t> sensible de las </a:t>
          </a:r>
          <a:r>
            <a:rPr dirty="0" err="1"/>
            <a:t>empresas</a:t>
          </a:r>
          <a:r>
            <a:rPr dirty="0"/>
            <a:t> y los </a:t>
          </a:r>
          <a:r>
            <a:rPr dirty="0" err="1"/>
            <a:t>clientes</a:t>
          </a:r>
          <a:r>
            <a:rPr dirty="0"/>
            <a:t>. </a:t>
          </a:r>
          <a:endParaRPr sz="2200" dirty="0"/>
        </a:p>
      </dgm:t>
    </dgm:pt>
    <dgm:pt modelId="{A2135C49-6106-42CD-A2E3-7BA95F9EF841}" type="parTrans" cxnId="{E8B71E6D-5145-4431-83BB-1E1DE2AA0E23}">
      <dgm:prSet/>
      <dgm:spPr/>
      <dgm:t>
        <a:bodyPr/>
        <a:lstStyle/>
        <a:p>
          <a:endParaRPr/>
        </a:p>
      </dgm:t>
    </dgm:pt>
    <dgm:pt modelId="{2FEDFA3A-E7D7-4857-A949-AA437E80F3E6}" type="sibTrans" cxnId="{E8B71E6D-5145-4431-83BB-1E1DE2AA0E23}">
      <dgm:prSet/>
      <dgm:spPr/>
      <dgm:t>
        <a:bodyPr/>
        <a:lstStyle/>
        <a:p>
          <a:endParaRPr/>
        </a:p>
      </dgm:t>
    </dgm:pt>
    <dgm:pt modelId="{DBA8FAFC-47B2-4E94-9B95-1778C01D51D6}">
      <dgm:prSet custT="1"/>
      <dgm:spPr/>
      <dgm:t>
        <a:bodyPr/>
        <a:lstStyle/>
        <a:p>
          <a:pPr>
            <a:defRPr sz="2200"/>
          </a:pPr>
          <a:r>
            <a:rPr b="1"/>
            <a:t>El trabajo </a:t>
          </a:r>
          <a:r>
            <a:t>a distancia se ha convertido en una práctica predominante también para las micro, pequeñas y medianas empresas rurales, por lo que es crucial contar con directrices internas de ciberseguridad no solo para mantener la integridad de sus operaciones, sino también para salvaguardar la información confidencial mientras sus empleados operan fuera del entorno de oficina convencional. </a:t>
          </a:r>
          <a:endParaRPr sz="2200"/>
        </a:p>
      </dgm:t>
    </dgm:pt>
    <dgm:pt modelId="{C272D24E-40D8-43AB-AE0A-0861164379C4}" type="parTrans" cxnId="{986E6219-BCFB-4610-BC46-DF37F0F58173}">
      <dgm:prSet/>
      <dgm:spPr/>
      <dgm:t>
        <a:bodyPr/>
        <a:lstStyle/>
        <a:p>
          <a:endParaRPr/>
        </a:p>
      </dgm:t>
    </dgm:pt>
    <dgm:pt modelId="{3D4407CF-16CC-4B27-8631-D2D33BF5D2B3}" type="sibTrans" cxnId="{986E6219-BCFB-4610-BC46-DF37F0F58173}">
      <dgm:prSet/>
      <dgm:spPr/>
      <dgm:t>
        <a:bodyPr/>
        <a:lstStyle/>
        <a:p>
          <a:endParaRPr/>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2">
        <dgm:presLayoutVars>
          <dgm:chMax val="1"/>
          <dgm:bulletEnabled val="1"/>
        </dgm:presLayoutVars>
      </dgm:prSet>
      <dgm:spPr/>
    </dgm:pt>
    <dgm:pt modelId="{61BF64C8-B481-4665-A533-2C338B5FE312}" type="pres">
      <dgm:prSet presAssocID="{7991A607-7466-4457-87C8-C0CA40315A23}" presName="descendantText" presStyleLbl="alignAcc1" presStyleIdx="0" presStyleCnt="2" custScaleY="124607">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2">
        <dgm:presLayoutVars>
          <dgm:chMax val="1"/>
          <dgm:bulletEnabled val="1"/>
        </dgm:presLayoutVars>
      </dgm:prSet>
      <dgm:spPr/>
    </dgm:pt>
    <dgm:pt modelId="{EE001D36-7EA7-40EA-B3F8-70F5116F2BEF}" type="pres">
      <dgm:prSet presAssocID="{929949F9-6708-4738-9713-C14A3F26FEC8}" presName="descendantText" presStyleLbl="alignAcc1" presStyleIdx="1" presStyleCnt="2">
        <dgm:presLayoutVars>
          <dgm:bulletEnabled val="1"/>
        </dgm:presLayoutVars>
      </dgm:prSet>
      <dgm:spPr/>
    </dgm:pt>
  </dgm:ptLst>
  <dgm:cxnLst>
    <dgm:cxn modelId="{986E6219-BCFB-4610-BC46-DF37F0F58173}" srcId="{929949F9-6708-4738-9713-C14A3F26FEC8}" destId="{DBA8FAFC-47B2-4E94-9B95-1778C01D51D6}" srcOrd="2" destOrd="0" parTransId="{C272D24E-40D8-43AB-AE0A-0861164379C4}" sibTransId="{3D4407CF-16CC-4B27-8631-D2D33BF5D2B3}"/>
    <dgm:cxn modelId="{2B1C2426-56E9-4B37-85F5-76DBE04CCEC7}" srcId="{7991A607-7466-4457-87C8-C0CA40315A23}" destId="{C81253D1-B4A3-4025-8139-E9E73CD8975B}" srcOrd="3" destOrd="0" parTransId="{C4D00C84-02CA-473C-9F17-3A6FBAF627A5}" sibTransId="{4D90F483-AA19-43C6-8081-3D13A5F617AD}"/>
    <dgm:cxn modelId="{FDC28727-7F33-4001-87F1-D5F76940E233}" srcId="{929949F9-6708-4738-9713-C14A3F26FEC8}" destId="{8A584B21-BCB2-43BB-B64C-7B360D83A862}" srcOrd="0" destOrd="0" parTransId="{425E6093-9D9F-4D0D-AF39-692D3F01524A}" sibTransId="{E714A1FB-4DC7-477F-B50F-618EF34C0C2D}"/>
    <dgm:cxn modelId="{D7C0872C-3BAC-4C76-BDE4-18E020D8E718}" srcId="{929949F9-6708-4738-9713-C14A3F26FEC8}" destId="{361EEB7D-5B21-408A-BB12-7E428E32B92C}" srcOrd="3" destOrd="0" parTransId="{C6E460BF-0736-4975-9F4F-3F64AC6B912E}" sibTransId="{C7EA2977-C538-4F39-9F09-A5A5010D2010}"/>
    <dgm:cxn modelId="{699FF731-067A-414C-87FE-CB60620F8569}" srcId="{73A37D0F-0A01-427C-806C-3BDE0C554716}" destId="{7991A607-7466-4457-87C8-C0CA40315A23}" srcOrd="0" destOrd="0" parTransId="{A4499F8F-8C98-4F22-9390-38711BCBAAE2}" sibTransId="{C29B2F6D-2BFD-4ACD-96BB-CE9968F61031}"/>
    <dgm:cxn modelId="{5993BA5D-D0CA-4436-B6AD-A82A6FFDD91C}" srcId="{7991A607-7466-4457-87C8-C0CA40315A23}" destId="{40F00831-DA0F-4F68-92C8-477728BD919B}" srcOrd="4" destOrd="0" parTransId="{D6E9724A-CE0D-4DE1-A116-EA7736F52CFE}" sibTransId="{C2A8EAF7-D0E7-4696-A964-90BE9D3087E8}"/>
    <dgm:cxn modelId="{9B238A47-504E-404B-8FDD-F758C7F951F6}" type="presOf" srcId="{1C26D5C4-A2C5-4FD1-A796-740DDCDCE621}" destId="{EE001D36-7EA7-40EA-B3F8-70F5116F2BEF}" srcOrd="0" destOrd="1" presId="urn:microsoft.com/office/officeart/2005/8/layout/chevron2"/>
    <dgm:cxn modelId="{287D966A-1002-4878-80E0-687B38B974D5}" type="presOf" srcId="{DBA8FAFC-47B2-4E94-9B95-1778C01D51D6}" destId="{EE001D36-7EA7-40EA-B3F8-70F5116F2BEF}" srcOrd="0" destOrd="2" presId="urn:microsoft.com/office/officeart/2005/8/layout/chevron2"/>
    <dgm:cxn modelId="{E8B71E6D-5145-4431-83BB-1E1DE2AA0E23}" srcId="{929949F9-6708-4738-9713-C14A3F26FEC8}" destId="{1C26D5C4-A2C5-4FD1-A796-740DDCDCE621}" srcOrd="1" destOrd="0" parTransId="{A2135C49-6106-42CD-A2E3-7BA95F9EF841}" sibTransId="{2FEDFA3A-E7D7-4857-A949-AA437E80F3E6}"/>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C257677C-2E4C-4A10-B8FA-D31A5FABBB4D}" type="presOf" srcId="{E84EC1DE-3CAF-43A3-AEE0-816474CD7A92}" destId="{61BF64C8-B481-4665-A533-2C338B5FE312}" srcOrd="0" destOrd="1" presId="urn:microsoft.com/office/officeart/2005/8/layout/chevron2"/>
    <dgm:cxn modelId="{30145381-78CD-45F1-A2C5-4FA86B038B2D}" type="presOf" srcId="{7991A607-7466-4457-87C8-C0CA40315A23}" destId="{372C945C-259A-4409-A878-2163FB9FB9E1}" srcOrd="0" destOrd="0" presId="urn:microsoft.com/office/officeart/2005/8/layout/chevron2"/>
    <dgm:cxn modelId="{5F7634A8-F0F7-4878-A74D-52317EA83116}" type="presOf" srcId="{8A584B21-BCB2-43BB-B64C-7B360D83A862}" destId="{EE001D36-7EA7-40EA-B3F8-70F5116F2BEF}" srcOrd="0" destOrd="0" presId="urn:microsoft.com/office/officeart/2005/8/layout/chevron2"/>
    <dgm:cxn modelId="{EFC5C0C1-96D7-412E-9525-F666043EA889}" srcId="{7991A607-7466-4457-87C8-C0CA40315A23}" destId="{45EF5200-6796-4F28-B913-A31BC02C6011}" srcOrd="2" destOrd="0" parTransId="{7D34E8F7-A927-40F6-87A9-BC7791C45798}" sibTransId="{A57B9889-2A51-44BD-A30D-1DC1F195CA72}"/>
    <dgm:cxn modelId="{85A44DC3-89E5-4FB2-9455-7BA6947AD639}" type="presOf" srcId="{40F00831-DA0F-4F68-92C8-477728BD919B}" destId="{61BF64C8-B481-4665-A533-2C338B5FE312}" srcOrd="0" destOrd="4" presId="urn:microsoft.com/office/officeart/2005/8/layout/chevron2"/>
    <dgm:cxn modelId="{EAB697C8-AF21-4AED-825D-B6F4EBBB867F}" type="presOf" srcId="{C81253D1-B4A3-4025-8139-E9E73CD8975B}" destId="{61BF64C8-B481-4665-A533-2C338B5FE312}" srcOrd="0" destOrd="3" presId="urn:microsoft.com/office/officeart/2005/8/layout/chevron2"/>
    <dgm:cxn modelId="{602B11CA-F846-4D8B-92B3-0DBBF392E24A}" type="presOf" srcId="{929949F9-6708-4738-9713-C14A3F26FEC8}" destId="{8B8D4138-9F8B-48F9-ADD4-2E3053B5D64B}" srcOrd="0" destOrd="0" presId="urn:microsoft.com/office/officeart/2005/8/layout/chevron2"/>
    <dgm:cxn modelId="{B8A981E0-9A37-4D6A-8473-379DD75B4C9C}" srcId="{7991A607-7466-4457-87C8-C0CA40315A23}" destId="{E84EC1DE-3CAF-43A3-AEE0-816474CD7A92}" srcOrd="1" destOrd="0" parTransId="{51957393-103D-4C2F-B739-170F43AAFF7D}" sibTransId="{F04AD981-464A-4CA7-B10E-017381C06346}"/>
    <dgm:cxn modelId="{48AB24E1-DFEE-448C-A1AA-ACF01BED520E}" type="presOf" srcId="{45EF5200-6796-4F28-B913-A31BC02C6011}" destId="{61BF64C8-B481-4665-A533-2C338B5FE312}" srcOrd="0" destOrd="2"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D8523FF8-2F0D-4D07-B4AF-6A97926EFCD7}" type="presOf" srcId="{361EEB7D-5B21-408A-BB12-7E428E32B92C}" destId="{EE001D36-7EA7-40EA-B3F8-70F5116F2BEF}" srcOrd="0" destOrd="3"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1629196"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l" defTabSz="1066800">
            <a:lnSpc>
              <a:spcPct val="90000"/>
            </a:lnSpc>
            <a:spcBef>
              <a:spcPct val="0"/>
            </a:spcBef>
            <a:spcAft>
              <a:spcPct val="35000"/>
            </a:spcAft>
            <a:buNone/>
          </a:pPr>
          <a:endParaRPr sz="2400" kern="1200" dirty="0"/>
        </a:p>
        <a:p>
          <a:pPr marL="0" lvl="0" indent="0" algn="l" defTabSz="1066800">
            <a:lnSpc>
              <a:spcPct val="90000"/>
            </a:lnSpc>
            <a:spcBef>
              <a:spcPct val="0"/>
            </a:spcBef>
            <a:spcAft>
              <a:spcPct val="35000"/>
            </a:spcAft>
            <a:buNone/>
            <a:defRPr sz="2400"/>
          </a:pPr>
          <a:r>
            <a:rPr kern="1200" dirty="0"/>
            <a:t>UNIDAD 1: </a:t>
          </a:r>
          <a:r>
            <a:rPr lang="es-ES" kern="1200" dirty="0"/>
            <a:t>Fundamentos de ciberseguridad para una transformación digital fluida de las microempresas rurales</a:t>
          </a:r>
          <a:endParaRPr sz="2400" kern="1200" dirty="0"/>
        </a:p>
        <a:p>
          <a:pPr marL="0" lvl="0" indent="0" algn="l" defTabSz="1066800">
            <a:lnSpc>
              <a:spcPct val="90000"/>
            </a:lnSpc>
            <a:spcBef>
              <a:spcPct val="0"/>
            </a:spcBef>
            <a:spcAft>
              <a:spcPct val="35000"/>
            </a:spcAft>
            <a:buNone/>
          </a:pPr>
          <a:endParaRPr sz="2400" kern="1200" dirty="0"/>
        </a:p>
        <a:p>
          <a:pPr marL="0" lvl="0" indent="0" algn="l" defTabSz="1066800">
            <a:lnSpc>
              <a:spcPct val="90000"/>
            </a:lnSpc>
            <a:spcBef>
              <a:spcPct val="0"/>
            </a:spcBef>
            <a:spcAft>
              <a:spcPct val="35000"/>
            </a:spcAft>
            <a:buNone/>
            <a:defRPr sz="2400"/>
          </a:pPr>
          <a:r>
            <a:rPr kern="1200" dirty="0" err="1"/>
            <a:t>Sección</a:t>
          </a:r>
          <a:r>
            <a:rPr kern="1200" dirty="0"/>
            <a:t> 1.1. </a:t>
          </a:r>
          <a:r>
            <a:rPr lang="es-ES" b="0" kern="1200" dirty="0"/>
            <a:t>Identificación de amenazas y riesgos cibernéticos</a:t>
          </a:r>
          <a:endParaRPr b="0" kern="1200" dirty="0"/>
        </a:p>
        <a:p>
          <a:pPr marL="0" lvl="0" indent="0" algn="l" defTabSz="1066800">
            <a:lnSpc>
              <a:spcPct val="90000"/>
            </a:lnSpc>
            <a:spcBef>
              <a:spcPct val="0"/>
            </a:spcBef>
            <a:spcAft>
              <a:spcPct val="35000"/>
            </a:spcAft>
            <a:buNone/>
            <a:defRPr sz="2400"/>
          </a:pPr>
          <a:r>
            <a:rPr kern="1200" dirty="0" err="1"/>
            <a:t>Sección</a:t>
          </a:r>
          <a:r>
            <a:rPr kern="1200" dirty="0"/>
            <a:t> 1.2. </a:t>
          </a:r>
          <a:r>
            <a:rPr lang="es-ES" kern="1200" dirty="0"/>
            <a:t>Integración de las medidas de ciberseguridad en las actividades empresariales</a:t>
          </a:r>
          <a:endParaRPr sz="2400" kern="1200" dirty="0"/>
        </a:p>
        <a:p>
          <a:pPr marL="0" lvl="0" indent="0" algn="l" defTabSz="1066800">
            <a:lnSpc>
              <a:spcPct val="90000"/>
            </a:lnSpc>
            <a:spcBef>
              <a:spcPct val="0"/>
            </a:spcBef>
            <a:spcAft>
              <a:spcPct val="35000"/>
            </a:spcAft>
            <a:buNone/>
          </a:pPr>
          <a:endParaRPr sz="2100" kern="1200" dirty="0"/>
        </a:p>
        <a:p>
          <a:pPr marL="0" lvl="0" indent="0" algn="ctr" defTabSz="1066800">
            <a:lnSpc>
              <a:spcPct val="90000"/>
            </a:lnSpc>
            <a:spcBef>
              <a:spcPct val="0"/>
            </a:spcBef>
            <a:spcAft>
              <a:spcPct val="35000"/>
            </a:spcAft>
            <a:buNone/>
          </a:pPr>
          <a:endParaRPr sz="2100" kern="1200" dirty="0"/>
        </a:p>
      </dsp:txBody>
      <dsp:txXfrm rot="5400000">
        <a:off x="8123" y="914400"/>
        <a:ext cx="7814146" cy="2743200"/>
      </dsp:txXfrm>
    </dsp:sp>
    <dsp:sp modelId="{6A06E1D3-CB2E-499A-A964-4B9EA4634424}">
      <dsp:nvSpPr>
        <dsp:cNvPr id="0" name=""/>
        <dsp:cNvSpPr/>
      </dsp:nvSpPr>
      <dsp:spPr>
        <a:xfrm rot="16200000">
          <a:off x="10029403"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t" anchorCtr="0">
          <a:noAutofit/>
        </a:bodyPr>
        <a:lstStyle/>
        <a:p>
          <a:pPr marL="0" lvl="0" indent="0" algn="l" defTabSz="2889250">
            <a:lnSpc>
              <a:spcPct val="90000"/>
            </a:lnSpc>
            <a:spcBef>
              <a:spcPct val="0"/>
            </a:spcBef>
            <a:spcAft>
              <a:spcPct val="35000"/>
            </a:spcAft>
            <a:buNone/>
            <a:defRPr sz="2400"/>
          </a:pPr>
          <a:r>
            <a:rPr kern="1200" dirty="0"/>
            <a:t>UNIDAD 2: </a:t>
          </a:r>
          <a:r>
            <a:rPr lang="es-ES" kern="1200" dirty="0"/>
            <a:t>Buenas prácticas en materia de ciberseguridad para proteger los datos personales y la privacidad</a:t>
          </a:r>
          <a:endParaRPr sz="2400" kern="1200" dirty="0"/>
        </a:p>
        <a:p>
          <a:pPr marL="0" lvl="0" indent="0" algn="l" defTabSz="2889250">
            <a:lnSpc>
              <a:spcPct val="90000"/>
            </a:lnSpc>
            <a:spcBef>
              <a:spcPct val="0"/>
            </a:spcBef>
            <a:spcAft>
              <a:spcPct val="35000"/>
            </a:spcAft>
            <a:buNone/>
          </a:pPr>
          <a:endParaRPr sz="2400" kern="1200" dirty="0"/>
        </a:p>
        <a:p>
          <a:pPr marL="0" lvl="0" indent="0" algn="l" defTabSz="2889250">
            <a:lnSpc>
              <a:spcPct val="90000"/>
            </a:lnSpc>
            <a:spcBef>
              <a:spcPct val="0"/>
            </a:spcBef>
            <a:spcAft>
              <a:spcPct val="35000"/>
            </a:spcAft>
            <a:buNone/>
            <a:defRPr sz="2400"/>
          </a:pPr>
          <a:r>
            <a:rPr kern="1200" dirty="0" err="1"/>
            <a:t>Sección</a:t>
          </a:r>
          <a:r>
            <a:rPr kern="1200" dirty="0"/>
            <a:t> 2.1. </a:t>
          </a:r>
          <a:r>
            <a:rPr lang="es-ES" kern="1200" dirty="0"/>
            <a:t>Medidas de protección de datos para las pequeñas y medianas empresas rurales</a:t>
          </a:r>
          <a:endParaRPr kern="1200" dirty="0"/>
        </a:p>
        <a:p>
          <a:pPr marL="0" lvl="0" indent="0" algn="l" defTabSz="2889250">
            <a:lnSpc>
              <a:spcPct val="90000"/>
            </a:lnSpc>
            <a:spcBef>
              <a:spcPct val="0"/>
            </a:spcBef>
            <a:spcAft>
              <a:spcPct val="35000"/>
            </a:spcAft>
            <a:buNone/>
            <a:defRPr sz="2400"/>
          </a:pPr>
          <a:r>
            <a:rPr kern="1200" dirty="0" err="1"/>
            <a:t>Sección</a:t>
          </a:r>
          <a:r>
            <a:rPr kern="1200" dirty="0"/>
            <a:t> 2.2. Directrices de </a:t>
          </a:r>
          <a:r>
            <a:rPr kern="1200" dirty="0" err="1"/>
            <a:t>ciberseguridad</a:t>
          </a:r>
          <a:r>
            <a:rPr kern="1200" dirty="0"/>
            <a:t> del </a:t>
          </a:r>
          <a:r>
            <a:rPr kern="1200" dirty="0" err="1"/>
            <a:t>trabajo</a:t>
          </a:r>
          <a:r>
            <a:rPr kern="1200" dirty="0"/>
            <a:t> a </a:t>
          </a:r>
          <a:r>
            <a:rPr kern="1200" dirty="0" err="1"/>
            <a:t>distancia</a:t>
          </a:r>
          <a:endParaRPr sz="2400" kern="1200" dirty="0"/>
        </a:p>
        <a:p>
          <a:pPr marL="0" lvl="0" indent="0" algn="l" defTabSz="2889250">
            <a:lnSpc>
              <a:spcPct val="90000"/>
            </a:lnSpc>
            <a:spcBef>
              <a:spcPct val="0"/>
            </a:spcBef>
            <a:spcAft>
              <a:spcPct val="35000"/>
            </a:spcAft>
            <a:buNone/>
          </a:pPr>
          <a:endParaRPr sz="2000" kern="1200" dirty="0"/>
        </a:p>
        <a:p>
          <a:pPr marL="0" lvl="0" indent="0" algn="l" defTabSz="2889250">
            <a:lnSpc>
              <a:spcPct val="90000"/>
            </a:lnSpc>
            <a:spcBef>
              <a:spcPct val="0"/>
            </a:spcBef>
            <a:spcAft>
              <a:spcPct val="35000"/>
            </a:spcAft>
            <a:buNone/>
          </a:pPr>
          <a:endParaRPr sz="2000" kern="1200" dirty="0"/>
        </a:p>
        <a:p>
          <a:pPr marL="171450" lvl="1" indent="-171450" algn="l" defTabSz="711200">
            <a:lnSpc>
              <a:spcPct val="90000"/>
            </a:lnSpc>
            <a:spcBef>
              <a:spcPct val="0"/>
            </a:spcBef>
            <a:spcAft>
              <a:spcPct val="15000"/>
            </a:spcAft>
            <a:buChar char="•"/>
          </a:pPr>
          <a:endParaRPr sz="1600" kern="1200"/>
        </a:p>
      </dsp:txBody>
      <dsp:txXfrm rot="5400000">
        <a:off x="8408330" y="914400"/>
        <a:ext cx="7814146" cy="2743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387013" y="598146"/>
          <a:ext cx="2580091" cy="1806064"/>
        </a:xfrm>
        <a:prstGeom prst="chevron">
          <a:avLst/>
        </a:prstGeom>
        <a:solidFill>
          <a:srgbClr val="FF8C00"/>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defRPr>
              <a:solidFill>
                <a:sysClr val="window" lastClr="FFFFFF"/>
              </a:solidFill>
              <a:latin typeface="Calibri" panose="020F0502020204030204"/>
              <a:ea typeface="+mn-ea"/>
              <a:cs typeface="+mn-cs"/>
            </a:defRPr>
          </a:pPr>
          <a:r>
            <a:rPr sz="3700" kern="1200"/>
            <a:t>Unidad 1</a:t>
          </a:r>
        </a:p>
      </dsp:txBody>
      <dsp:txXfrm rot="-5400000">
        <a:off x="1" y="1114164"/>
        <a:ext cx="1806064" cy="774027"/>
      </dsp:txXfrm>
    </dsp:sp>
    <dsp:sp modelId="{61BF64C8-B481-4665-A533-2C338B5FE312}">
      <dsp:nvSpPr>
        <dsp:cNvPr id="0" name=""/>
        <dsp:cNvSpPr/>
      </dsp:nvSpPr>
      <dsp:spPr>
        <a:xfrm rot="5400000">
          <a:off x="8056564" y="-6245704"/>
          <a:ext cx="2089733" cy="14590734"/>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sz="2400" kern="120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defRPr sz="2400"/>
          </a:pPr>
          <a:r>
            <a:rPr kern="1200"/>
            <a:t>Los fundamentos de la ciberseguridad son </a:t>
          </a:r>
          <a:r>
            <a:rPr b="1" kern="1200"/>
            <a:t>esenciales para garantizar una transformación digital fluida de las pymes rurales</a:t>
          </a:r>
          <a:r>
            <a:rPr kern="1200"/>
            <a:t>. </a:t>
          </a:r>
          <a:endParaRPr sz="2400" kern="120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defRPr sz="2400"/>
          </a:pPr>
          <a:r>
            <a:rPr kern="1200"/>
            <a:t>Las microempresas rurales, como cualquier otra empresa, son vulnerables a </a:t>
          </a:r>
          <a:r>
            <a:rPr b="1" kern="1200"/>
            <a:t>una serie de amenazas y riesgos cibernéticos</a:t>
          </a:r>
          <a:r>
            <a:rPr kern="1200"/>
            <a:t>. Si bien su escala podría ser menor, el impacto potencial aún puede ser significativo.</a:t>
          </a:r>
          <a:endParaRPr sz="2400" kern="120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defRPr sz="2400"/>
          </a:pPr>
          <a:r>
            <a:rPr b="1" kern="1200" dirty="0"/>
            <a:t>La </a:t>
          </a:r>
          <a:r>
            <a:rPr b="1" kern="1200" dirty="0" err="1"/>
            <a:t>integración</a:t>
          </a:r>
          <a:r>
            <a:rPr b="1" kern="1200" dirty="0"/>
            <a:t> de las </a:t>
          </a:r>
          <a:r>
            <a:rPr b="1" kern="1200" dirty="0" err="1"/>
            <a:t>medidas</a:t>
          </a:r>
          <a:r>
            <a:rPr b="1" kern="1200" dirty="0"/>
            <a:t> de </a:t>
          </a:r>
          <a:r>
            <a:rPr b="1" kern="1200" dirty="0" err="1"/>
            <a:t>ciberseguridad</a:t>
          </a:r>
          <a:r>
            <a:rPr b="1" kern="1200" dirty="0"/>
            <a:t> </a:t>
          </a:r>
          <a:r>
            <a:rPr kern="1200" dirty="0" err="1"/>
            <a:t>en</a:t>
          </a:r>
          <a:r>
            <a:rPr kern="1200" dirty="0"/>
            <a:t> las </a:t>
          </a:r>
          <a:r>
            <a:rPr kern="1200" dirty="0" err="1"/>
            <a:t>actividades</a:t>
          </a:r>
          <a:r>
            <a:rPr kern="1200" dirty="0"/>
            <a:t> </a:t>
          </a:r>
          <a:r>
            <a:rPr kern="1200" dirty="0" err="1"/>
            <a:t>empresariales</a:t>
          </a:r>
          <a:r>
            <a:rPr kern="1200" dirty="0"/>
            <a:t> de las </a:t>
          </a:r>
          <a:r>
            <a:rPr kern="1200" dirty="0" err="1"/>
            <a:t>microempresas</a:t>
          </a:r>
          <a:r>
            <a:rPr kern="1200" dirty="0"/>
            <a:t> rurales (</a:t>
          </a:r>
          <a:r>
            <a:rPr lang="es-ES" kern="1200" dirty="0"/>
            <a:t>MIPYME</a:t>
          </a:r>
          <a:r>
            <a:rPr kern="1200" dirty="0"/>
            <a:t>) es crucial para </a:t>
          </a:r>
          <a:r>
            <a:rPr kern="1200" dirty="0" err="1"/>
            <a:t>proteger</a:t>
          </a:r>
          <a:r>
            <a:rPr kern="1200" dirty="0"/>
            <a:t> sus </a:t>
          </a:r>
          <a:r>
            <a:rPr kern="1200" dirty="0" err="1"/>
            <a:t>activos</a:t>
          </a:r>
          <a:r>
            <a:rPr kern="1200" dirty="0"/>
            <a:t> y </a:t>
          </a:r>
          <a:r>
            <a:rPr kern="1200" dirty="0" err="1"/>
            <a:t>operaciones</a:t>
          </a:r>
          <a:r>
            <a:rPr kern="1200" dirty="0"/>
            <a:t> </a:t>
          </a:r>
          <a:r>
            <a:rPr kern="1200" dirty="0" err="1"/>
            <a:t>digitales</a:t>
          </a:r>
          <a:r>
            <a:rPr kern="1200" dirty="0"/>
            <a:t>. </a:t>
          </a:r>
          <a:endParaRPr sz="24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endParaRPr sz="2400" kern="1200">
            <a:solidFill>
              <a:sysClr val="windowText" lastClr="000000">
                <a:hueOff val="0"/>
                <a:satOff val="0"/>
                <a:lumOff val="0"/>
                <a:alphaOff val="0"/>
              </a:sysClr>
            </a:solidFill>
            <a:latin typeface="Calibri" panose="020F0502020204030204"/>
            <a:ea typeface="+mn-ea"/>
            <a:cs typeface="+mn-cs"/>
          </a:endParaRPr>
        </a:p>
      </dsp:txBody>
      <dsp:txXfrm rot="-5400000">
        <a:off x="1806064" y="106808"/>
        <a:ext cx="14488722" cy="1885709"/>
      </dsp:txXfrm>
    </dsp:sp>
    <dsp:sp modelId="{8B8D4138-9F8B-48F9-ADD4-2E3053B5D64B}">
      <dsp:nvSpPr>
        <dsp:cNvPr id="0" name=""/>
        <dsp:cNvSpPr/>
      </dsp:nvSpPr>
      <dsp:spPr>
        <a:xfrm rot="5400000">
          <a:off x="-387013" y="2907524"/>
          <a:ext cx="2580091" cy="1806064"/>
        </a:xfrm>
        <a:prstGeom prst="chevron">
          <a:avLst/>
        </a:prstGeom>
        <a:solidFill>
          <a:srgbClr val="FF8C00"/>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defRPr>
              <a:solidFill>
                <a:sysClr val="window" lastClr="FFFFFF"/>
              </a:solidFill>
              <a:latin typeface="Calibri" panose="020F0502020204030204"/>
              <a:ea typeface="+mn-ea"/>
              <a:cs typeface="+mn-cs"/>
            </a:defRPr>
          </a:pPr>
          <a:r>
            <a:rPr sz="3700" kern="1200"/>
            <a:t>Unidad 2</a:t>
          </a:r>
        </a:p>
      </dsp:txBody>
      <dsp:txXfrm rot="-5400000">
        <a:off x="1" y="3423542"/>
        <a:ext cx="1806064" cy="774027"/>
      </dsp:txXfrm>
    </dsp:sp>
    <dsp:sp modelId="{EE001D36-7EA7-40EA-B3F8-70F5116F2BEF}">
      <dsp:nvSpPr>
        <dsp:cNvPr id="0" name=""/>
        <dsp:cNvSpPr/>
      </dsp:nvSpPr>
      <dsp:spPr>
        <a:xfrm rot="5400000">
          <a:off x="8262901" y="-3936326"/>
          <a:ext cx="1677059" cy="14590734"/>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171450" lvl="1" indent="-171450" algn="l" defTabSz="711200">
            <a:lnSpc>
              <a:spcPct val="90000"/>
            </a:lnSpc>
            <a:spcBef>
              <a:spcPct val="0"/>
            </a:spcBef>
            <a:spcAft>
              <a:spcPct val="15000"/>
            </a:spcAft>
            <a:buChar char="•"/>
          </a:pPr>
          <a:endParaRPr sz="1600" kern="1200">
            <a:solidFill>
              <a:sysClr val="windowText" lastClr="000000">
                <a:hueOff val="0"/>
                <a:satOff val="0"/>
                <a:lumOff val="0"/>
                <a:alphaOff val="0"/>
              </a:sysClr>
            </a:solidFill>
            <a:latin typeface="Calibri" panose="020F0502020204030204"/>
            <a:ea typeface="+mn-ea"/>
            <a:cs typeface="+mn-cs"/>
          </a:endParaRPr>
        </a:p>
        <a:p>
          <a:pPr marL="285750" lvl="1" indent="-285750" algn="l" defTabSz="1600200">
            <a:lnSpc>
              <a:spcPct val="90000"/>
            </a:lnSpc>
            <a:spcBef>
              <a:spcPct val="0"/>
            </a:spcBef>
            <a:spcAft>
              <a:spcPct val="15000"/>
            </a:spcAft>
            <a:buChar char="•"/>
            <a:defRPr sz="2200"/>
          </a:pPr>
          <a:r>
            <a:rPr b="1" kern="1200" dirty="0"/>
            <a:t>La </a:t>
          </a:r>
          <a:r>
            <a:rPr b="1" kern="1200" dirty="0" err="1"/>
            <a:t>protección</a:t>
          </a:r>
          <a:r>
            <a:rPr b="1" kern="1200" dirty="0"/>
            <a:t> de </a:t>
          </a:r>
          <a:r>
            <a:rPr b="1" kern="1200" dirty="0" err="1"/>
            <a:t>datos</a:t>
          </a:r>
          <a:r>
            <a:rPr b="1" kern="1200" dirty="0"/>
            <a:t> </a:t>
          </a:r>
          <a:r>
            <a:rPr kern="1200" dirty="0"/>
            <a:t>es un </a:t>
          </a:r>
          <a:r>
            <a:rPr kern="1200" dirty="0" err="1"/>
            <a:t>concepto</a:t>
          </a:r>
          <a:r>
            <a:rPr kern="1200" dirty="0"/>
            <a:t> clave para </a:t>
          </a:r>
          <a:r>
            <a:rPr kern="1200" dirty="0" err="1"/>
            <a:t>todas</a:t>
          </a:r>
          <a:r>
            <a:rPr kern="1200" dirty="0"/>
            <a:t> las MIPYME</a:t>
          </a:r>
          <a:r>
            <a:rPr lang="es-ES" kern="1200" dirty="0"/>
            <a:t>s,</a:t>
          </a:r>
          <a:r>
            <a:rPr kern="1200" dirty="0"/>
            <a:t> </a:t>
          </a:r>
          <a:r>
            <a:rPr kern="1200" dirty="0" err="1"/>
            <a:t>sean</a:t>
          </a:r>
          <a:r>
            <a:rPr kern="1200" dirty="0"/>
            <a:t> rurales o </a:t>
          </a:r>
          <a:r>
            <a:rPr kern="1200" dirty="0" err="1"/>
            <a:t>urbanas</a:t>
          </a:r>
          <a:r>
            <a:rPr lang="es-ES" kern="1200" dirty="0"/>
            <a:t>,</a:t>
          </a:r>
          <a:r>
            <a:rPr kern="1200" dirty="0"/>
            <a:t> para </a:t>
          </a:r>
          <a:r>
            <a:rPr kern="1200" dirty="0" err="1"/>
            <a:t>salvaguardar</a:t>
          </a:r>
          <a:r>
            <a:rPr kern="1200" dirty="0"/>
            <a:t> la </a:t>
          </a:r>
          <a:r>
            <a:rPr kern="1200" dirty="0" err="1"/>
            <a:t>información</a:t>
          </a:r>
          <a:r>
            <a:rPr kern="1200" dirty="0"/>
            <a:t> sensible de las </a:t>
          </a:r>
          <a:r>
            <a:rPr kern="1200" dirty="0" err="1"/>
            <a:t>empresas</a:t>
          </a:r>
          <a:r>
            <a:rPr kern="1200" dirty="0"/>
            <a:t> y los </a:t>
          </a:r>
          <a:r>
            <a:rPr kern="1200" dirty="0" err="1"/>
            <a:t>clientes</a:t>
          </a:r>
          <a:r>
            <a:rPr kern="1200" dirty="0"/>
            <a:t>. </a:t>
          </a:r>
          <a:endParaRPr sz="2200" kern="1200" dirty="0"/>
        </a:p>
        <a:p>
          <a:pPr marL="285750" lvl="1" indent="-285750" algn="l" defTabSz="1600200">
            <a:lnSpc>
              <a:spcPct val="90000"/>
            </a:lnSpc>
            <a:spcBef>
              <a:spcPct val="0"/>
            </a:spcBef>
            <a:spcAft>
              <a:spcPct val="15000"/>
            </a:spcAft>
            <a:buChar char="•"/>
            <a:defRPr sz="2200"/>
          </a:pPr>
          <a:r>
            <a:rPr b="1" kern="1200"/>
            <a:t>El trabajo </a:t>
          </a:r>
          <a:r>
            <a:rPr kern="1200"/>
            <a:t>a distancia se ha convertido en una práctica predominante también para las micro, pequeñas y medianas empresas rurales, por lo que es crucial contar con directrices internas de ciberseguridad no solo para mantener la integridad de sus operaciones, sino también para salvaguardar la información confidencial mientras sus empleados operan fuera del entorno de oficina convencional. </a:t>
          </a:r>
          <a:endParaRPr sz="2200" kern="1200"/>
        </a:p>
        <a:p>
          <a:pPr marL="171450" lvl="1" indent="-171450" algn="l" defTabSz="711200">
            <a:lnSpc>
              <a:spcPct val="90000"/>
            </a:lnSpc>
            <a:spcBef>
              <a:spcPct val="0"/>
            </a:spcBef>
            <a:spcAft>
              <a:spcPct val="15000"/>
            </a:spcAft>
            <a:buChar char="•"/>
          </a:pPr>
          <a:endParaRPr sz="1600" kern="1200">
            <a:solidFill>
              <a:sysClr val="windowText" lastClr="000000">
                <a:hueOff val="0"/>
                <a:satOff val="0"/>
                <a:lumOff val="0"/>
                <a:alphaOff val="0"/>
              </a:sysClr>
            </a:solidFill>
            <a:latin typeface="Calibri" panose="020F0502020204030204"/>
            <a:ea typeface="+mn-ea"/>
            <a:cs typeface="+mn-cs"/>
          </a:endParaRPr>
        </a:p>
      </dsp:txBody>
      <dsp:txXfrm rot="-5400000">
        <a:off x="1806064" y="2602378"/>
        <a:ext cx="14508867" cy="151332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a:lstStyle>
            <a:lvl1pPr algn="r">
              <a:defRPr sz="1200"/>
            </a:lvl1pPr>
          </a:lstStyle>
          <a:p>
            <a:fld id="{AF83BB2D-BFF3-4512-852A-ADC83E812481}" type="datetimeFigureOut">
              <a:rPr lang="es-ES" smtClean="0"/>
              <a:t>30/11/2023</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anchor="b"/>
          <a:lstStyle>
            <a:lvl1pPr algn="r">
              <a:defRPr sz="1200"/>
            </a:lvl1pPr>
          </a:lstStyle>
          <a:p>
            <a:fld id="{65CCAE04-102E-4987-8452-DB8C2E58FA98}" type="slidenum">
              <a:rPr lang="es-ES" smtClean="0"/>
              <a:t>‹Nº›</a:t>
            </a:fld>
            <a:endParaRPr lang="es-ES"/>
          </a:p>
        </p:txBody>
      </p:sp>
    </p:spTree>
    <p:extLst>
      <p:ext uri="{BB962C8B-B14F-4D97-AF65-F5344CB8AC3E}">
        <p14:creationId xmlns:p14="http://schemas.microsoft.com/office/powerpoint/2010/main" val="301497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p>
            <a:endParaRPr dirty="0"/>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t>Descripción legal — Licencias Creative Commons: Los materiales publicados en el sitio web del proyecto Micro2 están clasificados</a:t>
            </a:r>
          </a:p>
          <a:p>
            <a:pPr marL="12700" marR="8890">
              <a:lnSpc>
                <a:spcPct val="112500"/>
              </a:lnSpc>
            </a:pPr>
            <a:r>
              <a:t>como Recursos Educativos Abiertos (REA) y pueden ser libremente (sin permiso de sus creadores): descargado, utilizado, reutilizado, copiado, adaptado y compartido por los usuarios, con información sobre la fuente de su origen.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t>El apoyo de la Comisión Europea a la producción de esta publicación no constituye un</a:t>
            </a:r>
          </a:p>
          <a:p>
            <a:pPr marL="12700" marR="5715">
              <a:lnSpc>
                <a:spcPct val="112500"/>
              </a:lnSpc>
            </a:pPr>
            <a:r>
              <a:t>la aprobación de los contenidos, que reflejan únicamente los puntos de vista de los autores, y la Comisión no se hace responsable de cualquier uso que pueda hacerse de la información contenida en el mismo.</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F5AB7-D75E-4E58-D502-02C4C0C3139E}"/>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EA9532B-A2FE-328C-F1D0-61E02BBE23FC}"/>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C748F10-F70C-A1E8-0878-A544DE14A824}"/>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2E4A5B8-459D-7F83-45D9-9F0C84283AC1}"/>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A4BEFF-D959-4E16-790D-07E1BFB873D8}"/>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EDE2224-1BC4-3731-E71A-5ECCEA54FEA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8" name="Marcador de pie de página 7">
            <a:extLst>
              <a:ext uri="{FF2B5EF4-FFF2-40B4-BE49-F238E27FC236}">
                <a16:creationId xmlns:a16="http://schemas.microsoft.com/office/drawing/2014/main" id="{F4FF4A19-A492-27E6-F3C5-2CF9F454DA9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AEAE52-47B8-AACE-600E-02C05A6ABA50}"/>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83469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388F5-92D5-5372-8AEC-97259E575F23}"/>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22C6652-7CF5-9EA6-5334-00456CBFB006}"/>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4" name="Marcador de pie de página 3">
            <a:extLst>
              <a:ext uri="{FF2B5EF4-FFF2-40B4-BE49-F238E27FC236}">
                <a16:creationId xmlns:a16="http://schemas.microsoft.com/office/drawing/2014/main" id="{711D69E3-45F4-54F0-1699-20E95FE21F3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71D73FE0-6FFB-C873-F6AA-7BE77320AA5C}"/>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166754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F0E823-7821-7D45-ED02-AA0B05E8A3D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3" name="Marcador de pie de página 2">
            <a:extLst>
              <a:ext uri="{FF2B5EF4-FFF2-40B4-BE49-F238E27FC236}">
                <a16:creationId xmlns:a16="http://schemas.microsoft.com/office/drawing/2014/main" id="{3DD9C20F-31B8-96F4-8EF9-48372259CCA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49BF5D65-3750-447B-60E6-2B56EEF8789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135833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3F976-94F8-860D-C8E3-7951B03D9E4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2007E78-7A89-7CE0-61FF-90CF2BDE06EC}"/>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DE5B569-3753-738D-3A2B-35097F65BFB1}"/>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5DCD10-350A-96D0-3F86-724B0392C655}"/>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6" name="Marcador de pie de página 5">
            <a:extLst>
              <a:ext uri="{FF2B5EF4-FFF2-40B4-BE49-F238E27FC236}">
                <a16:creationId xmlns:a16="http://schemas.microsoft.com/office/drawing/2014/main" id="{18A85FDC-35A6-C871-2ABA-5D97E1CFDAD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43783E1-174A-CD6F-7C75-D5596BB1A3B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57138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B82DB-E590-9E27-9B85-DB3164175DA6}"/>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0F5F415-9B66-03F1-A280-F91BECEE2831}"/>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2D4BD4B-2697-7D24-5240-7C7BD6891A3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D7529B-274F-26CA-49F3-8544388D05E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6" name="Marcador de pie de página 5">
            <a:extLst>
              <a:ext uri="{FF2B5EF4-FFF2-40B4-BE49-F238E27FC236}">
                <a16:creationId xmlns:a16="http://schemas.microsoft.com/office/drawing/2014/main" id="{BA563377-E641-DE14-D1BA-CF71D5EDDBD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DE86DF9-34D8-143C-6305-6B7E77A962E9}"/>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07243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D9611-9F96-082F-28B9-FF36EBE1E2E0}"/>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3F33141-576C-EF73-A1EE-7045A1134667}"/>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C955F30-0237-872E-47EA-BC752BEF2AA1}"/>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5" name="Marcador de pie de página 4">
            <a:extLst>
              <a:ext uri="{FF2B5EF4-FFF2-40B4-BE49-F238E27FC236}">
                <a16:creationId xmlns:a16="http://schemas.microsoft.com/office/drawing/2014/main" id="{AB8821BB-505E-3DC6-28E8-CF4C74B9ABB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CF0F72B-E740-65AF-E93C-8BF8813688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14846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4C3291-190C-F01F-3A92-CD968D304079}"/>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5B5A940-913A-7146-6844-3CD1BB012F52}"/>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71214DF-558D-6E0A-CE22-5274EDE70E90}"/>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5" name="Marcador de pie de página 4">
            <a:extLst>
              <a:ext uri="{FF2B5EF4-FFF2-40B4-BE49-F238E27FC236}">
                <a16:creationId xmlns:a16="http://schemas.microsoft.com/office/drawing/2014/main" id="{05F7B708-24C8-A675-64D7-4FE369D2C41A}"/>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F26958E-3E01-91E5-9F9D-211590B0B26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74400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6" name="Holder 6"/>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4" name="Holder 4"/>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979870EE-4D29-DC65-2793-10B6C92DC796}"/>
              </a:ext>
            </a:extLst>
          </p:cNvPr>
          <p:cNvSpPr txBox="1">
            <a:spLocks/>
          </p:cNvSpPr>
          <p:nvPr userDrawn="1"/>
        </p:nvSpPr>
        <p:spPr>
          <a:xfrm>
            <a:off x="3200400" y="9244624"/>
            <a:ext cx="5481320"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65" dirty="0"/>
              <a:t>The</a:t>
            </a:r>
            <a:r>
              <a:rPr lang="en-US" spc="105" dirty="0"/>
              <a:t> </a:t>
            </a:r>
            <a:r>
              <a:rPr lang="en-US" spc="-15" dirty="0"/>
              <a:t>European</a:t>
            </a:r>
            <a:r>
              <a:rPr lang="en-US" spc="105" dirty="0"/>
              <a:t> </a:t>
            </a:r>
            <a:r>
              <a:rPr lang="en-US" spc="-15" dirty="0"/>
              <a:t>Commission's</a:t>
            </a:r>
            <a:r>
              <a:rPr lang="en-US" spc="105" dirty="0"/>
              <a:t> </a:t>
            </a:r>
            <a:r>
              <a:rPr lang="en-US" spc="-25" dirty="0"/>
              <a:t>support</a:t>
            </a:r>
            <a:r>
              <a:rPr lang="en-US" spc="105" dirty="0"/>
              <a:t> </a:t>
            </a:r>
            <a:r>
              <a:rPr lang="en-US" spc="-35" dirty="0"/>
              <a:t>for</a:t>
            </a:r>
            <a:r>
              <a:rPr lang="en-US" spc="105" dirty="0"/>
              <a:t> </a:t>
            </a:r>
            <a:r>
              <a:rPr lang="en-US" spc="-40" dirty="0"/>
              <a:t>the</a:t>
            </a:r>
            <a:r>
              <a:rPr lang="en-US" spc="110" dirty="0"/>
              <a:t> </a:t>
            </a:r>
            <a:r>
              <a:rPr lang="en-US" spc="-25" dirty="0"/>
              <a:t>production</a:t>
            </a:r>
            <a:r>
              <a:rPr lang="en-US" spc="105" dirty="0"/>
              <a:t> </a:t>
            </a:r>
            <a:r>
              <a:rPr lang="en-US" spc="-15" dirty="0"/>
              <a:t>of</a:t>
            </a:r>
            <a:r>
              <a:rPr lang="en-US" spc="105" dirty="0"/>
              <a:t> </a:t>
            </a:r>
            <a:r>
              <a:rPr lang="en-US" spc="-45" dirty="0"/>
              <a:t>this</a:t>
            </a:r>
            <a:r>
              <a:rPr lang="en-US" spc="105" dirty="0"/>
              <a:t> </a:t>
            </a:r>
            <a:r>
              <a:rPr lang="en-US" spc="-25" dirty="0"/>
              <a:t>publication</a:t>
            </a:r>
            <a:r>
              <a:rPr lang="en-US" spc="105" dirty="0"/>
              <a:t> </a:t>
            </a:r>
            <a:r>
              <a:rPr lang="en-US" dirty="0"/>
              <a:t>does</a:t>
            </a:r>
            <a:r>
              <a:rPr lang="en-US" spc="110" dirty="0"/>
              <a:t> </a:t>
            </a:r>
            <a:r>
              <a:rPr lang="en-US" spc="-35" dirty="0"/>
              <a:t>not</a:t>
            </a:r>
            <a:r>
              <a:rPr lang="en-US" spc="105" dirty="0"/>
              <a:t> </a:t>
            </a:r>
            <a:r>
              <a:rPr lang="en-US" spc="-35" dirty="0"/>
              <a:t>constitute</a:t>
            </a:r>
            <a:r>
              <a:rPr lang="en-US" spc="105" dirty="0"/>
              <a:t> </a:t>
            </a:r>
            <a:r>
              <a:rPr lang="en-US" dirty="0"/>
              <a:t>an</a:t>
            </a:r>
          </a:p>
          <a:p>
            <a:pPr marL="12700" marR="5715">
              <a:lnSpc>
                <a:spcPct val="112500"/>
              </a:lnSpc>
            </a:pPr>
            <a:r>
              <a:rPr lang="en-US" spc="-30" dirty="0"/>
              <a:t>endorsement</a:t>
            </a:r>
            <a:r>
              <a:rPr lang="en-US" spc="175" dirty="0"/>
              <a:t> </a:t>
            </a:r>
            <a:r>
              <a:rPr lang="en-US" spc="-15" dirty="0"/>
              <a:t>of</a:t>
            </a:r>
            <a:r>
              <a:rPr lang="en-US" spc="180" dirty="0"/>
              <a:t> </a:t>
            </a:r>
            <a:r>
              <a:rPr lang="en-US" spc="-40" dirty="0"/>
              <a:t>the</a:t>
            </a:r>
            <a:r>
              <a:rPr lang="en-US" spc="180" dirty="0"/>
              <a:t> </a:t>
            </a:r>
            <a:r>
              <a:rPr lang="en-US" spc="-40" dirty="0"/>
              <a:t>contents,</a:t>
            </a:r>
            <a:r>
              <a:rPr lang="en-US" spc="180" dirty="0"/>
              <a:t> </a:t>
            </a:r>
            <a:r>
              <a:rPr lang="en-US" spc="-30" dirty="0"/>
              <a:t>which</a:t>
            </a:r>
            <a:r>
              <a:rPr lang="en-US" spc="180" dirty="0"/>
              <a:t> </a:t>
            </a:r>
            <a:r>
              <a:rPr lang="en-US" spc="-35" dirty="0"/>
              <a:t>reflect</a:t>
            </a:r>
            <a:r>
              <a:rPr lang="en-US" spc="175" dirty="0"/>
              <a:t> </a:t>
            </a:r>
            <a:r>
              <a:rPr lang="en-US" spc="-40" dirty="0"/>
              <a:t>the</a:t>
            </a:r>
            <a:r>
              <a:rPr lang="en-US" spc="180" dirty="0"/>
              <a:t> </a:t>
            </a:r>
            <a:r>
              <a:rPr lang="en-US" spc="-35" dirty="0"/>
              <a:t>views</a:t>
            </a:r>
            <a:r>
              <a:rPr lang="en-US" spc="180" dirty="0"/>
              <a:t> </a:t>
            </a:r>
            <a:r>
              <a:rPr lang="en-US" spc="-45" dirty="0"/>
              <a:t>only</a:t>
            </a:r>
            <a:r>
              <a:rPr lang="en-US" spc="180" dirty="0"/>
              <a:t> </a:t>
            </a:r>
            <a:r>
              <a:rPr lang="en-US" spc="-15" dirty="0"/>
              <a:t>of</a:t>
            </a:r>
            <a:r>
              <a:rPr lang="en-US" spc="180" dirty="0"/>
              <a:t> </a:t>
            </a:r>
            <a:r>
              <a:rPr lang="en-US" spc="-40" dirty="0"/>
              <a:t>the</a:t>
            </a:r>
            <a:r>
              <a:rPr lang="en-US" spc="175" dirty="0"/>
              <a:t> </a:t>
            </a:r>
            <a:r>
              <a:rPr lang="en-US" spc="-45" dirty="0"/>
              <a:t>authors,</a:t>
            </a:r>
            <a:r>
              <a:rPr lang="en-US" spc="180" dirty="0"/>
              <a:t> </a:t>
            </a:r>
            <a:r>
              <a:rPr lang="en-US" dirty="0"/>
              <a:t>and</a:t>
            </a:r>
            <a:r>
              <a:rPr lang="en-US" spc="180" dirty="0"/>
              <a:t> </a:t>
            </a:r>
            <a:r>
              <a:rPr lang="en-US" spc="-40" dirty="0"/>
              <a:t>the</a:t>
            </a:r>
            <a:r>
              <a:rPr lang="en-US" spc="180" dirty="0"/>
              <a:t> </a:t>
            </a:r>
            <a:r>
              <a:rPr lang="en-US" spc="-20" dirty="0"/>
              <a:t>Commission </a:t>
            </a:r>
            <a:r>
              <a:rPr lang="en-US" spc="-285" dirty="0"/>
              <a:t> </a:t>
            </a:r>
            <a:r>
              <a:rPr lang="en-US" spc="-15" dirty="0"/>
              <a:t>cannot</a:t>
            </a:r>
            <a:r>
              <a:rPr lang="en-US" spc="-35" dirty="0"/>
              <a:t> </a:t>
            </a:r>
            <a:r>
              <a:rPr lang="en-US" dirty="0"/>
              <a:t>be</a:t>
            </a:r>
            <a:r>
              <a:rPr lang="en-US" spc="-30" dirty="0"/>
              <a:t> held </a:t>
            </a:r>
            <a:r>
              <a:rPr lang="en-US" spc="-25" dirty="0"/>
              <a:t>responsible</a:t>
            </a:r>
            <a:r>
              <a:rPr lang="en-US" spc="-30" dirty="0"/>
              <a:t> </a:t>
            </a:r>
            <a:r>
              <a:rPr lang="en-US" spc="-35" dirty="0"/>
              <a:t>for</a:t>
            </a:r>
            <a:r>
              <a:rPr lang="en-US" spc="-30" dirty="0"/>
              <a:t> </a:t>
            </a:r>
            <a:r>
              <a:rPr lang="en-US" spc="-25" dirty="0"/>
              <a:t>any</a:t>
            </a:r>
            <a:r>
              <a:rPr lang="en-US" spc="-35" dirty="0"/>
              <a:t> </a:t>
            </a:r>
            <a:r>
              <a:rPr lang="en-US" spc="-20" dirty="0"/>
              <a:t>use</a:t>
            </a:r>
            <a:r>
              <a:rPr lang="en-US" spc="-30" dirty="0"/>
              <a:t> which </a:t>
            </a:r>
            <a:r>
              <a:rPr lang="en-US" spc="-35" dirty="0"/>
              <a:t>may</a:t>
            </a:r>
            <a:r>
              <a:rPr lang="en-US" spc="-30" dirty="0"/>
              <a:t> </a:t>
            </a:r>
            <a:r>
              <a:rPr lang="en-US" dirty="0"/>
              <a:t>be</a:t>
            </a:r>
            <a:r>
              <a:rPr lang="en-US" spc="-30" dirty="0"/>
              <a:t> </a:t>
            </a:r>
            <a:r>
              <a:rPr lang="en-US" spc="-10" dirty="0"/>
              <a:t>made</a:t>
            </a:r>
            <a:r>
              <a:rPr lang="en-US" spc="-35" dirty="0"/>
              <a:t> </a:t>
            </a:r>
            <a:r>
              <a:rPr lang="en-US" spc="-15" dirty="0"/>
              <a:t>of</a:t>
            </a:r>
            <a:r>
              <a:rPr lang="en-US" spc="-30" dirty="0"/>
              <a:t> </a:t>
            </a:r>
            <a:r>
              <a:rPr lang="en-US" spc="-40" dirty="0"/>
              <a:t>the</a:t>
            </a:r>
            <a:r>
              <a:rPr lang="en-US" spc="-30" dirty="0"/>
              <a:t> </a:t>
            </a:r>
            <a:r>
              <a:rPr lang="en-US" spc="-40" dirty="0"/>
              <a:t>information</a:t>
            </a:r>
            <a:r>
              <a:rPr lang="en-US" spc="-30" dirty="0"/>
              <a:t> </a:t>
            </a:r>
            <a:r>
              <a:rPr lang="en-US" spc="-15" dirty="0"/>
              <a:t>contained</a:t>
            </a:r>
            <a:r>
              <a:rPr lang="en-US" spc="-30" dirty="0"/>
              <a:t> </a:t>
            </a:r>
            <a:r>
              <a:rPr lang="en-US" spc="-50" dirty="0"/>
              <a:t>therein.</a:t>
            </a:r>
          </a:p>
        </p:txBody>
      </p:sp>
      <p:sp>
        <p:nvSpPr>
          <p:cNvPr id="6" name="object 12">
            <a:extLst>
              <a:ext uri="{FF2B5EF4-FFF2-40B4-BE49-F238E27FC236}">
                <a16:creationId xmlns:a16="http://schemas.microsoft.com/office/drawing/2014/main" id="{18815403-EA12-7143-B21E-72EF01BA90A3}"/>
              </a:ext>
            </a:extLst>
          </p:cNvPr>
          <p:cNvSpPr txBox="1">
            <a:spLocks/>
          </p:cNvSpPr>
          <p:nvPr userDrawn="1"/>
        </p:nvSpPr>
        <p:spPr>
          <a:xfrm>
            <a:off x="10451143" y="7581900"/>
            <a:ext cx="6569709"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15"/>
              <a:t>Legal</a:t>
            </a:r>
            <a:r>
              <a:rPr lang="en-US" spc="50"/>
              <a:t> </a:t>
            </a:r>
            <a:r>
              <a:rPr lang="en-US" spc="-25"/>
              <a:t>description</a:t>
            </a:r>
            <a:r>
              <a:rPr lang="en-US" spc="50"/>
              <a:t> </a:t>
            </a:r>
            <a:r>
              <a:rPr lang="en-US" spc="20"/>
              <a:t>–</a:t>
            </a:r>
            <a:r>
              <a:rPr lang="en-US" spc="55"/>
              <a:t> </a:t>
            </a:r>
            <a:r>
              <a:rPr lang="en-US" spc="-15"/>
              <a:t>Creative</a:t>
            </a:r>
            <a:r>
              <a:rPr lang="en-US" spc="50"/>
              <a:t> </a:t>
            </a:r>
            <a:r>
              <a:rPr lang="en-US" spc="-10"/>
              <a:t>Commons</a:t>
            </a:r>
            <a:r>
              <a:rPr lang="en-US" spc="55"/>
              <a:t> </a:t>
            </a:r>
            <a:r>
              <a:rPr lang="en-US" spc="-30"/>
              <a:t>licensing:</a:t>
            </a:r>
            <a:r>
              <a:rPr lang="en-US" spc="50"/>
              <a:t> </a:t>
            </a:r>
            <a:r>
              <a:rPr lang="en-US" spc="-65"/>
              <a:t>The</a:t>
            </a:r>
            <a:r>
              <a:rPr lang="en-US" spc="50"/>
              <a:t> </a:t>
            </a:r>
            <a:r>
              <a:rPr lang="en-US" spc="-35"/>
              <a:t>materials</a:t>
            </a:r>
            <a:r>
              <a:rPr lang="en-US" spc="55"/>
              <a:t> </a:t>
            </a:r>
            <a:r>
              <a:rPr lang="en-US" spc="-25"/>
              <a:t>published</a:t>
            </a:r>
            <a:r>
              <a:rPr lang="en-US" spc="50"/>
              <a:t> </a:t>
            </a:r>
            <a:r>
              <a:rPr lang="en-US" spc="-15"/>
              <a:t>on</a:t>
            </a:r>
            <a:r>
              <a:rPr lang="en-US" spc="55"/>
              <a:t> </a:t>
            </a:r>
            <a:r>
              <a:rPr lang="en-US" spc="-40"/>
              <a:t>the</a:t>
            </a:r>
            <a:r>
              <a:rPr lang="en-US" spc="50"/>
              <a:t> </a:t>
            </a:r>
            <a:r>
              <a:rPr lang="en-US" spc="5"/>
              <a:t>Micro2</a:t>
            </a:r>
            <a:r>
              <a:rPr lang="en-US" spc="55"/>
              <a:t> </a:t>
            </a:r>
            <a:r>
              <a:rPr lang="en-US" spc="-35"/>
              <a:t>project</a:t>
            </a:r>
            <a:r>
              <a:rPr lang="en-US" spc="50"/>
              <a:t> </a:t>
            </a:r>
            <a:r>
              <a:rPr lang="en-US" spc="-25"/>
              <a:t>website</a:t>
            </a:r>
            <a:r>
              <a:rPr lang="en-US" spc="50"/>
              <a:t> </a:t>
            </a:r>
            <a:r>
              <a:rPr lang="en-US" spc="-15"/>
              <a:t>are</a:t>
            </a:r>
            <a:r>
              <a:rPr lang="en-US" spc="55"/>
              <a:t> </a:t>
            </a:r>
            <a:r>
              <a:rPr lang="en-US" spc="-20"/>
              <a:t>classified</a:t>
            </a:r>
          </a:p>
          <a:p>
            <a:pPr marL="12700" marR="8890">
              <a:lnSpc>
                <a:spcPct val="112500"/>
              </a:lnSpc>
            </a:pPr>
            <a:r>
              <a:rPr lang="en-US" spc="15"/>
              <a:t>as Open </a:t>
            </a:r>
            <a:r>
              <a:rPr lang="en-US" spc="-15"/>
              <a:t>Educational</a:t>
            </a:r>
            <a:r>
              <a:rPr lang="en-US" spc="-10"/>
              <a:t> </a:t>
            </a:r>
            <a:r>
              <a:rPr lang="en-US" spc="-15"/>
              <a:t>Resources'</a:t>
            </a:r>
            <a:r>
              <a:rPr lang="en-US" spc="-10"/>
              <a:t> (OER) </a:t>
            </a:r>
            <a:r>
              <a:rPr lang="en-US"/>
              <a:t>and </a:t>
            </a:r>
            <a:r>
              <a:rPr lang="en-US" spc="5"/>
              <a:t>can </a:t>
            </a:r>
            <a:r>
              <a:rPr lang="en-US"/>
              <a:t>be </a:t>
            </a:r>
            <a:r>
              <a:rPr lang="en-US" spc="-45"/>
              <a:t>freely</a:t>
            </a:r>
            <a:r>
              <a:rPr lang="en-US" spc="-40"/>
              <a:t> </a:t>
            </a:r>
            <a:r>
              <a:rPr lang="en-US" spc="-45"/>
              <a:t>(without</a:t>
            </a:r>
            <a:r>
              <a:rPr lang="en-US" spc="-40"/>
              <a:t> </a:t>
            </a:r>
            <a:r>
              <a:rPr lang="en-US" spc="-35"/>
              <a:t>permission</a:t>
            </a:r>
            <a:r>
              <a:rPr lang="en-US" spc="-30"/>
              <a:t> </a:t>
            </a:r>
            <a:r>
              <a:rPr lang="en-US" spc="-15"/>
              <a:t>of</a:t>
            </a:r>
            <a:r>
              <a:rPr lang="en-US" spc="-10"/>
              <a:t> </a:t>
            </a:r>
            <a:r>
              <a:rPr lang="en-US" spc="-50"/>
              <a:t>their</a:t>
            </a:r>
            <a:r>
              <a:rPr lang="en-US" spc="-45"/>
              <a:t> </a:t>
            </a:r>
            <a:r>
              <a:rPr lang="en-US" spc="-35"/>
              <a:t>creators):</a:t>
            </a:r>
            <a:r>
              <a:rPr lang="en-US" spc="-30"/>
              <a:t> </a:t>
            </a:r>
            <a:r>
              <a:rPr lang="en-US" spc="-20"/>
              <a:t>downloaded,</a:t>
            </a:r>
            <a:r>
              <a:rPr lang="en-US" spc="-15"/>
              <a:t> </a:t>
            </a:r>
            <a:r>
              <a:rPr lang="en-US" spc="-40"/>
              <a:t>used, </a:t>
            </a:r>
            <a:r>
              <a:rPr lang="en-US" spc="-290"/>
              <a:t> </a:t>
            </a:r>
            <a:r>
              <a:rPr lang="en-US" spc="-40"/>
              <a:t>reused,</a:t>
            </a:r>
            <a:r>
              <a:rPr lang="en-US" spc="-35"/>
              <a:t> </a:t>
            </a:r>
            <a:r>
              <a:rPr lang="en-US" spc="-25"/>
              <a:t>copied,</a:t>
            </a:r>
            <a:r>
              <a:rPr lang="en-US" spc="-30"/>
              <a:t> </a:t>
            </a:r>
            <a:r>
              <a:rPr lang="en-US" spc="-15"/>
              <a:t>adapted,</a:t>
            </a:r>
            <a:r>
              <a:rPr lang="en-US" spc="-35"/>
              <a:t> </a:t>
            </a:r>
            <a:r>
              <a:rPr lang="en-US"/>
              <a:t>and</a:t>
            </a:r>
            <a:r>
              <a:rPr lang="en-US" spc="-30"/>
              <a:t> </a:t>
            </a:r>
            <a:r>
              <a:rPr lang="en-US" spc="-15"/>
              <a:t>shared</a:t>
            </a:r>
            <a:r>
              <a:rPr lang="en-US" spc="-35"/>
              <a:t> by</a:t>
            </a:r>
            <a:r>
              <a:rPr lang="en-US" spc="-30"/>
              <a:t> </a:t>
            </a:r>
            <a:r>
              <a:rPr lang="en-US" spc="-50"/>
              <a:t>users,</a:t>
            </a:r>
            <a:r>
              <a:rPr lang="en-US" spc="-30"/>
              <a:t> </a:t>
            </a:r>
            <a:r>
              <a:rPr lang="en-US" spc="-50"/>
              <a:t>with</a:t>
            </a:r>
            <a:r>
              <a:rPr lang="en-US" spc="-35"/>
              <a:t> </a:t>
            </a:r>
            <a:r>
              <a:rPr lang="en-US" spc="-40"/>
              <a:t>information</a:t>
            </a:r>
            <a:r>
              <a:rPr lang="en-US" spc="-30"/>
              <a:t> </a:t>
            </a:r>
            <a:r>
              <a:rPr lang="en-US" spc="-15"/>
              <a:t>about</a:t>
            </a:r>
            <a:r>
              <a:rPr lang="en-US" spc="-35"/>
              <a:t> </a:t>
            </a:r>
            <a:r>
              <a:rPr lang="en-US" spc="-40"/>
              <a:t>the</a:t>
            </a:r>
            <a:r>
              <a:rPr lang="en-US" spc="-30"/>
              <a:t> </a:t>
            </a:r>
            <a:r>
              <a:rPr lang="en-US" spc="-20"/>
              <a:t>source</a:t>
            </a:r>
            <a:r>
              <a:rPr lang="en-US" spc="-35"/>
              <a:t> </a:t>
            </a:r>
            <a:r>
              <a:rPr lang="en-US" spc="-15"/>
              <a:t>of</a:t>
            </a:r>
            <a:r>
              <a:rPr lang="en-US" spc="-30"/>
              <a:t> </a:t>
            </a:r>
            <a:r>
              <a:rPr lang="en-US" spc="-50"/>
              <a:t>their</a:t>
            </a:r>
            <a:r>
              <a:rPr lang="en-US" spc="-30"/>
              <a:t> </a:t>
            </a:r>
            <a:r>
              <a:rPr lang="en-US" spc="-40"/>
              <a:t>origin.</a:t>
            </a:r>
            <a:endParaRPr lang="en-US" spc="-4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07BD0-E473-3F7F-DE6C-C0EDF03A44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t>Haga clic para modificar el estilo de título del patrón</a:t>
            </a:r>
          </a:p>
        </p:txBody>
      </p:sp>
      <p:sp>
        <p:nvSpPr>
          <p:cNvPr id="3" name="Subtítulo 2">
            <a:extLst>
              <a:ext uri="{FF2B5EF4-FFF2-40B4-BE49-F238E27FC236}">
                <a16:creationId xmlns:a16="http://schemas.microsoft.com/office/drawing/2014/main" id="{3A64B8E7-C4E2-91E1-D9F8-E4E0A972C92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t>Haga clic para modificar el estilo de Subtítulo del patrón</a:t>
            </a:r>
          </a:p>
        </p:txBody>
      </p:sp>
      <p:sp>
        <p:nvSpPr>
          <p:cNvPr id="4" name="Marcador de fecha 3">
            <a:extLst>
              <a:ext uri="{FF2B5EF4-FFF2-40B4-BE49-F238E27FC236}">
                <a16:creationId xmlns:a16="http://schemas.microsoft.com/office/drawing/2014/main" id="{74630068-3435-CF07-07F9-01E46F2365F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5" name="Marcador de pie de página 4">
            <a:extLst>
              <a:ext uri="{FF2B5EF4-FFF2-40B4-BE49-F238E27FC236}">
                <a16:creationId xmlns:a16="http://schemas.microsoft.com/office/drawing/2014/main" id="{BBEBC193-83A6-693A-65B0-1F38044453F2}"/>
              </a:ext>
            </a:extLst>
          </p:cNvPr>
          <p:cNvSpPr>
            <a:spLocks noGrp="1"/>
          </p:cNvSpPr>
          <p:nvPr>
            <p:ph type="ftr" sz="quarter" idx="11"/>
          </p:nvPr>
        </p:nvSpPr>
        <p:spPr>
          <a:xfrm>
            <a:off x="6057900" y="9534525"/>
            <a:ext cx="6172200" cy="547688"/>
          </a:xfrm>
          <a:prstGeom prst="rect">
            <a:avLst/>
          </a:prstGeom>
        </p:spPr>
        <p:txBody>
          <a:bodyPr/>
          <a:lstStyle/>
          <a:p>
            <a:endParaRPr/>
          </a:p>
        </p:txBody>
      </p:sp>
      <p:sp>
        <p:nvSpPr>
          <p:cNvPr id="6" name="Marcador de número de diapositiva 5">
            <a:extLst>
              <a:ext uri="{FF2B5EF4-FFF2-40B4-BE49-F238E27FC236}">
                <a16:creationId xmlns:a16="http://schemas.microsoft.com/office/drawing/2014/main" id="{9D786918-D5B2-1578-F26E-615EE0647F7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68835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B9E2B-ABC6-09FE-5AF8-352FEE1A2161}"/>
              </a:ext>
            </a:extLst>
          </p:cNvPr>
          <p:cNvSpPr>
            <a:spLocks noGrp="1"/>
          </p:cNvSpPr>
          <p:nvPr>
            <p:ph type="title"/>
          </p:nvPr>
        </p:nvSpPr>
        <p:spPr>
          <a:xfrm>
            <a:off x="1257300" y="547688"/>
            <a:ext cx="15773400" cy="1989137"/>
          </a:xfrm>
          <a:prstGeom prst="rect">
            <a:avLst/>
          </a:prstGeom>
        </p:spPr>
        <p:txBody>
          <a:bodyPr/>
          <a:lstStyle/>
          <a:p>
            <a:r>
              <a:t>Haga clic para modificar el estilo de título del patrón</a:t>
            </a:r>
          </a:p>
        </p:txBody>
      </p:sp>
      <p:sp>
        <p:nvSpPr>
          <p:cNvPr id="3" name="Marcador de contenido 2">
            <a:extLst>
              <a:ext uri="{FF2B5EF4-FFF2-40B4-BE49-F238E27FC236}">
                <a16:creationId xmlns:a16="http://schemas.microsoft.com/office/drawing/2014/main" id="{0433D778-1F54-AFD3-4CBE-61877299833E}"/>
              </a:ext>
            </a:extLst>
          </p:cNvPr>
          <p:cNvSpPr>
            <a:spLocks noGrp="1"/>
          </p:cNvSpPr>
          <p:nvPr>
            <p:ph idx="1"/>
          </p:nvPr>
        </p:nvSpPr>
        <p:spPr>
          <a:xfrm>
            <a:off x="1257300" y="2738438"/>
            <a:ext cx="15773400" cy="6527800"/>
          </a:xfrm>
          <a:prstGeom prst="rect">
            <a:avLst/>
          </a:prstGeom>
        </p:spPr>
        <p:txBody>
          <a:bodyPr/>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4" name="Marcador de fecha 3">
            <a:extLst>
              <a:ext uri="{FF2B5EF4-FFF2-40B4-BE49-F238E27FC236}">
                <a16:creationId xmlns:a16="http://schemas.microsoft.com/office/drawing/2014/main" id="{2FC01CDE-EEBB-6F14-1342-6CC7DD1B21F4}"/>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5" name="Marcador de pie de página 4">
            <a:extLst>
              <a:ext uri="{FF2B5EF4-FFF2-40B4-BE49-F238E27FC236}">
                <a16:creationId xmlns:a16="http://schemas.microsoft.com/office/drawing/2014/main" id="{94822B40-8FB0-170C-BF80-48112C1D4BAF}"/>
              </a:ext>
            </a:extLst>
          </p:cNvPr>
          <p:cNvSpPr>
            <a:spLocks noGrp="1"/>
          </p:cNvSpPr>
          <p:nvPr>
            <p:ph type="ftr" sz="quarter" idx="11"/>
          </p:nvPr>
        </p:nvSpPr>
        <p:spPr>
          <a:xfrm>
            <a:off x="6057900" y="9534525"/>
            <a:ext cx="6172200" cy="547688"/>
          </a:xfrm>
          <a:prstGeom prst="rect">
            <a:avLst/>
          </a:prstGeom>
        </p:spPr>
        <p:txBody>
          <a:bodyPr/>
          <a:lstStyle/>
          <a:p>
            <a:endParaRPr/>
          </a:p>
        </p:txBody>
      </p:sp>
      <p:sp>
        <p:nvSpPr>
          <p:cNvPr id="6" name="Marcador de número de diapositiva 5">
            <a:extLst>
              <a:ext uri="{FF2B5EF4-FFF2-40B4-BE49-F238E27FC236}">
                <a16:creationId xmlns:a16="http://schemas.microsoft.com/office/drawing/2014/main" id="{F4EAB399-6085-ECD7-3B67-9805BB90519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422094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088A6-E61A-8FDE-C86B-EA71A10F6448}"/>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6DF4DC8-9A72-DE63-11F7-26FDF2B3ED67}"/>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01E7F0-8E76-70CB-1088-23632019846E}"/>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5" name="Marcador de pie de página 4">
            <a:extLst>
              <a:ext uri="{FF2B5EF4-FFF2-40B4-BE49-F238E27FC236}">
                <a16:creationId xmlns:a16="http://schemas.microsoft.com/office/drawing/2014/main" id="{F7E90A80-26DB-6949-B1C8-5908C7796B4C}"/>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6D8A717E-3D89-C14A-92CF-075FDE5981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9661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DEB8-0D56-8C9B-E959-68AC44260C0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3A7F69-5BC4-E9EB-BC38-54C6E790926E}"/>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85DF15-975A-2EBF-BF62-F9E4F56C237B}"/>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0F7D556-D60E-4546-4282-A4ABD15A93E2}"/>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30/11/2023</a:t>
            </a:fld>
            <a:endParaRPr lang="es-ES"/>
          </a:p>
        </p:txBody>
      </p:sp>
      <p:sp>
        <p:nvSpPr>
          <p:cNvPr id="6" name="Marcador de pie de página 5">
            <a:extLst>
              <a:ext uri="{FF2B5EF4-FFF2-40B4-BE49-F238E27FC236}">
                <a16:creationId xmlns:a16="http://schemas.microsoft.com/office/drawing/2014/main" id="{EDDC9E15-8380-FC0F-6A00-4116082FDDA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CAFC098-A1DC-14DD-8FF9-BC278C98AA5D}"/>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4534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digitalmicro2.eu/"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hyperlink" Target="http://www.digitalmicro2.eu/" TargetMode="Externa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jp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976516C-862E-030F-BEDE-3D65341988F5}"/>
              </a:ext>
            </a:extLst>
          </p:cNvPr>
          <p:cNvSpPr/>
          <p:nvPr userDrawn="1"/>
        </p:nvSpPr>
        <p:spPr>
          <a:xfrm>
            <a:off x="3428" y="4162860"/>
            <a:ext cx="6756400" cy="114300"/>
          </a:xfrm>
          <a:custGeom>
            <a:avLst/>
            <a:gdLst/>
            <a:ahLst/>
            <a:cxnLst/>
            <a:rect l="l" t="t" r="r" b="b"/>
            <a:pathLst>
              <a:path w="6756400" h="114300">
                <a:moveTo>
                  <a:pt x="6755893" y="114299"/>
                </a:moveTo>
                <a:lnTo>
                  <a:pt x="0" y="114299"/>
                </a:lnTo>
                <a:lnTo>
                  <a:pt x="0" y="0"/>
                </a:lnTo>
                <a:lnTo>
                  <a:pt x="6755893" y="0"/>
                </a:lnTo>
                <a:lnTo>
                  <a:pt x="6755893" y="114299"/>
                </a:lnTo>
                <a:close/>
              </a:path>
            </a:pathLst>
          </a:custGeom>
          <a:solidFill>
            <a:srgbClr val="0403FE"/>
          </a:solidFill>
        </p:spPr>
        <p:txBody>
          <a:bodyPr wrap="square" lIns="0" tIns="0" rIns="0" bIns="0"/>
          <a:lstStyle/>
          <a:p>
            <a:endParaRPr/>
          </a:p>
        </p:txBody>
      </p:sp>
      <p:grpSp>
        <p:nvGrpSpPr>
          <p:cNvPr id="8" name="object 3">
            <a:extLst>
              <a:ext uri="{FF2B5EF4-FFF2-40B4-BE49-F238E27FC236}">
                <a16:creationId xmlns:a16="http://schemas.microsoft.com/office/drawing/2014/main" id="{DF3CCC96-1883-E888-C9ED-0856436D29A5}"/>
              </a:ext>
            </a:extLst>
          </p:cNvPr>
          <p:cNvGrpSpPr/>
          <p:nvPr userDrawn="1"/>
        </p:nvGrpSpPr>
        <p:grpSpPr>
          <a:xfrm>
            <a:off x="6611228" y="1"/>
            <a:ext cx="11677015" cy="5424805"/>
            <a:chOff x="6611228" y="1"/>
            <a:chExt cx="11677015" cy="5424805"/>
          </a:xfrm>
        </p:grpSpPr>
        <p:sp>
          <p:nvSpPr>
            <p:cNvPr id="9" name="object 4">
              <a:extLst>
                <a:ext uri="{FF2B5EF4-FFF2-40B4-BE49-F238E27FC236}">
                  <a16:creationId xmlns:a16="http://schemas.microsoft.com/office/drawing/2014/main" id="{D7528494-678E-2A9B-5877-4C0C83D3E940}"/>
                </a:ext>
              </a:extLst>
            </p:cNvPr>
            <p:cNvSpPr/>
            <p:nvPr/>
          </p:nvSpPr>
          <p:spPr>
            <a:xfrm>
              <a:off x="8368610" y="3502653"/>
              <a:ext cx="9919970" cy="114300"/>
            </a:xfrm>
            <a:custGeom>
              <a:avLst/>
              <a:gdLst/>
              <a:ahLst/>
              <a:cxnLst/>
              <a:rect l="l" t="t" r="r" b="b"/>
              <a:pathLst>
                <a:path w="9919969" h="114300">
                  <a:moveTo>
                    <a:pt x="9919549" y="114299"/>
                  </a:moveTo>
                  <a:lnTo>
                    <a:pt x="0" y="114299"/>
                  </a:lnTo>
                  <a:lnTo>
                    <a:pt x="0" y="0"/>
                  </a:lnTo>
                  <a:lnTo>
                    <a:pt x="9919549" y="0"/>
                  </a:lnTo>
                  <a:lnTo>
                    <a:pt x="9919549" y="114299"/>
                  </a:lnTo>
                  <a:close/>
                </a:path>
              </a:pathLst>
            </a:custGeom>
            <a:solidFill>
              <a:srgbClr val="FF0000"/>
            </a:solidFill>
          </p:spPr>
          <p:txBody>
            <a:bodyPr wrap="square" lIns="0" tIns="0" rIns="0" bIns="0"/>
            <a:lstStyle/>
            <a:p>
              <a:endParaRPr/>
            </a:p>
          </p:txBody>
        </p:sp>
        <p:pic>
          <p:nvPicPr>
            <p:cNvPr id="10" name="object 5">
              <a:extLst>
                <a:ext uri="{FF2B5EF4-FFF2-40B4-BE49-F238E27FC236}">
                  <a16:creationId xmlns:a16="http://schemas.microsoft.com/office/drawing/2014/main" id="{298910E6-DDC3-E8ED-DAFB-73DE9B025EA8}"/>
                </a:ext>
              </a:extLst>
            </p:cNvPr>
            <p:cNvPicPr/>
            <p:nvPr/>
          </p:nvPicPr>
          <p:blipFill>
            <a:blip r:embed="rId7" cstate="print"/>
            <a:stretch>
              <a:fillRect/>
            </a:stretch>
          </p:blipFill>
          <p:spPr>
            <a:xfrm>
              <a:off x="6611228" y="2989214"/>
              <a:ext cx="5448299" cy="2047874"/>
            </a:xfrm>
            <a:prstGeom prst="rect">
              <a:avLst/>
            </a:prstGeom>
          </p:spPr>
        </p:pic>
        <p:sp>
          <p:nvSpPr>
            <p:cNvPr id="11" name="object 6">
              <a:extLst>
                <a:ext uri="{FF2B5EF4-FFF2-40B4-BE49-F238E27FC236}">
                  <a16:creationId xmlns:a16="http://schemas.microsoft.com/office/drawing/2014/main" id="{11A40C4D-E392-F19A-696C-4FE3FBF45AA7}"/>
                </a:ext>
              </a:extLst>
            </p:cNvPr>
            <p:cNvSpPr/>
            <p:nvPr/>
          </p:nvSpPr>
          <p:spPr>
            <a:xfrm>
              <a:off x="7316729" y="1"/>
              <a:ext cx="114300" cy="3321050"/>
            </a:xfrm>
            <a:custGeom>
              <a:avLst/>
              <a:gdLst/>
              <a:ahLst/>
              <a:cxnLst/>
              <a:rect l="l" t="t" r="r" b="b"/>
              <a:pathLst>
                <a:path w="114300" h="3321050">
                  <a:moveTo>
                    <a:pt x="0" y="0"/>
                  </a:moveTo>
                  <a:lnTo>
                    <a:pt x="114299" y="0"/>
                  </a:lnTo>
                  <a:lnTo>
                    <a:pt x="114299" y="3320821"/>
                  </a:lnTo>
                  <a:lnTo>
                    <a:pt x="0" y="3320821"/>
                  </a:lnTo>
                  <a:lnTo>
                    <a:pt x="0" y="0"/>
                  </a:lnTo>
                  <a:close/>
                </a:path>
              </a:pathLst>
            </a:custGeom>
            <a:solidFill>
              <a:srgbClr val="FF8B00"/>
            </a:solidFill>
          </p:spPr>
          <p:txBody>
            <a:bodyPr wrap="square" lIns="0" tIns="0" rIns="0" bIns="0"/>
            <a:lstStyle/>
            <a:p>
              <a:endParaRPr/>
            </a:p>
          </p:txBody>
        </p:sp>
        <p:sp>
          <p:nvSpPr>
            <p:cNvPr id="12" name="object 7">
              <a:extLst>
                <a:ext uri="{FF2B5EF4-FFF2-40B4-BE49-F238E27FC236}">
                  <a16:creationId xmlns:a16="http://schemas.microsoft.com/office/drawing/2014/main" id="{2BAB6333-8049-CF5E-0561-689559740288}"/>
                </a:ext>
              </a:extLst>
            </p:cNvPr>
            <p:cNvSpPr/>
            <p:nvPr/>
          </p:nvSpPr>
          <p:spPr>
            <a:xfrm>
              <a:off x="7628394" y="4760721"/>
              <a:ext cx="669925" cy="664210"/>
            </a:xfrm>
            <a:custGeom>
              <a:avLst/>
              <a:gdLst/>
              <a:ahLst/>
              <a:cxnLst/>
              <a:rect l="l" t="t" r="r" b="b"/>
              <a:pathLst>
                <a:path w="669925" h="664210">
                  <a:moveTo>
                    <a:pt x="669886" y="549643"/>
                  </a:moveTo>
                  <a:lnTo>
                    <a:pt x="114300" y="549643"/>
                  </a:lnTo>
                  <a:lnTo>
                    <a:pt x="114300" y="0"/>
                  </a:lnTo>
                  <a:lnTo>
                    <a:pt x="0" y="0"/>
                  </a:lnTo>
                  <a:lnTo>
                    <a:pt x="0" y="551980"/>
                  </a:lnTo>
                  <a:lnTo>
                    <a:pt x="3683" y="551980"/>
                  </a:lnTo>
                  <a:lnTo>
                    <a:pt x="3683" y="663943"/>
                  </a:lnTo>
                  <a:lnTo>
                    <a:pt x="669886" y="663943"/>
                  </a:lnTo>
                  <a:lnTo>
                    <a:pt x="669886" y="549643"/>
                  </a:lnTo>
                  <a:close/>
                </a:path>
              </a:pathLst>
            </a:custGeom>
            <a:solidFill>
              <a:srgbClr val="83AA36"/>
            </a:solidFill>
          </p:spPr>
          <p:txBody>
            <a:bodyPr wrap="square" lIns="0" tIns="0" rIns="0" bIns="0"/>
            <a:lstStyle/>
            <a:p>
              <a:endParaRPr/>
            </a:p>
          </p:txBody>
        </p:sp>
      </p:grpSp>
      <p:sp>
        <p:nvSpPr>
          <p:cNvPr id="13" name="object 8">
            <a:extLst>
              <a:ext uri="{FF2B5EF4-FFF2-40B4-BE49-F238E27FC236}">
                <a16:creationId xmlns:a16="http://schemas.microsoft.com/office/drawing/2014/main" id="{CA5E5151-08CF-887B-0DAF-001554672B87}"/>
              </a:ext>
            </a:extLst>
          </p:cNvPr>
          <p:cNvSpPr txBox="1"/>
          <p:nvPr userDrawn="1"/>
        </p:nvSpPr>
        <p:spPr>
          <a:xfrm>
            <a:off x="8529576" y="5134468"/>
            <a:ext cx="2519423" cy="319405"/>
          </a:xfrm>
          <a:prstGeom prst="rect">
            <a:avLst/>
          </a:prstGeom>
        </p:spPr>
        <p:txBody>
          <a:bodyPr vert="horz" wrap="square" lIns="0" tIns="15875" rIns="0" bIns="0">
            <a:spAutoFit/>
          </a:bodyPr>
          <a:lstStyle/>
          <a:p>
            <a:pPr marL="12700">
              <a:lnSpc>
                <a:spcPct val="100000"/>
              </a:lnSpc>
              <a:spcBef>
                <a:spcPts val="125"/>
              </a:spcBef>
              <a:defRPr sz="1900">
                <a:solidFill>
                  <a:srgbClr val="83AA36"/>
                </a:solidFill>
                <a:latin typeface="Trebuchet MS"/>
                <a:cs typeface="Trebuchet MS"/>
                <a:hlinkClick r:id="rId8"/>
              </a:defRPr>
            </a:pPr>
            <a:r>
              <a:rPr dirty="0"/>
              <a:t>www.digitalmicro2.eu</a:t>
            </a:r>
            <a:endParaRPr sz="1900" dirty="0">
              <a:latin typeface="Trebuchet MS"/>
              <a:cs typeface="Trebuchet MS"/>
            </a:endParaRPr>
          </a:p>
        </p:txBody>
      </p:sp>
      <p:pic>
        <p:nvPicPr>
          <p:cNvPr id="22" name="object 2">
            <a:extLst>
              <a:ext uri="{FF2B5EF4-FFF2-40B4-BE49-F238E27FC236}">
                <a16:creationId xmlns:a16="http://schemas.microsoft.com/office/drawing/2014/main" id="{FDC2FEF9-6295-E169-7C15-AB6F22DB87BF}"/>
              </a:ext>
            </a:extLst>
          </p:cNvPr>
          <p:cNvPicPr/>
          <p:nvPr userDrawn="1"/>
        </p:nvPicPr>
        <p:blipFill>
          <a:blip r:embed="rId9" cstate="print"/>
          <a:stretch>
            <a:fillRect/>
          </a:stretch>
        </p:blipFill>
        <p:spPr>
          <a:xfrm>
            <a:off x="9057644" y="9243513"/>
            <a:ext cx="1371599" cy="485774"/>
          </a:xfrm>
          <a:prstGeom prst="rect">
            <a:avLst/>
          </a:prstGeom>
        </p:spPr>
      </p:pic>
      <p:pic>
        <p:nvPicPr>
          <p:cNvPr id="23" name="object 3">
            <a:extLst>
              <a:ext uri="{FF2B5EF4-FFF2-40B4-BE49-F238E27FC236}">
                <a16:creationId xmlns:a16="http://schemas.microsoft.com/office/drawing/2014/main" id="{7222EB32-1B6F-BD5C-FBF9-740D9C52D126}"/>
              </a:ext>
            </a:extLst>
          </p:cNvPr>
          <p:cNvPicPr/>
          <p:nvPr userDrawn="1"/>
        </p:nvPicPr>
        <p:blipFill>
          <a:blip r:embed="rId10" cstate="print"/>
          <a:stretch>
            <a:fillRect/>
          </a:stretch>
        </p:blipFill>
        <p:spPr>
          <a:xfrm>
            <a:off x="1028700" y="9273088"/>
            <a:ext cx="2190749" cy="457199"/>
          </a:xfrm>
          <a:prstGeom prst="rect">
            <a:avLst/>
          </a:prstGeom>
        </p:spPr>
      </p:pic>
      <p:sp>
        <p:nvSpPr>
          <p:cNvPr id="24" name="object 11">
            <a:extLst>
              <a:ext uri="{FF2B5EF4-FFF2-40B4-BE49-F238E27FC236}">
                <a16:creationId xmlns:a16="http://schemas.microsoft.com/office/drawing/2014/main" id="{F90DECA0-E583-3009-8FC0-C25EDF236488}"/>
              </a:ext>
            </a:extLst>
          </p:cNvPr>
          <p:cNvSpPr txBox="1">
            <a:spLocks/>
          </p:cNvSpPr>
          <p:nvPr userDrawn="1"/>
        </p:nvSpPr>
        <p:spPr>
          <a:xfrm>
            <a:off x="3298958" y="9243986"/>
            <a:ext cx="5481320"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El apoyo de la Comisión Europea a la producción de esta publicación no constituye un</a:t>
            </a:r>
          </a:p>
          <a:p>
            <a:pPr marL="12700" marR="5715" algn="just">
              <a:lnSpc>
                <a:spcPct val="112500"/>
              </a:lnSpc>
              <a:defRPr sz="1100"/>
            </a:pPr>
            <a:r>
              <a:t>la aprobación de los contenidos, que reflejan únicamente los puntos de vista de los autores, y la Comisión no se hace responsable de cualquier uso que pueda hacerse de la información contenida en el mismo.</a:t>
            </a:r>
          </a:p>
        </p:txBody>
      </p:sp>
      <p:sp>
        <p:nvSpPr>
          <p:cNvPr id="25" name="object 12">
            <a:extLst>
              <a:ext uri="{FF2B5EF4-FFF2-40B4-BE49-F238E27FC236}">
                <a16:creationId xmlns:a16="http://schemas.microsoft.com/office/drawing/2014/main" id="{4D52EA39-0E2E-6D8B-5D75-EB3566DD1604}"/>
              </a:ext>
            </a:extLst>
          </p:cNvPr>
          <p:cNvSpPr txBox="1">
            <a:spLocks/>
          </p:cNvSpPr>
          <p:nvPr userDrawn="1"/>
        </p:nvSpPr>
        <p:spPr>
          <a:xfrm>
            <a:off x="10702101" y="9243986"/>
            <a:ext cx="6569709"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Descripción legal — Licencias Creative Commons: Los materiales publicados en el sitio web del proyecto Micro2 están clasificados</a:t>
            </a:r>
          </a:p>
          <a:p>
            <a:pPr marL="12700" marR="8890" algn="just">
              <a:lnSpc>
                <a:spcPct val="112500"/>
              </a:lnSpc>
              <a:defRPr sz="1100"/>
            </a:pPr>
            <a:r>
              <a:t>como Recursos Educativos Abiertos (REA) y pueden ser libremente (sin permiso de sus creadores): descargado, utilizado, reutilizado, copiado, adaptado y compartido por los usuarios, con información sobre la fuente de su origen.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9CA91D68-3D95-5DA5-8458-8E7C0996C784}"/>
              </a:ext>
            </a:extLst>
          </p:cNvPr>
          <p:cNvPicPr/>
          <p:nvPr userDrawn="1"/>
        </p:nvPicPr>
        <p:blipFill>
          <a:blip r:embed="rId13" cstate="print"/>
          <a:stretch>
            <a:fillRect/>
          </a:stretch>
        </p:blipFill>
        <p:spPr>
          <a:xfrm>
            <a:off x="9057644" y="9243513"/>
            <a:ext cx="1371599" cy="485774"/>
          </a:xfrm>
          <a:prstGeom prst="rect">
            <a:avLst/>
          </a:prstGeom>
        </p:spPr>
      </p:pic>
      <p:pic>
        <p:nvPicPr>
          <p:cNvPr id="8" name="object 3">
            <a:extLst>
              <a:ext uri="{FF2B5EF4-FFF2-40B4-BE49-F238E27FC236}">
                <a16:creationId xmlns:a16="http://schemas.microsoft.com/office/drawing/2014/main" id="{4FBA9ED2-D601-FE7D-0A67-3FF91FC7BA48}"/>
              </a:ext>
            </a:extLst>
          </p:cNvPr>
          <p:cNvPicPr/>
          <p:nvPr userDrawn="1"/>
        </p:nvPicPr>
        <p:blipFill>
          <a:blip r:embed="rId14" cstate="print"/>
          <a:stretch>
            <a:fillRect/>
          </a:stretch>
        </p:blipFill>
        <p:spPr>
          <a:xfrm>
            <a:off x="1028700" y="9273088"/>
            <a:ext cx="2190749" cy="457199"/>
          </a:xfrm>
          <a:prstGeom prst="rect">
            <a:avLst/>
          </a:prstGeom>
        </p:spPr>
      </p:pic>
      <p:grpSp>
        <p:nvGrpSpPr>
          <p:cNvPr id="9" name="object 4">
            <a:extLst>
              <a:ext uri="{FF2B5EF4-FFF2-40B4-BE49-F238E27FC236}">
                <a16:creationId xmlns:a16="http://schemas.microsoft.com/office/drawing/2014/main" id="{8A54CEDF-571B-5F98-63D0-7DF21AC5A21A}"/>
              </a:ext>
            </a:extLst>
          </p:cNvPr>
          <p:cNvGrpSpPr/>
          <p:nvPr userDrawn="1"/>
        </p:nvGrpSpPr>
        <p:grpSpPr>
          <a:xfrm>
            <a:off x="0" y="1"/>
            <a:ext cx="18275935" cy="2587625"/>
            <a:chOff x="0" y="1"/>
            <a:chExt cx="18275935" cy="2587625"/>
          </a:xfrm>
        </p:grpSpPr>
        <p:sp>
          <p:nvSpPr>
            <p:cNvPr id="10" name="object 5">
              <a:extLst>
                <a:ext uri="{FF2B5EF4-FFF2-40B4-BE49-F238E27FC236}">
                  <a16:creationId xmlns:a16="http://schemas.microsoft.com/office/drawing/2014/main" id="{AB1352E5-DE9A-32C3-0CCC-FCEAE04C80B8}"/>
                </a:ext>
              </a:extLst>
            </p:cNvPr>
            <p:cNvSpPr/>
            <p:nvPr/>
          </p:nvSpPr>
          <p:spPr>
            <a:xfrm>
              <a:off x="0" y="1609445"/>
              <a:ext cx="917575" cy="85725"/>
            </a:xfrm>
            <a:custGeom>
              <a:avLst/>
              <a:gdLst/>
              <a:ahLst/>
              <a:cxnLst/>
              <a:rect l="l" t="t" r="r" b="b"/>
              <a:pathLst>
                <a:path w="917575" h="85725">
                  <a:moveTo>
                    <a:pt x="0" y="0"/>
                  </a:moveTo>
                  <a:lnTo>
                    <a:pt x="917395" y="0"/>
                  </a:lnTo>
                  <a:lnTo>
                    <a:pt x="917395" y="85724"/>
                  </a:lnTo>
                  <a:lnTo>
                    <a:pt x="0" y="85724"/>
                  </a:lnTo>
                  <a:lnTo>
                    <a:pt x="0" y="0"/>
                  </a:lnTo>
                  <a:close/>
                </a:path>
              </a:pathLst>
            </a:custGeom>
            <a:solidFill>
              <a:srgbClr val="0403FE"/>
            </a:solidFill>
          </p:spPr>
          <p:txBody>
            <a:bodyPr wrap="square" lIns="0" tIns="0" rIns="0" bIns="0"/>
            <a:lstStyle/>
            <a:p>
              <a:endParaRPr/>
            </a:p>
          </p:txBody>
        </p:sp>
        <p:sp>
          <p:nvSpPr>
            <p:cNvPr id="11" name="object 6">
              <a:extLst>
                <a:ext uri="{FF2B5EF4-FFF2-40B4-BE49-F238E27FC236}">
                  <a16:creationId xmlns:a16="http://schemas.microsoft.com/office/drawing/2014/main" id="{4FD419B0-A7F0-0CA9-EF58-4D1E3AF6B0CF}"/>
                </a:ext>
              </a:extLst>
            </p:cNvPr>
            <p:cNvSpPr/>
            <p:nvPr/>
          </p:nvSpPr>
          <p:spPr>
            <a:xfrm>
              <a:off x="2174655" y="1096177"/>
              <a:ext cx="16101060" cy="85725"/>
            </a:xfrm>
            <a:custGeom>
              <a:avLst/>
              <a:gdLst/>
              <a:ahLst/>
              <a:cxnLst/>
              <a:rect l="l" t="t" r="r" b="b"/>
              <a:pathLst>
                <a:path w="16101060" h="85725">
                  <a:moveTo>
                    <a:pt x="16101001" y="85724"/>
                  </a:moveTo>
                  <a:lnTo>
                    <a:pt x="0" y="85724"/>
                  </a:lnTo>
                  <a:lnTo>
                    <a:pt x="0" y="0"/>
                  </a:lnTo>
                  <a:lnTo>
                    <a:pt x="16101001" y="0"/>
                  </a:lnTo>
                  <a:lnTo>
                    <a:pt x="16101001" y="85724"/>
                  </a:lnTo>
                  <a:close/>
                </a:path>
              </a:pathLst>
            </a:custGeom>
            <a:solidFill>
              <a:srgbClr val="FF0000"/>
            </a:solidFill>
          </p:spPr>
          <p:txBody>
            <a:bodyPr wrap="square" lIns="0" tIns="0" rIns="0" bIns="0"/>
            <a:lstStyle/>
            <a:p>
              <a:endParaRPr/>
            </a:p>
          </p:txBody>
        </p:sp>
        <p:pic>
          <p:nvPicPr>
            <p:cNvPr id="12" name="object 7">
              <a:extLst>
                <a:ext uri="{FF2B5EF4-FFF2-40B4-BE49-F238E27FC236}">
                  <a16:creationId xmlns:a16="http://schemas.microsoft.com/office/drawing/2014/main" id="{761E1C92-7B1F-59CF-8E15-55D46A93E4CA}"/>
                </a:ext>
              </a:extLst>
            </p:cNvPr>
            <p:cNvPicPr/>
            <p:nvPr/>
          </p:nvPicPr>
          <p:blipFill>
            <a:blip r:embed="rId15" cstate="print"/>
            <a:stretch>
              <a:fillRect/>
            </a:stretch>
          </p:blipFill>
          <p:spPr>
            <a:xfrm>
              <a:off x="802896" y="697012"/>
              <a:ext cx="4238624" cy="1590674"/>
            </a:xfrm>
            <a:prstGeom prst="rect">
              <a:avLst/>
            </a:prstGeom>
          </p:spPr>
        </p:pic>
        <p:sp>
          <p:nvSpPr>
            <p:cNvPr id="13" name="object 8">
              <a:extLst>
                <a:ext uri="{FF2B5EF4-FFF2-40B4-BE49-F238E27FC236}">
                  <a16:creationId xmlns:a16="http://schemas.microsoft.com/office/drawing/2014/main" id="{52B49F5C-FF10-59CF-2EA3-152C27CB01A2}"/>
                </a:ext>
              </a:extLst>
            </p:cNvPr>
            <p:cNvSpPr/>
            <p:nvPr/>
          </p:nvSpPr>
          <p:spPr>
            <a:xfrm>
              <a:off x="1354510" y="1"/>
              <a:ext cx="85725" cy="953769"/>
            </a:xfrm>
            <a:custGeom>
              <a:avLst/>
              <a:gdLst/>
              <a:ahLst/>
              <a:cxnLst/>
              <a:rect l="l" t="t" r="r" b="b"/>
              <a:pathLst>
                <a:path w="85725" h="953769">
                  <a:moveTo>
                    <a:pt x="0" y="0"/>
                  </a:moveTo>
                  <a:lnTo>
                    <a:pt x="85724" y="0"/>
                  </a:lnTo>
                  <a:lnTo>
                    <a:pt x="85724" y="953484"/>
                  </a:lnTo>
                  <a:lnTo>
                    <a:pt x="0" y="953484"/>
                  </a:lnTo>
                  <a:lnTo>
                    <a:pt x="0" y="0"/>
                  </a:lnTo>
                  <a:close/>
                </a:path>
              </a:pathLst>
            </a:custGeom>
            <a:solidFill>
              <a:srgbClr val="FF8B00"/>
            </a:solidFill>
          </p:spPr>
          <p:txBody>
            <a:bodyPr wrap="square" lIns="0" tIns="0" rIns="0" bIns="0"/>
            <a:lstStyle/>
            <a:p>
              <a:endParaRPr/>
            </a:p>
          </p:txBody>
        </p:sp>
        <p:sp>
          <p:nvSpPr>
            <p:cNvPr id="14" name="object 9">
              <a:extLst>
                <a:ext uri="{FF2B5EF4-FFF2-40B4-BE49-F238E27FC236}">
                  <a16:creationId xmlns:a16="http://schemas.microsoft.com/office/drawing/2014/main" id="{42A8B4F5-AB2F-94AE-54C4-F175D466A322}"/>
                </a:ext>
              </a:extLst>
            </p:cNvPr>
            <p:cNvSpPr/>
            <p:nvPr/>
          </p:nvSpPr>
          <p:spPr>
            <a:xfrm>
              <a:off x="1596656" y="2074303"/>
              <a:ext cx="513715" cy="513080"/>
            </a:xfrm>
            <a:custGeom>
              <a:avLst/>
              <a:gdLst/>
              <a:ahLst/>
              <a:cxnLst/>
              <a:rect l="l" t="t" r="r" b="b"/>
              <a:pathLst>
                <a:path w="513714" h="513080">
                  <a:moveTo>
                    <a:pt x="513689" y="427253"/>
                  </a:moveTo>
                  <a:lnTo>
                    <a:pt x="85877" y="427253"/>
                  </a:lnTo>
                  <a:lnTo>
                    <a:pt x="85877" y="0"/>
                  </a:lnTo>
                  <a:lnTo>
                    <a:pt x="152" y="0"/>
                  </a:lnTo>
                  <a:lnTo>
                    <a:pt x="152" y="427253"/>
                  </a:lnTo>
                  <a:lnTo>
                    <a:pt x="0" y="427253"/>
                  </a:lnTo>
                  <a:lnTo>
                    <a:pt x="0" y="512978"/>
                  </a:lnTo>
                  <a:lnTo>
                    <a:pt x="513689" y="512978"/>
                  </a:lnTo>
                  <a:lnTo>
                    <a:pt x="513689" y="427253"/>
                  </a:lnTo>
                  <a:close/>
                </a:path>
              </a:pathLst>
            </a:custGeom>
            <a:solidFill>
              <a:srgbClr val="83AA36"/>
            </a:solidFill>
          </p:spPr>
          <p:txBody>
            <a:bodyPr wrap="square" lIns="0" tIns="0" rIns="0" bIns="0"/>
            <a:lstStyle/>
            <a:p>
              <a:endParaRPr/>
            </a:p>
          </p:txBody>
        </p:sp>
      </p:grpSp>
      <p:sp>
        <p:nvSpPr>
          <p:cNvPr id="15" name="object 10">
            <a:extLst>
              <a:ext uri="{FF2B5EF4-FFF2-40B4-BE49-F238E27FC236}">
                <a16:creationId xmlns:a16="http://schemas.microsoft.com/office/drawing/2014/main" id="{71A36CFA-168B-0C0F-A222-08765EFCF3E6}"/>
              </a:ext>
            </a:extLst>
          </p:cNvPr>
          <p:cNvSpPr txBox="1"/>
          <p:nvPr userDrawn="1"/>
        </p:nvSpPr>
        <p:spPr>
          <a:xfrm>
            <a:off x="2291458" y="2361979"/>
            <a:ext cx="2051941" cy="243015"/>
          </a:xfrm>
          <a:prstGeom prst="rect">
            <a:avLst/>
          </a:prstGeom>
        </p:spPr>
        <p:txBody>
          <a:bodyPr vert="horz" wrap="square" lIns="0" tIns="12065" rIns="0" bIns="0">
            <a:spAutoFit/>
          </a:bodyPr>
          <a:lstStyle/>
          <a:p>
            <a:pPr marL="12700">
              <a:lnSpc>
                <a:spcPct val="100000"/>
              </a:lnSpc>
              <a:spcBef>
                <a:spcPts val="95"/>
              </a:spcBef>
              <a:defRPr sz="1500">
                <a:solidFill>
                  <a:srgbClr val="83AA36"/>
                </a:solidFill>
                <a:latin typeface="Trebuchet MS"/>
                <a:cs typeface="Trebuchet MS"/>
                <a:hlinkClick r:id="rId16"/>
              </a:defRPr>
            </a:pPr>
            <a:r>
              <a:t>www.digitalmicro2.eu</a:t>
            </a:r>
            <a:endParaRPr sz="1500">
              <a:latin typeface="Trebuchet MS"/>
              <a:cs typeface="Trebuchet MS"/>
            </a:endParaRPr>
          </a:p>
        </p:txBody>
      </p:sp>
      <p:sp>
        <p:nvSpPr>
          <p:cNvPr id="18" name="object 11">
            <a:extLst>
              <a:ext uri="{FF2B5EF4-FFF2-40B4-BE49-F238E27FC236}">
                <a16:creationId xmlns:a16="http://schemas.microsoft.com/office/drawing/2014/main" id="{5AC0B17A-CFF1-D8B9-3A89-1FE6A76E94C5}"/>
              </a:ext>
            </a:extLst>
          </p:cNvPr>
          <p:cNvSpPr txBox="1">
            <a:spLocks/>
          </p:cNvSpPr>
          <p:nvPr userDrawn="1"/>
        </p:nvSpPr>
        <p:spPr>
          <a:xfrm>
            <a:off x="3298958" y="9243986"/>
            <a:ext cx="5481320"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El apoyo de la Comisión Europea a la producción de esta publicación no constituye un</a:t>
            </a:r>
          </a:p>
          <a:p>
            <a:pPr marL="12700" marR="5715" algn="just">
              <a:lnSpc>
                <a:spcPct val="112500"/>
              </a:lnSpc>
              <a:defRPr sz="1100"/>
            </a:pPr>
            <a:r>
              <a:t>la aprobación de los contenidos, que reflejan únicamente los puntos de vista de los autores, y la Comisión no se hace responsable de cualquier uso que pueda hacerse de la información contenida en el mismo.</a:t>
            </a:r>
          </a:p>
        </p:txBody>
      </p:sp>
      <p:sp>
        <p:nvSpPr>
          <p:cNvPr id="19" name="object 12">
            <a:extLst>
              <a:ext uri="{FF2B5EF4-FFF2-40B4-BE49-F238E27FC236}">
                <a16:creationId xmlns:a16="http://schemas.microsoft.com/office/drawing/2014/main" id="{BB3CA3E2-5527-6903-9404-F9D639CD487B}"/>
              </a:ext>
            </a:extLst>
          </p:cNvPr>
          <p:cNvSpPr txBox="1">
            <a:spLocks/>
          </p:cNvSpPr>
          <p:nvPr userDrawn="1"/>
        </p:nvSpPr>
        <p:spPr>
          <a:xfrm>
            <a:off x="10702101" y="9243986"/>
            <a:ext cx="6569709"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Descripción legal — Licencias Creative Commons: Los materiales publicados en el sitio web del proyecto Micro2 están clasificados</a:t>
            </a:r>
          </a:p>
          <a:p>
            <a:pPr marL="12700" marR="8890" algn="just">
              <a:lnSpc>
                <a:spcPct val="112500"/>
              </a:lnSpc>
              <a:defRPr sz="1100"/>
            </a:pPr>
            <a:r>
              <a:t>como Recursos Educativos Abiertos (REA) y pueden ser libremente (sin permiso de sus creadores): descargado, utilizado, reutilizado, copiado, adaptado y compartido por los usuarios, con información sobre la fuente de su origen.</a:t>
            </a:r>
          </a:p>
        </p:txBody>
      </p:sp>
    </p:spTree>
    <p:extLst>
      <p:ext uri="{BB962C8B-B14F-4D97-AF65-F5344CB8AC3E}">
        <p14:creationId xmlns:p14="http://schemas.microsoft.com/office/powerpoint/2010/main" val="34284928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digitalmicro2.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A4AD56D-2BD0-7805-B7D1-773979F84915}"/>
              </a:ext>
            </a:extLst>
          </p:cNvPr>
          <p:cNvSpPr txBox="1"/>
          <p:nvPr/>
        </p:nvSpPr>
        <p:spPr>
          <a:xfrm>
            <a:off x="4267200" y="5516463"/>
            <a:ext cx="10629900" cy="513986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a:pPr>
            <a:r>
              <a:rPr lang="es-ES" sz="3600" dirty="0">
                <a:effectLst/>
                <a:ea typeface="Trebuchet MS" panose="020B0603020202020204" pitchFamily="34" charset="0"/>
                <a:cs typeface="Trebuchet MS" panose="020B0603020202020204" pitchFamily="34" charset="0"/>
              </a:rPr>
              <a:t>Fundamentos de ciberseguridad para las microempresas en ámbito rural: Como asegurar la transformación digital y empresarial en la era post-COVID</a:t>
            </a:r>
            <a:endParaRPr lang="es-ES" sz="3600" dirty="0"/>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200" b="1">
                <a:latin typeface="+mn-lt"/>
              </a:defRPr>
            </a:pPr>
            <a:r>
              <a:rPr lang="es-ES" dirty="0" err="1"/>
              <a:t>Partner</a:t>
            </a:r>
            <a:r>
              <a:rPr lang="es-ES" dirty="0"/>
              <a:t>: IWS</a:t>
            </a:r>
          </a:p>
          <a:p>
            <a:pPr algn="ctr">
              <a:spcBef>
                <a:spcPts val="5"/>
              </a:spcBef>
              <a:tabLst>
                <a:tab pos="1205230" algn="l"/>
                <a:tab pos="1926589" algn="l"/>
                <a:tab pos="2915920" algn="l"/>
                <a:tab pos="3444875" algn="l"/>
                <a:tab pos="4383405" algn="l"/>
                <a:tab pos="6796405" algn="l"/>
              </a:tabLst>
            </a:pPr>
            <a:endParaRPr sz="3200" b="1" dirty="0">
              <a:latin typeface="+mn-lt"/>
            </a:endParaRP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MICRO2 </a:t>
            </a:r>
            <a:r>
              <a:rPr lang="en-US"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Enhancing Digital Entrepreneurship of Micro Enterprises in Rural Areas in a Post Pandemic World</a:t>
            </a:r>
          </a:p>
          <a:p>
            <a:pPr algn="ctr">
              <a:spcBef>
                <a:spcPts val="5"/>
              </a:spcBef>
              <a:tabLst>
                <a:tab pos="1205230" algn="l"/>
                <a:tab pos="1926589" algn="l"/>
                <a:tab pos="2915920" algn="l"/>
                <a:tab pos="3444875" algn="l"/>
                <a:tab pos="4383405" algn="l"/>
                <a:tab pos="6796405" algn="l"/>
              </a:tabLst>
              <a:defRPr sz="2000" b="1">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2022-1-IE01-KA220-VET-000088074</a:t>
            </a:r>
          </a:p>
          <a:p>
            <a:pPr algn="ctr">
              <a:spcBef>
                <a:spcPts val="5"/>
              </a:spcBef>
              <a:tabLst>
                <a:tab pos="1205230" algn="l"/>
                <a:tab pos="1926589" algn="l"/>
                <a:tab pos="2915920" algn="l"/>
                <a:tab pos="3444875" algn="l"/>
                <a:tab pos="4383405" algn="l"/>
                <a:tab pos="6796405" algn="l"/>
              </a:tabLst>
            </a:pPr>
            <a:endParaRPr sz="4400" dirty="0">
              <a:latin typeface="+mn-l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pPr>
            <a:endParaRPr kumimoji="0" sz="4400" b="1" i="0" u="none" strike="noStrike" kern="1200" cap="none" normalizeH="0" baseline="0" dirty="0">
              <a:ln>
                <a:noFill/>
              </a:ln>
              <a:solidFill>
                <a:srgbClr val="FF0000"/>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4223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1.2. Integración de las medidas de ciberseguridad en las actividades empresariales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355312"/>
          </a:xfrm>
          <a:prstGeom prst="rect">
            <a:avLst/>
          </a:prstGeom>
          <a:noFill/>
        </p:spPr>
        <p:txBody>
          <a:bodyPr wrap="square">
            <a:spAutoFit/>
          </a:bodyPr>
          <a:lstStyle/>
          <a:p>
            <a:pPr>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Protección de Datos y Privacidad: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Implementar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medidas sólidas de protección de datos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incluyendo cifrado, controles de acceso y clasificación de datos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Garantizar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el cumplimiento de las regulaciones de privacidad de datos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y comunicar las políticas de uso de datos a los empleados.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Infraestructura de red segura:</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Implementar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firewalls robustos, sistemas de detección de intrusiones y sistemas de prevención de intrusiones para salvaguardar la red</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pPr marL="457200"/>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Seguridad del punto final:</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Instalar y actualizar regularmente software antivirus y antimalware</a:t>
            </a:r>
            <a:r>
              <a:rPr lang="es-ES" sz="1800" dirty="0">
                <a:effectLst/>
                <a:latin typeface="Century Gothic" panose="020B0502020202020204" pitchFamily="34" charset="0"/>
                <a:ea typeface="Trebuchet MS" panose="020B0603020202020204" pitchFamily="34" charset="0"/>
                <a:cs typeface="Arial" panose="020B0604020202020204" pitchFamily="34" charset="0"/>
              </a:rPr>
              <a:t> en todos los dispositivos.</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Aplicar políticas de contraseñas seguras e implementar la autenticación </a:t>
            </a:r>
            <a:r>
              <a:rPr lang="es-ES" sz="1800" b="1" dirty="0" err="1">
                <a:effectLst/>
                <a:latin typeface="Century Gothic" panose="020B0502020202020204" pitchFamily="34" charset="0"/>
                <a:ea typeface="Trebuchet MS" panose="020B0603020202020204" pitchFamily="34" charset="0"/>
                <a:cs typeface="Arial" panose="020B0604020202020204" pitchFamily="34" charset="0"/>
              </a:rPr>
              <a:t>multifactor</a:t>
            </a:r>
            <a:r>
              <a:rPr lang="es-ES" sz="1800" dirty="0">
                <a:effectLst/>
                <a:latin typeface="Century Gothic" panose="020B0502020202020204" pitchFamily="34" charset="0"/>
                <a:ea typeface="Trebuchet MS" panose="020B0603020202020204" pitchFamily="34" charset="0"/>
                <a:cs typeface="Arial" panose="020B0604020202020204" pitchFamily="34" charset="0"/>
              </a:rPr>
              <a:t> (MFA) para acceder a los sistemas.</a:t>
            </a: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9" name="Imagen 8">
            <a:extLst>
              <a:ext uri="{FF2B5EF4-FFF2-40B4-BE49-F238E27FC236}">
                <a16:creationId xmlns:a16="http://schemas.microsoft.com/office/drawing/2014/main" id="{4AB80F63-0564-432B-A6C4-F93C05BC35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35000" y="3543300"/>
            <a:ext cx="3886200" cy="3886200"/>
          </a:xfrm>
          <a:prstGeom prst="rect">
            <a:avLst/>
          </a:prstGeom>
        </p:spPr>
      </p:pic>
      <p:sp>
        <p:nvSpPr>
          <p:cNvPr id="10" name="CuadroTexto 9">
            <a:extLst>
              <a:ext uri="{FF2B5EF4-FFF2-40B4-BE49-F238E27FC236}">
                <a16:creationId xmlns:a16="http://schemas.microsoft.com/office/drawing/2014/main" id="{41661DD7-0E94-4013-B139-692303467C71}"/>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056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1.2. Integración de las medidas de ciberseguridad en las actividades empresariales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632311"/>
          </a:xfrm>
          <a:prstGeom prst="rect">
            <a:avLst/>
          </a:prstGeom>
          <a:noFill/>
        </p:spPr>
        <p:txBody>
          <a:bodyPr wrap="square">
            <a:spAutoFit/>
          </a:bodyPr>
          <a:lstStyle/>
          <a:p>
            <a:pPr>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Desarrollo seguro de software</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Seguir las prácticas de codificación segura</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minimizar las vulnerabilidades en las aplicaciones de software.</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Actualizar y parchear regularmente el software</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abordar vulnerabilidades de seguridad conocidas.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Copia de seguridad y recuperación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Realizar copias de seguridad de datos y sistemas regularmente </a:t>
            </a:r>
            <a:r>
              <a:rPr lang="es-ES" sz="1800" dirty="0">
                <a:effectLst/>
                <a:latin typeface="Century Gothic" panose="020B0502020202020204" pitchFamily="34" charset="0"/>
                <a:ea typeface="Trebuchet MS" panose="020B0603020202020204" pitchFamily="34" charset="0"/>
                <a:cs typeface="Arial" panose="020B0604020202020204" pitchFamily="34" charset="0"/>
              </a:rPr>
              <a:t>para garantizar que los datos se puedan restaurar en caso de un incidente cibernético.</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Testear el proceso de restauración</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verificar la efectividad de las copias de seguridad.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Plan de Respuesta a Incidentes: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Desarrollar un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plan de respuesta a incidentes bien definido</a:t>
            </a:r>
            <a:r>
              <a:rPr lang="es-ES" sz="1800" dirty="0">
                <a:effectLst/>
                <a:latin typeface="Century Gothic" panose="020B0502020202020204" pitchFamily="34" charset="0"/>
                <a:ea typeface="Trebuchet MS" panose="020B0603020202020204" pitchFamily="34" charset="0"/>
                <a:cs typeface="Arial" panose="020B0604020202020204" pitchFamily="34" charset="0"/>
              </a:rPr>
              <a:t> que describa los pasos a seguir en caso de un incidente de ciberseguridad.</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Designar funciones y responsabilidades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los miembros del equipo de respuesta a incidentes.</a:t>
            </a: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92E93E33-6BF8-4280-B883-8B1E587077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0" y="3736575"/>
            <a:ext cx="3373801" cy="3373801"/>
          </a:xfrm>
          <a:prstGeom prst="rect">
            <a:avLst/>
          </a:prstGeom>
        </p:spPr>
      </p:pic>
      <p:sp>
        <p:nvSpPr>
          <p:cNvPr id="9" name="CuadroTexto 8">
            <a:extLst>
              <a:ext uri="{FF2B5EF4-FFF2-40B4-BE49-F238E27FC236}">
                <a16:creationId xmlns:a16="http://schemas.microsoft.com/office/drawing/2014/main" id="{BB5BA62D-62A5-4BA2-A84A-C0648D0509BE}"/>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74589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1.2. Integración de las medidas de ciberseguridad en las actividades empresariales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2001500" cy="6186309"/>
          </a:xfrm>
          <a:prstGeom prst="rect">
            <a:avLst/>
          </a:prstGeom>
          <a:noFill/>
        </p:spPr>
        <p:txBody>
          <a:bodyPr wrap="square">
            <a:spAutoFit/>
          </a:bodyPr>
          <a:lstStyle/>
          <a:p>
            <a:pPr>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Uso seguro de la nube:</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Elegir proveedores de servicios en la nube</a:t>
            </a:r>
            <a:r>
              <a:rPr lang="es-ES" sz="1800" dirty="0">
                <a:effectLst/>
                <a:latin typeface="Century Gothic" panose="020B0502020202020204" pitchFamily="34" charset="0"/>
                <a:ea typeface="Trebuchet MS" panose="020B0603020202020204" pitchFamily="34" charset="0"/>
                <a:cs typeface="Arial" panose="020B0604020202020204" pitchFamily="34" charset="0"/>
              </a:rPr>
              <a:t> de buena reputación con fuertes medidas de seguridad.</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Implementar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controles de acceso y cifrado</a:t>
            </a:r>
            <a:r>
              <a:rPr lang="es-ES" sz="1800" dirty="0">
                <a:effectLst/>
                <a:latin typeface="Century Gothic" panose="020B0502020202020204" pitchFamily="34" charset="0"/>
                <a:ea typeface="Trebuchet MS" panose="020B0603020202020204" pitchFamily="34" charset="0"/>
                <a:cs typeface="Arial" panose="020B0604020202020204" pitchFamily="34" charset="0"/>
              </a:rPr>
              <a:t> adecuados para los datos almacenados en la nube.</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Gestión de riesgos de proveedores: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Evaluar y gestionar los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riesgos de ciberseguridad asociados a proveedores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y socios externos.</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Incluir los requisitos de ciberseguridad en los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contratos de proveedores.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Seguridad física:</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Asegurar el acceso físico a los locales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donde se encuentran los activos digitales.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Implementar medidas de seguridad como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controles de acceso, vigilancia y gestión de visitantes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Cumplimiento normativo:</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Mantenerse informados sobre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las regulaciones de ciberseguridad relevantes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y los estándares de la industria.</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Garantizar el cumplimiento de la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normativa aplicable para evitar consecuencias legales y financieras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48AAB235-6E6A-4AEC-920A-D44932774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2600" y="3924300"/>
            <a:ext cx="3581740" cy="3581740"/>
          </a:xfrm>
          <a:prstGeom prst="rect">
            <a:avLst/>
          </a:prstGeom>
        </p:spPr>
      </p:pic>
      <p:sp>
        <p:nvSpPr>
          <p:cNvPr id="9" name="CuadroTexto 8">
            <a:extLst>
              <a:ext uri="{FF2B5EF4-FFF2-40B4-BE49-F238E27FC236}">
                <a16:creationId xmlns:a16="http://schemas.microsoft.com/office/drawing/2014/main" id="{FF15D980-CCA6-4AA2-BF1C-386EA96D403C}"/>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0996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1.2. Integración de las medidas de ciberseguridad en las actividades empresariales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632311"/>
          </a:xfrm>
          <a:prstGeom prst="rect">
            <a:avLst/>
          </a:prstGeom>
          <a:noFill/>
        </p:spPr>
        <p:txBody>
          <a:bodyPr wrap="square">
            <a:spAutoFit/>
          </a:bodyPr>
          <a:lstStyle/>
          <a:p>
            <a:pPr>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Monitoreo y Mejora Continua:</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Monitorear regularmente los sistemas y redes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en busca de señales de acceso no autorizado o actividad sospechosa.</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Actualizar y mejorar continuamente las medidas de ciberseguridad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frente a nuevas amenazas.</a:t>
            </a:r>
          </a:p>
          <a:p>
            <a:pPr marL="457200"/>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Auditorías y evaluaciones de seguridad: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Llevar a cabo auditorías y evaluaciones de seguridad periódicas para identificar deficiencias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y áreas de mejora.</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Utilizar los resultados para mejorar la política de ciberseguridad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de la organización.</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Formación y sensibilización de los empleados: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Formar regularmente a los empleados sobre las buenas prácticas de ciberseguridad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Llevar a cabo talleres sobre la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identificación de correos electrónicos de phishing y tácticas de ingeniería social</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Promover una cultura de conciencia de la seguridad a través de la comunicación continua.</a:t>
            </a: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263A69E1-FDC4-4612-85E0-7ED10FFD82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2600" y="3924300"/>
            <a:ext cx="3352495" cy="3352495"/>
          </a:xfrm>
          <a:prstGeom prst="rect">
            <a:avLst/>
          </a:prstGeom>
        </p:spPr>
      </p:pic>
      <p:sp>
        <p:nvSpPr>
          <p:cNvPr id="9" name="CuadroTexto 8">
            <a:extLst>
              <a:ext uri="{FF2B5EF4-FFF2-40B4-BE49-F238E27FC236}">
                <a16:creationId xmlns:a16="http://schemas.microsoft.com/office/drawing/2014/main" id="{A31B1561-DB5E-4FEC-BE41-72E16F27B01B}"/>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31017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1.2. Integración de las medidas de ciberseguridad en las actividades empresariales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456176" y="2857500"/>
            <a:ext cx="11802623" cy="6740307"/>
          </a:xfrm>
          <a:prstGeom prst="rect">
            <a:avLst/>
          </a:prstGeom>
          <a:noFill/>
        </p:spPr>
        <p:txBody>
          <a:bodyPr wrap="square">
            <a:spAutoFit/>
          </a:bodyPr>
          <a:lstStyle/>
          <a:p>
            <a:pPr>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Políticas de contraseñas fuertes: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Aplicar políticas de contraseñas seguras para</a:t>
            </a:r>
            <a:r>
              <a:rPr lang="es-ES" sz="1800" dirty="0">
                <a:effectLst/>
                <a:latin typeface="Century Gothic" panose="020B0502020202020204" pitchFamily="34" charset="0"/>
                <a:ea typeface="Trebuchet MS" panose="020B0603020202020204" pitchFamily="34" charset="0"/>
                <a:cs typeface="Arial" panose="020B0604020202020204" pitchFamily="34" charset="0"/>
              </a:rPr>
              <a:t> todas las cuentas.</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Utilizar software de generación de contraseñas para generar y almacenar contraseñas complejas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Habilitar la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autenticación </a:t>
            </a:r>
            <a:r>
              <a:rPr lang="es-ES" sz="1800" b="1" dirty="0" err="1">
                <a:effectLst/>
                <a:latin typeface="Century Gothic" panose="020B0502020202020204" pitchFamily="34" charset="0"/>
                <a:ea typeface="Trebuchet MS" panose="020B0603020202020204" pitchFamily="34" charset="0"/>
                <a:cs typeface="Arial" panose="020B0604020202020204" pitchFamily="34" charset="0"/>
              </a:rPr>
              <a:t>multifactor</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 (MFA)</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mayor seguridad.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Actualizaciones regulares de software:</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Configurar las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actualizaciones automáticas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sistemas operativos y software.</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Aplicar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parches de seguridad </a:t>
            </a:r>
            <a:r>
              <a:rPr lang="es-ES" sz="1800" dirty="0">
                <a:effectLst/>
                <a:latin typeface="Century Gothic" panose="020B0502020202020204" pitchFamily="34" charset="0"/>
                <a:ea typeface="Trebuchet MS" panose="020B0603020202020204" pitchFamily="34" charset="0"/>
                <a:cs typeface="Arial" panose="020B0604020202020204" pitchFamily="34" charset="0"/>
              </a:rPr>
              <a:t>de forma proactiva para abordar vulnerabilidades conocidas.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Firewall y segmentación de red: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Instalar firewalls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filtrar el tráfico de red entrante y saliente.</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Segmentar la red para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restringir el acceso a sistemas sensibles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Protección del punto final:</a:t>
            </a: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Instalar y actualizar software antivirus y antimalware en todos los dispositivos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Utilizar herramientas de detección y respuesta de </a:t>
            </a:r>
            <a:r>
              <a:rPr lang="es-ES" sz="1800" b="1" dirty="0" err="1">
                <a:effectLst/>
                <a:latin typeface="Century Gothic" panose="020B0502020202020204" pitchFamily="34" charset="0"/>
                <a:ea typeface="Trebuchet MS" panose="020B0603020202020204" pitchFamily="34" charset="0"/>
                <a:cs typeface="Arial" panose="020B0604020202020204" pitchFamily="34" charset="0"/>
              </a:rPr>
              <a:t>endpoints</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 (EDR)</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el monitoreo de amenazas en tiempo real.</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defRPr sz="1800">
                <a:effectLst/>
                <a:latin typeface="Century Gothic" panose="020B0502020202020204" pitchFamily="34" charset="0"/>
                <a:ea typeface="Trebuchet MS" panose="020B0603020202020204" pitchFamily="34" charset="0"/>
                <a:cs typeface="Trebuchet MS" panose="020B0603020202020204" pitchFamily="34" charset="0"/>
              </a:defRPr>
            </a:pP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8EFD7987-1A6D-4FE7-B011-19E2DCE7CC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0" y="3771900"/>
            <a:ext cx="3657295" cy="3657295"/>
          </a:xfrm>
          <a:prstGeom prst="rect">
            <a:avLst/>
          </a:prstGeom>
        </p:spPr>
      </p:pic>
      <p:sp>
        <p:nvSpPr>
          <p:cNvPr id="9" name="CuadroTexto 8">
            <a:extLst>
              <a:ext uri="{FF2B5EF4-FFF2-40B4-BE49-F238E27FC236}">
                <a16:creationId xmlns:a16="http://schemas.microsoft.com/office/drawing/2014/main" id="{C1D4A8C4-2227-4217-8E3D-A62FD88C868B}"/>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24378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1.2. Integración de las medidas de ciberseguridad en las actividades empresariales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463308"/>
          </a:xfrm>
          <a:prstGeom prst="rect">
            <a:avLst/>
          </a:prstGeom>
          <a:noFill/>
        </p:spPr>
        <p:txBody>
          <a:bodyPr wrap="square">
            <a:spAutoFit/>
          </a:bodyPr>
          <a:lstStyle/>
          <a:p>
            <a:pPr>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Cifrado de datos:</a:t>
            </a: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Cifrar datos sensibles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tanto durante la transmisión como durante el almacenamiento.</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Implementar el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cifrado para correos electrónicos, bases de datos y archivos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Seguro cibernético:</a:t>
            </a: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Considerar la posibilidad de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comprar un seguro cibernético</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cubrir las pérdidas financieras derivadas de incidentes cibernéticos.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Controles de acceso de usuarios: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Asignar permisos basados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en el principio de privilegio mínimo.</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Revisar y revocar periódicamente los derechos de acceso innecesarios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Gestión de parches: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Implementar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un proceso de administración de</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parches para garantizar actualizaciones oportunas.</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Testear los parches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antes de la implementación para evitar interrupciones del sistema.</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9FBD1D07-45FE-49B9-B8DD-DDC928E024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82600" y="3771900"/>
            <a:ext cx="3373801" cy="3373801"/>
          </a:xfrm>
          <a:prstGeom prst="rect">
            <a:avLst/>
          </a:prstGeom>
        </p:spPr>
      </p:pic>
      <p:sp>
        <p:nvSpPr>
          <p:cNvPr id="9" name="CuadroTexto 8">
            <a:extLst>
              <a:ext uri="{FF2B5EF4-FFF2-40B4-BE49-F238E27FC236}">
                <a16:creationId xmlns:a16="http://schemas.microsoft.com/office/drawing/2014/main" id="{3D61CF2C-57D9-4C73-AD4E-EF02520AE114}"/>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079852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1.2. Integración de las medidas de ciberseguridad en las actividades empresariales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pPr>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Programas de Concientización de Seguridad: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Llevar a cabo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programas continuos de concientización de 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educar a los empleados.</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Proporcionar recursos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como carteles, boletines informativos y materiales de capacitación.</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Políticas y procedimientos de ciberseguridad: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Desarrollar y documentar políticas y procedimientos de ciberseguridad.</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Comunicar claramente estas políticas a todos los empleados.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La integración de estas medidas requiere el compromiso por parte de los altos mandos, la formación continua de los empleados y un enfoque proactivo hacia la ciberseguridad. La evaluación y la adaptación periódicas son esenciales para hacer frente a las amenazas emergentes y mantener un entorno digital seguro para las pymes rurales.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Al implementar estos fundamentos de ciberseguridad, las MIPYME rurales pueden </a:t>
            </a:r>
            <a:r>
              <a:rPr lang="es-ES" sz="1800" dirty="0" err="1">
                <a:effectLst/>
                <a:latin typeface="Century Gothic" panose="020B0502020202020204" pitchFamily="34" charset="0"/>
                <a:ea typeface="Trebuchet MS" panose="020B0603020202020204" pitchFamily="34" charset="0"/>
                <a:cs typeface="Trebuchet MS" panose="020B0603020202020204" pitchFamily="34" charset="0"/>
              </a:rPr>
              <a:t>segui</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en su trasformación digital de forma segura, sabiendo que sus activos digitales, datos de clientes y operaciones están protegidos contra las amenazas cibernéticas. </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7CB8CB12-6182-47A3-A465-C9586E21CD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88338" y="3771900"/>
            <a:ext cx="3962095" cy="3962095"/>
          </a:xfrm>
          <a:prstGeom prst="rect">
            <a:avLst/>
          </a:prstGeom>
        </p:spPr>
      </p:pic>
      <p:sp>
        <p:nvSpPr>
          <p:cNvPr id="9" name="CuadroTexto 8">
            <a:extLst>
              <a:ext uri="{FF2B5EF4-FFF2-40B4-BE49-F238E27FC236}">
                <a16:creationId xmlns:a16="http://schemas.microsoft.com/office/drawing/2014/main" id="{4A178A5C-4476-40B5-8A87-30EF9DEC1440}"/>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6133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2.1. Medidas de protección de datos para las pequeñas y medianas empresas rurales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dirty="0"/>
              <a:t>Unidad 2 — </a:t>
            </a:r>
            <a:r>
              <a:rPr lang="es-ES" sz="2000" dirty="0">
                <a:effectLst/>
                <a:latin typeface="+mj-lt"/>
                <a:ea typeface="Trebuchet MS" panose="020B0603020202020204" pitchFamily="34" charset="0"/>
                <a:cs typeface="Trebuchet MS" panose="020B0603020202020204" pitchFamily="34" charset="0"/>
              </a:rPr>
              <a:t>Buenas prácticas en materia de ciberseguridad para proteger los datos personales y la privacidad</a:t>
            </a:r>
            <a:endParaRPr sz="2000" b="1" dirty="0">
              <a:solidFill>
                <a:srgbClr val="FF0000"/>
              </a:solidFill>
              <a:latin typeface="+mj-lt"/>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463308"/>
          </a:xfrm>
          <a:prstGeom prst="rect">
            <a:avLst/>
          </a:prstGeom>
          <a:noFill/>
        </p:spPr>
        <p:txBody>
          <a:bodyPr wrap="square">
            <a:spAutoFit/>
          </a:bodyPr>
          <a:lstStyle/>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La protección de datos es un concepto clave para que todas las MIPYME, sean rurales o urbanas, puedan salvaguardar la información sensible de las empresas y de los clientes. </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Además de las medidas generales de ciberseguridad que hemos mencionado hasta ahora, hay una serie de medidas específicas de protección de datos que las MIPYME rurales deben implementar para la protección de datos, tales como:</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Clasificación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Clasificar los datos en función de su sensibilidad e importancia.</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Aplicar medidas de seguridad adecuadas basadas en la clasificación de los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Implementación de cifrado:</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Cifrar datos sensibles tanto en su almacenamiento como durante la transmisión.</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Utilizar herramientas de cifrado para proteger la información del cliente y los secretos comerciales.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Controles de acceso:</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Implementar controles de acceso basados en roles (RBAC) para restringir el acceso a los datos.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Otorgar acceso solo al personal autorizado en función de sus roles de trabajo.</a:t>
            </a: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2594CD13-7F2C-4FAB-BF48-912DB1D9AB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20600" y="4076700"/>
            <a:ext cx="3733495" cy="3733495"/>
          </a:xfrm>
          <a:prstGeom prst="rect">
            <a:avLst/>
          </a:prstGeom>
        </p:spPr>
      </p:pic>
    </p:spTree>
    <p:extLst>
      <p:ext uri="{BB962C8B-B14F-4D97-AF65-F5344CB8AC3E}">
        <p14:creationId xmlns:p14="http://schemas.microsoft.com/office/powerpoint/2010/main" val="535437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2.1. Medidas de protección de datos para las pequeñas y medianas empresas rurales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463308"/>
          </a:xfrm>
          <a:prstGeom prst="rect">
            <a:avLst/>
          </a:prstGeom>
          <a:noFill/>
        </p:spPr>
        <p:txBody>
          <a:bodyPr wrap="square">
            <a:spAutoFit/>
          </a:bodyPr>
          <a:lstStyle/>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Copias de seguridad de datos con regularidad</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Realizar copias de seguridad de datos regularmente para protegerlos.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Comprobar y testear la restauración de datos para garantizar que las copias de seguridad sean viables en caso de pérdida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Eliminación segura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Desarrollar procedimientos para la eliminación segura de hardware y dispositivos de almacenamiento antiguos.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Utilizar herramientas de limpieza de datos que garanticen que los datos no se puedan recuperar.</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Formación de Usuarios: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Educar a los empleados sobre la importancia de la protección de datos.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Formarlos en prácticas seguras de gestión de datos, como no compartir contraseñas.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Políticas de seguridad:</a:t>
            </a: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Desarrollar políticas de protección de datos y privacidad.</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Comunicar claramente estas políticas a todos los empleados.</a:t>
            </a:r>
          </a:p>
          <a:p>
            <a:pPr>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8107D20C-ECF2-45FB-AFBE-C400022406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0979" y="3619500"/>
            <a:ext cx="3809695" cy="3809695"/>
          </a:xfrm>
          <a:prstGeom prst="rect">
            <a:avLst/>
          </a:prstGeom>
        </p:spPr>
      </p:pic>
      <p:sp>
        <p:nvSpPr>
          <p:cNvPr id="9" name="CuadroTexto 8">
            <a:extLst>
              <a:ext uri="{FF2B5EF4-FFF2-40B4-BE49-F238E27FC236}">
                <a16:creationId xmlns:a16="http://schemas.microsoft.com/office/drawing/2014/main" id="{B8B7F950-6B41-479F-B6B0-A8E883D9C365}"/>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dirty="0"/>
              <a:t>Unidad 2 — </a:t>
            </a:r>
            <a:r>
              <a:rPr lang="es-ES" sz="2000" dirty="0">
                <a:effectLst/>
                <a:latin typeface="+mj-lt"/>
                <a:ea typeface="Trebuchet MS" panose="020B0603020202020204" pitchFamily="34" charset="0"/>
                <a:cs typeface="Trebuchet MS" panose="020B0603020202020204" pitchFamily="34" charset="0"/>
              </a:rPr>
              <a:t>Buenas prácticas en materia de ciberseguridad para proteger los datos personales y la privacidad</a:t>
            </a:r>
            <a:endParaRPr sz="20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3118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2.1. Medidas de protección de datos para las pequeñas y medianas empresas rurales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632311"/>
          </a:xfrm>
          <a:prstGeom prst="rect">
            <a:avLst/>
          </a:prstGeom>
          <a:noFill/>
        </p:spPr>
        <p:txBody>
          <a:bodyPr wrap="square">
            <a:spAutoFit/>
          </a:bodyPr>
          <a:lstStyle/>
          <a:p>
            <a:r>
              <a:rPr dirty="0"/>
              <a:t>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Minimización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Recopilar y conservar solo los datos necesarios para las operaciones comerciales.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Eliminar datos obsoletos o innecesarios.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Responsabilidad de los empleados: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Responsabilizar a los empleados para que se adhieran a las políticas de protección de datos.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Implementar sanciones por infringir las normas de protección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Seguimiento y registro:</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Implementar herramientas de monitoreo para rastrear el acceso y el uso de los datos.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Mantener registros para auditorías e investigaciones de incidentes.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Trabajo remoto seguro:</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Proporcionar pautas para proteger los datos cuando se trabaja de forma remota.</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Fomentar el uso de redes privadas virtuales (VPN) para conexiones seguras.</a:t>
            </a: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713B5818-40F6-480F-A24E-117E9033D4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44400" y="3695700"/>
            <a:ext cx="4038941" cy="4038941"/>
          </a:xfrm>
          <a:prstGeom prst="rect">
            <a:avLst/>
          </a:prstGeom>
        </p:spPr>
      </p:pic>
      <p:sp>
        <p:nvSpPr>
          <p:cNvPr id="9" name="CuadroTexto 8">
            <a:extLst>
              <a:ext uri="{FF2B5EF4-FFF2-40B4-BE49-F238E27FC236}">
                <a16:creationId xmlns:a16="http://schemas.microsoft.com/office/drawing/2014/main" id="{0E75E4FB-4D50-4C5C-A090-3DC78B1E9A1D}"/>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dirty="0"/>
              <a:t>Unidad 2 — </a:t>
            </a:r>
            <a:r>
              <a:rPr lang="es-ES" sz="2000" dirty="0">
                <a:effectLst/>
                <a:latin typeface="+mj-lt"/>
                <a:ea typeface="Trebuchet MS" panose="020B0603020202020204" pitchFamily="34" charset="0"/>
                <a:cs typeface="Trebuchet MS" panose="020B0603020202020204" pitchFamily="34" charset="0"/>
              </a:rPr>
              <a:t>Buenas prácticas en materia de ciberseguridad para proteger los datos personales y la privacidad</a:t>
            </a:r>
            <a:endParaRPr sz="20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7087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433945" y="3587406"/>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lang="es-ES" dirty="0"/>
              <a:t>Los objetivos y metas de esta formación son:</a:t>
            </a:r>
            <a:endParaRPr dirty="0"/>
          </a:p>
        </p:txBody>
      </p:sp>
      <p:sp>
        <p:nvSpPr>
          <p:cNvPr id="6" name="CuadroTexto 5">
            <a:extLst>
              <a:ext uri="{FF2B5EF4-FFF2-40B4-BE49-F238E27FC236}">
                <a16:creationId xmlns:a16="http://schemas.microsoft.com/office/drawing/2014/main" id="{F96592D9-B145-037C-BE20-419D6767C7BC}"/>
              </a:ext>
            </a:extLst>
          </p:cNvPr>
          <p:cNvSpPr txBox="1"/>
          <p:nvPr/>
        </p:nvSpPr>
        <p:spPr>
          <a:xfrm>
            <a:off x="1399309" y="4134871"/>
            <a:ext cx="13563600" cy="3970318"/>
          </a:xfrm>
          <a:prstGeom prst="rect">
            <a:avLst/>
          </a:prstGeom>
          <a:noFill/>
        </p:spPr>
        <p:txBody>
          <a:bodyPr wrap="square">
            <a:spAutoFit/>
          </a:bodyPr>
          <a:lstStyle/>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Tener una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comprensión integral de los fundamentos de ciberseguridad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adaptados a las microempresas en ámbito rural.</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Identificar y mitigar las </a:t>
            </a:r>
            <a:r>
              <a:rPr lang="es-ES" sz="1800" b="1" dirty="0" err="1">
                <a:effectLst/>
                <a:latin typeface="Century Gothic" panose="020B0502020202020204" pitchFamily="34" charset="0"/>
                <a:ea typeface="Trebuchet MS" panose="020B0603020202020204" pitchFamily="34" charset="0"/>
                <a:cs typeface="Arial" panose="020B0604020202020204" pitchFamily="34" charset="0"/>
              </a:rPr>
              <a:t>ciberamenazas</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 comunes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reduciendo el riesgo de ser víctima de ciberataques.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Tener la capacidad de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asegurar los datos de negocios y clientes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fomentando la confianza y la reputación.</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Incorporar medidas de ciberseguridad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en su proceso de transformación digital.</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Reducir los riesgos de ciberseguridad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fomentando un enfoque proactivo de ciberseguridad.</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Establecer una cultura de conciencia de 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entre los empleados para salvaguardar colectivamente los activos digitales.</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Promover la seguridad en el trabajo a distancia</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mantener la ciberseguridad mientras se trabaja en remoto.</a:t>
            </a:r>
            <a:r>
              <a:rPr lang="es-ES" sz="1800" dirty="0">
                <a:effectLst/>
                <a:latin typeface="Trebuchet MS" panose="020B0603020202020204" pitchFamily="34" charset="0"/>
                <a:ea typeface="Trebuchet MS" panose="020B0603020202020204" pitchFamily="34" charset="0"/>
                <a:cs typeface="Arial" panose="020B0604020202020204" pitchFamily="34" charset="0"/>
              </a:rPr>
              <a:t> </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Aplicar estrategias de protección de datos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que incluyan encriptación, controles de acceso y almacenamiento de datos seguro para salvaguardar la información confidencial del negocio y del cliente.</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Evaluar los riesgos de ciberseguridad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comprender las posibles consecuencias de los </a:t>
            </a:r>
            <a:r>
              <a:rPr lang="es-ES" sz="1800" dirty="0" err="1">
                <a:effectLst/>
                <a:latin typeface="Century Gothic" panose="020B0502020202020204" pitchFamily="34" charset="0"/>
                <a:ea typeface="Trebuchet MS" panose="020B0603020202020204" pitchFamily="34" charset="0"/>
                <a:cs typeface="Arial" panose="020B0604020202020204" pitchFamily="34" charset="0"/>
              </a:rPr>
              <a:t>ciberincidentes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y tomar decisiones informadas para mitigar esos riesgos.</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Evaluar las medidas y controles de seguridad existentes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dentro de la microempresa, identificando áreas de mejora.</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err="1"/>
              <a:t>Objetivos</a:t>
            </a:r>
            <a:r>
              <a:rPr dirty="0"/>
              <a:t> y </a:t>
            </a:r>
            <a:r>
              <a:rPr lang="es-ES" dirty="0"/>
              <a:t>Metas</a:t>
            </a:r>
            <a:endParaRPr dirty="0"/>
          </a:p>
        </p:txBody>
      </p:sp>
    </p:spTree>
    <p:extLst>
      <p:ext uri="{BB962C8B-B14F-4D97-AF65-F5344CB8AC3E}">
        <p14:creationId xmlns:p14="http://schemas.microsoft.com/office/powerpoint/2010/main" val="3383028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2.1. Medidas de protección de datos para las pequeñas y medianas empresas rurales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4247317"/>
          </a:xfrm>
          <a:prstGeom prst="rect">
            <a:avLst/>
          </a:prstGeom>
          <a:noFill/>
        </p:spPr>
        <p:txBody>
          <a:bodyPr wrap="square">
            <a:spAutoFit/>
          </a:bodyPr>
          <a:lstStyle/>
          <a:p>
            <a:r>
              <a:rPr dirty="0"/>
              <a:t>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Políticas de conservación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Establecer políticas sobre cuánto tiempo deben conservarse los diferentes tipos de datos.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Eliminar los datos que ya no son necesarios.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Mejora continua:</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Revisar y actualizar periódicamente las medidas de protección de datos basadas en amenazas emergentes.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Mantenerse informado sobre las buenas prácticas y las nuevas tecnologías.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Al implementar estas medidas, las MIPYME rurales pueden mejorar significativamente sus procesos de gestión de protección de datos, minimizando el riesgo de violaciones de datos y garantizando la confianza de sus clientes y socios.</a:t>
            </a: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BB3D40DB-D1DA-4E47-ABC9-E74076E179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1005" y="3390900"/>
            <a:ext cx="3733495" cy="3733495"/>
          </a:xfrm>
          <a:prstGeom prst="rect">
            <a:avLst/>
          </a:prstGeom>
        </p:spPr>
      </p:pic>
      <p:sp>
        <p:nvSpPr>
          <p:cNvPr id="9" name="CuadroTexto 8">
            <a:extLst>
              <a:ext uri="{FF2B5EF4-FFF2-40B4-BE49-F238E27FC236}">
                <a16:creationId xmlns:a16="http://schemas.microsoft.com/office/drawing/2014/main" id="{AC054633-8A02-445A-A3EB-343D061304D8}"/>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dirty="0"/>
              <a:t>Unidad 2 — </a:t>
            </a:r>
            <a:r>
              <a:rPr lang="es-ES" sz="2000" dirty="0">
                <a:effectLst/>
                <a:latin typeface="+mj-lt"/>
                <a:ea typeface="Trebuchet MS" panose="020B0603020202020204" pitchFamily="34" charset="0"/>
                <a:cs typeface="Trebuchet MS" panose="020B0603020202020204" pitchFamily="34" charset="0"/>
              </a:rPr>
              <a:t>Buenas prácticas en materia de ciberseguridad para proteger los datos personales y la privacidad</a:t>
            </a:r>
            <a:endParaRPr sz="20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43872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2.2. Directrices de ciberseguridad del trabajo a distancia</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2230100" cy="6186309"/>
          </a:xfrm>
          <a:prstGeom prst="rect">
            <a:avLst/>
          </a:prstGeom>
          <a:noFill/>
        </p:spPr>
        <p:txBody>
          <a:bodyPr wrap="square">
            <a:spAutoFit/>
          </a:bodyPr>
          <a:lstStyle/>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En el panorama laboral actual, donde el trabajo remoto se ha convertido en una práctica predominante, es imperativo que las micro, pequeñas y medianas empresas rurales (MSME) prioricen la ciberseguridad. </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Esto es crucial no solo para mantener la integridad de sus operaciones, sino también para salvaguardar la información confidencial mientras sus empleados operan fuera del entorno de oficina convencional. </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Para profundizar en las directrices esenciales de ciberseguridad del trabajo en remoto que estas empresas rurales deberían considerar adoptar, mencionamos las siguientes medidas: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1. Utilizar conexiones seguras: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En esta era de conectividad digital,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enfatizar el uso de redes privadas virtuales (VPN) </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es vital. Las VPN proporcionan un canal seguro para la transmisión de datos a través de Internet, cifrando de forma eficaz la información que se intercambia. Es importante alentar a los empleados a usar VPN mientras acceden a los sistemas corporativos para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agregar una capa adicional de protección</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contra posibles amenazas cibernéticas.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2. Autenticación </a:t>
            </a:r>
            <a:r>
              <a:rPr lang="es-ES" sz="1800" b="1" dirty="0" err="1">
                <a:effectLst/>
                <a:latin typeface="Century Gothic" panose="020B0502020202020204" pitchFamily="34" charset="0"/>
                <a:ea typeface="Trebuchet MS" panose="020B0603020202020204" pitchFamily="34" charset="0"/>
                <a:cs typeface="Trebuchet MS" panose="020B0603020202020204" pitchFamily="34" charset="0"/>
              </a:rPr>
              <a:t>multifactor</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 (MFA):</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Se puede establecer una capa adicional de seguridad a través de la implementación de la autenticación </a:t>
            </a:r>
            <a:r>
              <a:rPr lang="es-ES" sz="1800" dirty="0" err="1">
                <a:effectLst/>
                <a:latin typeface="Century Gothic" panose="020B0502020202020204" pitchFamily="34" charset="0"/>
                <a:ea typeface="Trebuchet MS" panose="020B0603020202020204" pitchFamily="34" charset="0"/>
                <a:cs typeface="Trebuchet MS" panose="020B0603020202020204" pitchFamily="34" charset="0"/>
              </a:rPr>
              <a:t>multifactor</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(MFA). Este enfoque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asegura que el acceso a cuentas corporativas sensibles requiere múltiples formas de verificación, </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como una contraseña y un código único enviado al dispositivo móvil del usuario. Esta medida simple, pero eficaz reduce el riesgo de acceso no autorizado.</a:t>
            </a:r>
          </a:p>
          <a:p>
            <a:pPr>
              <a:tabLst>
                <a:tab pos="1581150" algn="l"/>
              </a:tabLst>
              <a:defRPr sz="1800">
                <a:effectLst/>
                <a:latin typeface="Century Gothic" panose="020B0502020202020204" pitchFamily="34" charset="0"/>
                <a:ea typeface="Trebuchet MS" panose="020B0603020202020204" pitchFamily="34" charset="0"/>
                <a:cs typeface="Trebuchet MS" panose="020B0603020202020204" pitchFamily="34" charset="0"/>
              </a:defRPr>
            </a:pP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EA30A5DC-FFB3-408E-8F95-7F241109CF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63600" y="3848100"/>
            <a:ext cx="3657941" cy="3657941"/>
          </a:xfrm>
          <a:prstGeom prst="rect">
            <a:avLst/>
          </a:prstGeom>
        </p:spPr>
      </p:pic>
      <p:sp>
        <p:nvSpPr>
          <p:cNvPr id="9" name="CuadroTexto 8">
            <a:extLst>
              <a:ext uri="{FF2B5EF4-FFF2-40B4-BE49-F238E27FC236}">
                <a16:creationId xmlns:a16="http://schemas.microsoft.com/office/drawing/2014/main" id="{36985F8A-2235-4950-988D-0A2F1B716130}"/>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dirty="0"/>
              <a:t>Unidad 2 — </a:t>
            </a:r>
            <a:r>
              <a:rPr lang="es-ES" sz="2000" dirty="0">
                <a:effectLst/>
                <a:latin typeface="+mj-lt"/>
                <a:ea typeface="Trebuchet MS" panose="020B0603020202020204" pitchFamily="34" charset="0"/>
                <a:cs typeface="Trebuchet MS" panose="020B0603020202020204" pitchFamily="34" charset="0"/>
              </a:rPr>
              <a:t>Buenas prácticas en materia de ciberseguridad para proteger los datos personales y la privacidad</a:t>
            </a:r>
            <a:endParaRPr sz="20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23472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2.2. Directrices de ciberseguridad del trabajo a distancia</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2230100" cy="6463308"/>
          </a:xfrm>
          <a:prstGeom prst="rect">
            <a:avLst/>
          </a:prstGeom>
          <a:noFill/>
        </p:spPr>
        <p:txBody>
          <a:bodyPr wrap="square">
            <a:spAutoFit/>
          </a:bodyPr>
          <a:lstStyle/>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3. Uso seguro del dispositivo:</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Suministrar a los empleados dispositivos emitidos por la empresa equipados con software de seguridad actualizado es un paso fundamental. Esto garantiza que todos los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dispositivos estén constantemente protegidos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contra las amenazas emergentes. Además, es importante desalentar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el uso de computadoras públicas o dispositivos compartidos para tareas relacionadas con el trabajo para evitar posible hurtos de datos confidenciales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t>
            </a: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4. Actualizaciones regulares de software:</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Es muy importante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actualizar regularmente los sistemas operativos, las aplicaciones y el software de seguridad</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Estas actualizaciones suelen incluir parches que cubren vulnerabilidades conocidas. Mantener el software actualizado protege contra posibles </a:t>
            </a:r>
            <a:r>
              <a:rPr lang="es-ES" sz="1800" dirty="0" err="1">
                <a:effectLst/>
                <a:latin typeface="Century Gothic" panose="020B0502020202020204" pitchFamily="34" charset="0"/>
                <a:ea typeface="Trebuchet MS" panose="020B0603020202020204" pitchFamily="34" charset="0"/>
                <a:cs typeface="Trebuchet MS" panose="020B0603020202020204" pitchFamily="34" charset="0"/>
              </a:rPr>
              <a:t>exploits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por parte de los ciberdelincuentes.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5. Conexiones </a:t>
            </a:r>
            <a:r>
              <a:rPr lang="es-ES" sz="1800" b="1" dirty="0" err="1">
                <a:effectLst/>
                <a:latin typeface="Century Gothic" panose="020B0502020202020204" pitchFamily="34" charset="0"/>
                <a:ea typeface="Trebuchet MS" panose="020B0603020202020204" pitchFamily="34" charset="0"/>
                <a:cs typeface="Trebuchet MS" panose="020B0603020202020204" pitchFamily="34" charset="0"/>
              </a:rPr>
              <a:t>Wi</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-Fi seguras: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Guiar a los empleados a conectarse a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redes </a:t>
            </a:r>
            <a:r>
              <a:rPr lang="es-ES" sz="1800" b="1" dirty="0" err="1">
                <a:effectLst/>
                <a:latin typeface="Century Gothic" panose="020B0502020202020204" pitchFamily="34" charset="0"/>
                <a:ea typeface="Trebuchet MS" panose="020B0603020202020204" pitchFamily="34" charset="0"/>
                <a:cs typeface="Trebuchet MS" panose="020B0603020202020204" pitchFamily="34" charset="0"/>
              </a:rPr>
              <a:t>Wi</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-Fi seguras y protegidas con contraseña es vital</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Esta práctica impide el acceso no autorizado a los datos mientras se trabaja de forma remota. Al mismo tiempo, evitar las redes </a:t>
            </a:r>
            <a:r>
              <a:rPr lang="es-ES" sz="1800" dirty="0" err="1">
                <a:effectLst/>
                <a:latin typeface="Century Gothic" panose="020B0502020202020204" pitchFamily="34" charset="0"/>
                <a:ea typeface="Trebuchet MS" panose="020B0603020202020204" pitchFamily="34" charset="0"/>
                <a:cs typeface="Trebuchet MS" panose="020B0603020202020204" pitchFamily="34" charset="0"/>
              </a:rPr>
              <a:t>Wi</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-Fi públicas abiertas para tareas de trabajo minimiza la exposición a posibles ataques.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6. Contraseñas fuertes: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El uso de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contraseñas sólidas y únicas para cuentas relacionadas con el trabajo</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es una práctica fundamental. Esto evita ataques e intentos de acceso no autorizados. Es importante desalentar el uso compartido y la reutilización de contraseñas en varias cuentas para mejorar aún más la seguridad.</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defRPr sz="1800">
                <a:effectLst/>
                <a:latin typeface="Century Gothic" panose="020B0502020202020204" pitchFamily="34" charset="0"/>
                <a:ea typeface="Trebuchet MS" panose="020B0603020202020204" pitchFamily="34" charset="0"/>
                <a:cs typeface="Trebuchet MS" panose="020B0603020202020204" pitchFamily="34" charset="0"/>
              </a:defRPr>
            </a:pP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FCFDC078-6B89-4724-B689-E492960D42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63600" y="3695700"/>
            <a:ext cx="3657295" cy="3657295"/>
          </a:xfrm>
          <a:prstGeom prst="rect">
            <a:avLst/>
          </a:prstGeom>
        </p:spPr>
      </p:pic>
      <p:sp>
        <p:nvSpPr>
          <p:cNvPr id="9" name="CuadroTexto 8">
            <a:extLst>
              <a:ext uri="{FF2B5EF4-FFF2-40B4-BE49-F238E27FC236}">
                <a16:creationId xmlns:a16="http://schemas.microsoft.com/office/drawing/2014/main" id="{EE8AAE66-2217-4DA9-9626-55EEF826DEE4}"/>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dirty="0"/>
              <a:t>Unidad 2 — </a:t>
            </a:r>
            <a:r>
              <a:rPr lang="es-ES" sz="2000" dirty="0">
                <a:effectLst/>
                <a:latin typeface="+mj-lt"/>
                <a:ea typeface="Trebuchet MS" panose="020B0603020202020204" pitchFamily="34" charset="0"/>
                <a:cs typeface="Trebuchet MS" panose="020B0603020202020204" pitchFamily="34" charset="0"/>
              </a:rPr>
              <a:t>Buenas prácticas en materia de ciberseguridad para proteger los datos personales y la privacidad</a:t>
            </a:r>
            <a:endParaRPr sz="20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16113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2.2. Directrices de ciberseguridad del trabajo a distancia</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2306300" cy="6740307"/>
          </a:xfrm>
          <a:prstGeom prst="rect">
            <a:avLst/>
          </a:prstGeom>
          <a:noFill/>
        </p:spPr>
        <p:txBody>
          <a:bodyPr wrap="square">
            <a:spAutoFit/>
          </a:bodyPr>
          <a:lstStyle/>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7. Cifrado de datos: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Otra práctica útil es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cifrar datos sensibles tanto durante la transmisión como durante el almacenamiento.</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El cifrado transforma los datos en código ilegible, imposibilitando su interceptación. Fomentar el uso de herramientas de comunicación cifradas para conversaciones confidenciales fortalece la seguridad.</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8. Conciencia de phishing:</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Educar a los empleados sobre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el reconocimiento de correos electrónicos de phishing y otros ataques de ingeniería social es una medida proactiva</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En este sentido es vital resaltar los riesgos asociados con hacer clic en enlaces sospechosos o descargar archivos adjuntos de fuentes desconocidas puede evitar posibles infracciones.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9. Compartir archivos seguros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Además de lo anterior, es muy útil el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uso de herramientas de intercambio de archivos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aprobadas por la empresa que tengan con controles de cifrado y acceso para garantizar que los archivos sensibles se intercambien de forma segura. Por el contrario, es fundamental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desalentar el intercambio de archivos confidenciales a través de correo electrónico personal o servicios en la nube</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para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evitar fugas de datos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10. Seguridad física:</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Es prioritario enfatizar la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necesidad de proteger los dispositivos de trabajo</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cuando no están en uso y mantener los materiales relacionados con el trabajo fuera de la vista de personas no autorizadas para mitigar los riesgos de seguridad física. Esto es especialmente relevante para los trabajadores que trabajan desde accesos remotos y que operan en entornos diversos.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defRPr sz="1800">
                <a:effectLst/>
                <a:latin typeface="Century Gothic" panose="020B0502020202020204" pitchFamily="34" charset="0"/>
                <a:ea typeface="Trebuchet MS" panose="020B0603020202020204" pitchFamily="34" charset="0"/>
                <a:cs typeface="Trebuchet MS" panose="020B0603020202020204" pitchFamily="34" charset="0"/>
              </a:defRPr>
            </a:pP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051F80D8-F04C-4804-85A9-1D0EAA5DC7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1200" y="3200400"/>
            <a:ext cx="3886200" cy="3886200"/>
          </a:xfrm>
          <a:prstGeom prst="rect">
            <a:avLst/>
          </a:prstGeom>
        </p:spPr>
      </p:pic>
      <p:sp>
        <p:nvSpPr>
          <p:cNvPr id="9" name="CuadroTexto 8">
            <a:extLst>
              <a:ext uri="{FF2B5EF4-FFF2-40B4-BE49-F238E27FC236}">
                <a16:creationId xmlns:a16="http://schemas.microsoft.com/office/drawing/2014/main" id="{D7212C53-1AA2-43B4-B239-E3B0C4857CC1}"/>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dirty="0"/>
              <a:t>Unidad 2 — </a:t>
            </a:r>
            <a:r>
              <a:rPr lang="es-ES" sz="2000" dirty="0">
                <a:effectLst/>
                <a:latin typeface="+mj-lt"/>
                <a:ea typeface="Trebuchet MS" panose="020B0603020202020204" pitchFamily="34" charset="0"/>
                <a:cs typeface="Trebuchet MS" panose="020B0603020202020204" pitchFamily="34" charset="0"/>
              </a:rPr>
              <a:t>Buenas prácticas en materia de ciberseguridad para proteger los datos personales y la privacidad</a:t>
            </a:r>
            <a:endParaRPr sz="20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29770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2.2. Directrices de ciberseguridad del trabajo a distancia</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499" y="3009900"/>
            <a:ext cx="11811305" cy="6740307"/>
          </a:xfrm>
          <a:prstGeom prst="rect">
            <a:avLst/>
          </a:prstGeom>
          <a:noFill/>
        </p:spPr>
        <p:txBody>
          <a:bodyPr wrap="square">
            <a:spAutoFit/>
          </a:bodyPr>
          <a:lstStyle/>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11. Copia de seguridad de datos: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Educar a los empleados sobre la importancia de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hacer una copia de seguridad regularmente de los datos de trabajo</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en una ubicación segura. Esto prepara a las empresas para recuperar los datos rápidamente en caso de pérdidas de datos debido a incidentes cibernéticos u otros eventos imprevistos.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12. Videoconferencia segura:</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Elegir plataformas de videoconferencia que emplean cifrado de extremo a extremo garantiza que los intercambios permanezcan confidenciales. La implementación de características de seguridad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como contraseñas de reuniones y salas de espera agrega una capa adicional de control </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sobre quién puede acceder a estas reuniones virtuales.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13. Uso los canales de comunicación oficiales: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Promover el uso de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herramientas de comunicación aprobadas por la empresa</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para las discusiones relacionadas con el trabajo contribuye a crear un entorno controlado para compartir información. Es importante evitar hablar de asuntos sensibles en plataformas de mensajería personal para minimizar el riesgo de exposición de datos.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14. Seguridad del protocolo de escritorio remoto (RDP):</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Si se emplea el Protocolo de Escritorio Remoto (RDP), es esencial protegerlo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con contraseñas seguras y controles de acceso</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El uso de una VPN junto con RDP añade una capa adicional de protección contra el acceso no autorizado.</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422B9636-DA2D-47D3-972A-64A08B0048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44805" y="3467100"/>
            <a:ext cx="3809695" cy="3809695"/>
          </a:xfrm>
          <a:prstGeom prst="rect">
            <a:avLst/>
          </a:prstGeom>
        </p:spPr>
      </p:pic>
      <p:sp>
        <p:nvSpPr>
          <p:cNvPr id="9" name="CuadroTexto 8">
            <a:extLst>
              <a:ext uri="{FF2B5EF4-FFF2-40B4-BE49-F238E27FC236}">
                <a16:creationId xmlns:a16="http://schemas.microsoft.com/office/drawing/2014/main" id="{956B42D6-A3AB-4857-AF90-D98D5CF9F971}"/>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dirty="0"/>
              <a:t>Unidad 2 — </a:t>
            </a:r>
            <a:r>
              <a:rPr lang="es-ES" sz="2000" dirty="0">
                <a:effectLst/>
                <a:latin typeface="+mj-lt"/>
                <a:ea typeface="Trebuchet MS" panose="020B0603020202020204" pitchFamily="34" charset="0"/>
                <a:cs typeface="Trebuchet MS" panose="020B0603020202020204" pitchFamily="34" charset="0"/>
              </a:rPr>
              <a:t>Buenas prácticas en materia de ciberseguridad para proteger los datos personales y la privacidad</a:t>
            </a:r>
            <a:endParaRPr sz="20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52935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2.2. Directrices de ciberseguridad del trabajo a distancia</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632311"/>
          </a:xfrm>
          <a:prstGeom prst="rect">
            <a:avLst/>
          </a:prstGeom>
          <a:noFill/>
        </p:spPr>
        <p:txBody>
          <a:bodyPr wrap="square">
            <a:spAutoFit/>
          </a:bodyPr>
          <a:lstStyle/>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15. Formación en seguridad:</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La realización de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sesiones de formación en ciberseguridad con regularidad</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mantiene a los empleados bien informados sobre la evolución de las amenazas y las mejores prácticas. Esto les permite tomar decisiones informadas y mejora la postura general de seguridad de la organización.</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16. Notificación de incidentes: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El establecimiento de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procedimientos claros para denunciar incidentes de ciberseguridad</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o actividades sospechosas garantiza que las posibles infracciones se aborden con prontitud. Los empleados deben ser conscientes de a quién contactar en caso de una violación de seguridad.</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17. Política de trabajo en remoto:</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Desarrollar y comunicar una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política integral de trabajo remoto que describa las expectativas y directrices de seguridad</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proporciona a los empleados una comprensión clara de sus responsabilidades. Esto fomenta un entorno de trabajo remoto seguro.</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18. Monitoreo continuo:</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Implementar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herramientas de monitoreo que puedan detectar y responder a incidentes de seguridad en tiempo real</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es crucial. La revisión periódica de los registros de acceso remoto para actividades no autorizadas permite la detección y mitigación proactiva de amenazas.</a:t>
            </a:r>
          </a:p>
          <a:p>
            <a:pPr>
              <a:tabLst>
                <a:tab pos="1581150" algn="l"/>
              </a:tabLst>
            </a:pP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37020FDA-F3A4-4F98-8DEA-0A390FF3D2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73405" y="3695700"/>
            <a:ext cx="3581095" cy="3581095"/>
          </a:xfrm>
          <a:prstGeom prst="rect">
            <a:avLst/>
          </a:prstGeom>
        </p:spPr>
      </p:pic>
      <p:sp>
        <p:nvSpPr>
          <p:cNvPr id="9" name="CuadroTexto 8">
            <a:extLst>
              <a:ext uri="{FF2B5EF4-FFF2-40B4-BE49-F238E27FC236}">
                <a16:creationId xmlns:a16="http://schemas.microsoft.com/office/drawing/2014/main" id="{FE4F9F5D-B951-4F6F-8B4F-D3C7610CB8A0}"/>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dirty="0"/>
              <a:t>Unidad 2 — </a:t>
            </a:r>
            <a:r>
              <a:rPr lang="es-ES" sz="2000" dirty="0">
                <a:effectLst/>
                <a:latin typeface="+mj-lt"/>
                <a:ea typeface="Trebuchet MS" panose="020B0603020202020204" pitchFamily="34" charset="0"/>
                <a:cs typeface="Trebuchet MS" panose="020B0603020202020204" pitchFamily="34" charset="0"/>
              </a:rPr>
              <a:t>Buenas prácticas en materia de ciberseguridad para proteger los datos personales y la privacidad</a:t>
            </a:r>
            <a:endParaRPr sz="20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77413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2.2. Directrices de ciberseguridad del trabajo a distancia</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4524315"/>
          </a:xfrm>
          <a:prstGeom prst="rect">
            <a:avLst/>
          </a:prstGeom>
          <a:noFill/>
        </p:spPr>
        <p:txBody>
          <a:bodyPr wrap="square">
            <a:spAutoFit/>
          </a:bodyPr>
          <a:lstStyle/>
          <a:p>
            <a:pPr>
              <a:tabLst>
                <a:tab pos="1581150" algn="l"/>
              </a:tabLst>
            </a:pP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9. Chequeos regulares: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Mantener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una comunicación continuada con los empleados que trabajan en remoto</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sirve para múltiples propósitos. No solo permite abordar las preocupaciones de seguridad, sino que también proporciona soporte continuo, reforzando una sensación de conexión incluso en entornos de trabajo remotos.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20. Cumplimiento de los reglamentos: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Garantizar que las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prácticas de trabajo a distancia se ajusten a las normas pertinentes de protección de datos y privacidad no es negociable</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El cumplimiento de estas regulaciones protege tanto la información confidencial del negocio como de sus clientes.</a:t>
            </a: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Si se respetan estas pautas de ciberseguridad del trabajo en remoto, las MIPYME rurales pueden permitir a sus empleados trabajar de forma remota sin comprometer la seguridad de los datos. Estas medidas contribuyen a minimizar el riesgo de </a:t>
            </a:r>
            <a:r>
              <a:rPr lang="es-ES" sz="1800" dirty="0" err="1">
                <a:effectLst/>
                <a:latin typeface="Century Gothic" panose="020B0502020202020204" pitchFamily="34" charset="0"/>
                <a:ea typeface="Trebuchet MS" panose="020B0603020202020204" pitchFamily="34" charset="0"/>
                <a:cs typeface="Trebuchet MS" panose="020B0603020202020204" pitchFamily="34" charset="0"/>
              </a:rPr>
              <a:t>ciberamenazas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y a mantener un sólido nivel de seguridad, incluso en el contexto de un entorno de trabajo en remoto.</a:t>
            </a:r>
          </a:p>
        </p:txBody>
      </p:sp>
      <p:pic>
        <p:nvPicPr>
          <p:cNvPr id="4" name="Imagen 3">
            <a:extLst>
              <a:ext uri="{FF2B5EF4-FFF2-40B4-BE49-F238E27FC236}">
                <a16:creationId xmlns:a16="http://schemas.microsoft.com/office/drawing/2014/main" id="{3653FB90-5ADA-41FF-ACF6-12FDC95C4A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0" y="3543300"/>
            <a:ext cx="3504895" cy="3504895"/>
          </a:xfrm>
          <a:prstGeom prst="rect">
            <a:avLst/>
          </a:prstGeom>
        </p:spPr>
      </p:pic>
      <p:sp>
        <p:nvSpPr>
          <p:cNvPr id="9" name="CuadroTexto 8">
            <a:extLst>
              <a:ext uri="{FF2B5EF4-FFF2-40B4-BE49-F238E27FC236}">
                <a16:creationId xmlns:a16="http://schemas.microsoft.com/office/drawing/2014/main" id="{31F45A2D-4161-4A23-A4FA-DBD60EC16605}"/>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dirty="0"/>
              <a:t>Unidad 2 — </a:t>
            </a:r>
            <a:r>
              <a:rPr lang="es-ES" sz="2000" dirty="0">
                <a:effectLst/>
                <a:latin typeface="+mj-lt"/>
                <a:ea typeface="Trebuchet MS" panose="020B0603020202020204" pitchFamily="34" charset="0"/>
                <a:cs typeface="Trebuchet MS" panose="020B0603020202020204" pitchFamily="34" charset="0"/>
              </a:rPr>
              <a:t>Buenas prácticas en materia de ciberseguridad para proteger los datos personales y la privacidad</a:t>
            </a:r>
            <a:endParaRPr sz="20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873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Resumiendo</a:t>
            </a:r>
          </a:p>
        </p:txBody>
      </p:sp>
      <p:graphicFrame>
        <p:nvGraphicFramePr>
          <p:cNvPr id="11" name="Marcador de contenido 7">
            <a:extLst>
              <a:ext uri="{FF2B5EF4-FFF2-40B4-BE49-F238E27FC236}">
                <a16:creationId xmlns:a16="http://schemas.microsoft.com/office/drawing/2014/main" id="{D386A990-52C7-0F55-9D8B-30CC1BB3A664}"/>
              </a:ext>
            </a:extLst>
          </p:cNvPr>
          <p:cNvGraphicFramePr>
            <a:graphicFrameLocks/>
          </p:cNvGraphicFramePr>
          <p:nvPr>
            <p:extLst>
              <p:ext uri="{D42A27DB-BD31-4B8C-83A1-F6EECF244321}">
                <p14:modId xmlns:p14="http://schemas.microsoft.com/office/powerpoint/2010/main" val="1571765802"/>
              </p:ext>
            </p:extLst>
          </p:nvPr>
        </p:nvGraphicFramePr>
        <p:xfrm>
          <a:off x="1053000" y="3771901"/>
          <a:ext cx="16396799" cy="5105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6609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Preguntas de autoevaluación</a:t>
            </a:r>
          </a:p>
        </p:txBody>
      </p:sp>
      <p:graphicFrame>
        <p:nvGraphicFramePr>
          <p:cNvPr id="3" name="Tabla 10">
            <a:extLst>
              <a:ext uri="{FF2B5EF4-FFF2-40B4-BE49-F238E27FC236}">
                <a16:creationId xmlns:a16="http://schemas.microsoft.com/office/drawing/2014/main" id="{5E363DD7-A912-299B-F393-910068957039}"/>
              </a:ext>
            </a:extLst>
          </p:cNvPr>
          <p:cNvGraphicFramePr>
            <a:graphicFrameLocks/>
          </p:cNvGraphicFramePr>
          <p:nvPr>
            <p:extLst>
              <p:ext uri="{D42A27DB-BD31-4B8C-83A1-F6EECF244321}">
                <p14:modId xmlns:p14="http://schemas.microsoft.com/office/powerpoint/2010/main" val="1901753340"/>
              </p:ext>
            </p:extLst>
          </p:nvPr>
        </p:nvGraphicFramePr>
        <p:xfrm>
          <a:off x="1046128" y="3619500"/>
          <a:ext cx="16625400" cy="5425440"/>
        </p:xfrm>
        <a:graphic>
          <a:graphicData uri="http://schemas.openxmlformats.org/drawingml/2006/table">
            <a:tbl>
              <a:tblPr firstRow="1" bandRow="1">
                <a:tableStyleId>{21E4AEA4-8DFA-4A89-87EB-49C32662AFE0}</a:tableStyleId>
              </a:tblPr>
              <a:tblGrid>
                <a:gridCol w="2770900">
                  <a:extLst>
                    <a:ext uri="{9D8B030D-6E8A-4147-A177-3AD203B41FA5}">
                      <a16:colId xmlns:a16="http://schemas.microsoft.com/office/drawing/2014/main" val="2601891750"/>
                    </a:ext>
                  </a:extLst>
                </a:gridCol>
                <a:gridCol w="2770900">
                  <a:extLst>
                    <a:ext uri="{9D8B030D-6E8A-4147-A177-3AD203B41FA5}">
                      <a16:colId xmlns:a16="http://schemas.microsoft.com/office/drawing/2014/main" val="3559158159"/>
                    </a:ext>
                  </a:extLst>
                </a:gridCol>
                <a:gridCol w="2770900">
                  <a:extLst>
                    <a:ext uri="{9D8B030D-6E8A-4147-A177-3AD203B41FA5}">
                      <a16:colId xmlns:a16="http://schemas.microsoft.com/office/drawing/2014/main" val="1947302738"/>
                    </a:ext>
                  </a:extLst>
                </a:gridCol>
                <a:gridCol w="2770900">
                  <a:extLst>
                    <a:ext uri="{9D8B030D-6E8A-4147-A177-3AD203B41FA5}">
                      <a16:colId xmlns:a16="http://schemas.microsoft.com/office/drawing/2014/main" val="3283798389"/>
                    </a:ext>
                  </a:extLst>
                </a:gridCol>
                <a:gridCol w="2770900">
                  <a:extLst>
                    <a:ext uri="{9D8B030D-6E8A-4147-A177-3AD203B41FA5}">
                      <a16:colId xmlns:a16="http://schemas.microsoft.com/office/drawing/2014/main" val="2128591119"/>
                    </a:ext>
                  </a:extLst>
                </a:gridCol>
                <a:gridCol w="2770900">
                  <a:extLst>
                    <a:ext uri="{9D8B030D-6E8A-4147-A177-3AD203B41FA5}">
                      <a16:colId xmlns:a16="http://schemas.microsoft.com/office/drawing/2014/main" val="3651812035"/>
                    </a:ext>
                  </a:extLst>
                </a:gridCol>
              </a:tblGrid>
              <a:tr h="2157890">
                <a:tc>
                  <a:txBody>
                    <a:bodyPr/>
                    <a:lstStyle/>
                    <a:p>
                      <a:r>
                        <a:rPr lang="es-ES" sz="1800" b="1" kern="1200" dirty="0">
                          <a:solidFill>
                            <a:schemeClr val="lt1"/>
                          </a:solidFill>
                          <a:effectLst/>
                          <a:latin typeface="+mn-lt"/>
                          <a:ea typeface="+mn-ea"/>
                          <a:cs typeface="+mn-cs"/>
                        </a:rPr>
                        <a:t>¿Qué tipo de ataque cibernético implica que los atacantes envíen correos electrónicos engañosos para engañar a los empleados para que revelen información confidencial?</a:t>
                      </a:r>
                    </a:p>
                  </a:txBody>
                  <a:tcPr/>
                </a:tc>
                <a:tc>
                  <a:txBody>
                    <a:bodyPr/>
                    <a:lstStyle/>
                    <a:p>
                      <a:r>
                        <a:rPr lang="es-ES" sz="1800" b="1" kern="1200" dirty="0">
                          <a:solidFill>
                            <a:schemeClr val="lt1"/>
                          </a:solidFill>
                          <a:effectLst/>
                          <a:latin typeface="+mn-lt"/>
                          <a:ea typeface="+mn-ea"/>
                          <a:cs typeface="+mn-cs"/>
                        </a:rPr>
                        <a:t>¿Qué tipo de ataque cibernético implica encriptar archivos y exigir el pago de la clave de descifrado?</a:t>
                      </a:r>
                    </a:p>
                  </a:txBody>
                  <a:tcPr/>
                </a:tc>
                <a:tc>
                  <a:txBody>
                    <a:bodyPr/>
                    <a:lstStyle/>
                    <a:p>
                      <a:pPr>
                        <a:defRPr b="1">
                          <a:solidFill>
                            <a:schemeClr val="lt1"/>
                          </a:solidFill>
                          <a:effectLst/>
                        </a:defRPr>
                      </a:pPr>
                      <a:r>
                        <a:rPr dirty="0"/>
                        <a:t>¿</a:t>
                      </a:r>
                      <a:r>
                        <a:rPr dirty="0" err="1"/>
                        <a:t>Cuál</a:t>
                      </a:r>
                      <a:r>
                        <a:rPr dirty="0"/>
                        <a:t> es </a:t>
                      </a:r>
                      <a:r>
                        <a:rPr dirty="0" err="1"/>
                        <a:t>el</a:t>
                      </a:r>
                      <a:r>
                        <a:rPr dirty="0"/>
                        <a:t> </a:t>
                      </a:r>
                      <a:r>
                        <a:rPr dirty="0" err="1"/>
                        <a:t>objetivo</a:t>
                      </a:r>
                      <a:r>
                        <a:rPr dirty="0"/>
                        <a:t> principal de </a:t>
                      </a:r>
                      <a:r>
                        <a:rPr dirty="0" err="1"/>
                        <a:t>llevar</a:t>
                      </a:r>
                      <a:r>
                        <a:rPr dirty="0"/>
                        <a:t> a </a:t>
                      </a:r>
                      <a:r>
                        <a:rPr dirty="0" err="1"/>
                        <a:t>cabo</a:t>
                      </a:r>
                      <a:r>
                        <a:rPr dirty="0"/>
                        <a:t> una </a:t>
                      </a:r>
                      <a:r>
                        <a:rPr dirty="0" err="1"/>
                        <a:t>evaluación</a:t>
                      </a:r>
                      <a:r>
                        <a:rPr dirty="0"/>
                        <a:t> de </a:t>
                      </a:r>
                      <a:r>
                        <a:rPr dirty="0" err="1"/>
                        <a:t>riesgos</a:t>
                      </a:r>
                      <a:r>
                        <a:rPr dirty="0"/>
                        <a:t> </a:t>
                      </a:r>
                      <a:r>
                        <a:rPr dirty="0" err="1"/>
                        <a:t>en</a:t>
                      </a:r>
                      <a:r>
                        <a:rPr dirty="0"/>
                        <a:t> </a:t>
                      </a:r>
                      <a:r>
                        <a:rPr dirty="0" err="1"/>
                        <a:t>ciberseguridad</a:t>
                      </a:r>
                      <a:r>
                        <a:rPr dirty="0"/>
                        <a:t>?</a:t>
                      </a:r>
                      <a:endParaRPr sz="1800" b="1" kern="1200" dirty="0">
                        <a:solidFill>
                          <a:schemeClr val="lt1"/>
                        </a:solidFill>
                        <a:effectLst/>
                        <a:latin typeface="+mn-lt"/>
                        <a:ea typeface="+mn-ea"/>
                        <a:cs typeface="+mn-cs"/>
                      </a:endParaRPr>
                    </a:p>
                    <a:p>
                      <a:endParaRPr sz="2000" dirty="0"/>
                    </a:p>
                  </a:txBody>
                  <a:tcPr/>
                </a:tc>
                <a:tc>
                  <a:txBody>
                    <a:bodyPr/>
                    <a:lstStyle/>
                    <a:p>
                      <a:pPr>
                        <a:defRPr b="1">
                          <a:solidFill>
                            <a:schemeClr val="lt1"/>
                          </a:solidFill>
                          <a:effectLst/>
                        </a:defRPr>
                      </a:pPr>
                      <a:r>
                        <a:t>¿Cuál es el propósito de clasificar los datos en función de su sensibilidad e importancia?</a:t>
                      </a:r>
                      <a:endParaRPr sz="1800" b="1" kern="1200">
                        <a:solidFill>
                          <a:schemeClr val="lt1"/>
                        </a:solidFill>
                        <a:effectLst/>
                        <a:latin typeface="+mn-lt"/>
                        <a:ea typeface="+mn-ea"/>
                        <a:cs typeface="+mn-cs"/>
                      </a:endParaRPr>
                    </a:p>
                    <a:p>
                      <a:endParaRPr sz="2000"/>
                    </a:p>
                  </a:txBody>
                  <a:tcPr/>
                </a:tc>
                <a:tc>
                  <a:txBody>
                    <a:bodyPr/>
                    <a:lstStyle/>
                    <a:p>
                      <a:pPr>
                        <a:defRPr b="1">
                          <a:solidFill>
                            <a:schemeClr val="lt1"/>
                          </a:solidFill>
                          <a:effectLst/>
                        </a:defRPr>
                      </a:pPr>
                      <a:r>
                        <a:t>¿Cuál es el propósito de respaldar regularmente datos críticos?</a:t>
                      </a:r>
                      <a:endParaRPr sz="1800" b="1" kern="1200">
                        <a:solidFill>
                          <a:schemeClr val="lt1"/>
                        </a:solidFill>
                        <a:effectLst/>
                        <a:latin typeface="+mn-lt"/>
                        <a:ea typeface="+mn-ea"/>
                        <a:cs typeface="+mn-cs"/>
                      </a:endParaRPr>
                    </a:p>
                  </a:txBody>
                  <a:tcPr/>
                </a:tc>
                <a:tc>
                  <a:txBody>
                    <a:bodyPr/>
                    <a:lstStyle/>
                    <a:p>
                      <a:pPr>
                        <a:defRPr b="1">
                          <a:solidFill>
                            <a:schemeClr val="lt1"/>
                          </a:solidFill>
                          <a:effectLst/>
                        </a:defRPr>
                      </a:pPr>
                      <a:r>
                        <a:t>¿Cómo mejora una red privada virtual (VPN) la seguridad del trabajo remoto?</a:t>
                      </a:r>
                      <a:endParaRPr sz="1800" b="1" kern="1200">
                        <a:solidFill>
                          <a:schemeClr val="lt1"/>
                        </a:solidFill>
                        <a:effectLst/>
                        <a:latin typeface="+mn-lt"/>
                        <a:ea typeface="+mn-ea"/>
                        <a:cs typeface="+mn-cs"/>
                      </a:endParaRPr>
                    </a:p>
                  </a:txBody>
                  <a:tcPr/>
                </a:tc>
                <a:extLst>
                  <a:ext uri="{0D108BD9-81ED-4DB2-BD59-A6C34878D82A}">
                    <a16:rowId xmlns:a16="http://schemas.microsoft.com/office/drawing/2014/main" val="4178373252"/>
                  </a:ext>
                </a:extLst>
              </a:tr>
              <a:tr h="3023709">
                <a:tc>
                  <a:txBody>
                    <a:bodyPr/>
                    <a:lstStyle/>
                    <a:p>
                      <a:pPr>
                        <a:defRPr>
                          <a:solidFill>
                            <a:schemeClr val="dk1"/>
                          </a:solidFill>
                          <a:effectLst/>
                        </a:defRPr>
                      </a:pPr>
                      <a:r>
                        <a:t>a) Infecciones de malware</a:t>
                      </a:r>
                      <a:endParaRPr sz="1800" kern="1200">
                        <a:solidFill>
                          <a:schemeClr val="dk1"/>
                        </a:solidFill>
                        <a:effectLst/>
                        <a:latin typeface="+mn-lt"/>
                        <a:ea typeface="+mn-ea"/>
                        <a:cs typeface="+mn-cs"/>
                      </a:endParaRPr>
                    </a:p>
                    <a:p>
                      <a:pPr>
                        <a:defRPr>
                          <a:solidFill>
                            <a:schemeClr val="dk1"/>
                          </a:solidFill>
                          <a:effectLst/>
                        </a:defRPr>
                      </a:pPr>
                      <a:r>
                        <a:t>B) Ataques de ransomware</a:t>
                      </a:r>
                      <a:endParaRPr sz="1800" kern="1200">
                        <a:solidFill>
                          <a:schemeClr val="dk1"/>
                        </a:solidFill>
                        <a:effectLst/>
                        <a:latin typeface="+mn-lt"/>
                        <a:ea typeface="+mn-ea"/>
                        <a:cs typeface="+mn-cs"/>
                      </a:endParaRPr>
                    </a:p>
                    <a:p>
                      <a:pPr>
                        <a:defRPr>
                          <a:solidFill>
                            <a:schemeClr val="dk1"/>
                          </a:solidFill>
                          <a:effectLst/>
                        </a:defRPr>
                      </a:pPr>
                      <a:r>
                        <a:t>C) Amenazas internas</a:t>
                      </a:r>
                      <a:endParaRPr sz="1800" kern="1200">
                        <a:solidFill>
                          <a:schemeClr val="dk1"/>
                        </a:solidFill>
                        <a:effectLst/>
                        <a:latin typeface="+mn-lt"/>
                        <a:ea typeface="+mn-ea"/>
                        <a:cs typeface="+mn-cs"/>
                      </a:endParaRPr>
                    </a:p>
                    <a:p>
                      <a:pPr>
                        <a:defRPr b="1">
                          <a:solidFill>
                            <a:schemeClr val="dk1"/>
                          </a:solidFill>
                          <a:effectLst/>
                        </a:defRPr>
                      </a:pPr>
                      <a:r>
                        <a:t>D) Ataques de phishing</a:t>
                      </a:r>
                      <a:endParaRPr sz="1800" kern="1200">
                        <a:solidFill>
                          <a:schemeClr val="dk1"/>
                        </a:solidFill>
                        <a:effectLst/>
                        <a:latin typeface="+mn-lt"/>
                        <a:ea typeface="+mn-ea"/>
                        <a:cs typeface="+mn-cs"/>
                      </a:endParaRPr>
                    </a:p>
                  </a:txBody>
                  <a:tcPr/>
                </a:tc>
                <a:tc>
                  <a:txBody>
                    <a:bodyPr/>
                    <a:lstStyle/>
                    <a:p>
                      <a:pPr>
                        <a:defRPr>
                          <a:solidFill>
                            <a:schemeClr val="dk1"/>
                          </a:solidFill>
                          <a:effectLst/>
                        </a:defRPr>
                      </a:pPr>
                      <a:r>
                        <a:t>a) Ataques de Phishing</a:t>
                      </a:r>
                      <a:endParaRPr sz="1800" kern="1200">
                        <a:solidFill>
                          <a:schemeClr val="dk1"/>
                        </a:solidFill>
                        <a:effectLst/>
                        <a:latin typeface="+mn-lt"/>
                        <a:ea typeface="+mn-ea"/>
                        <a:cs typeface="+mn-cs"/>
                      </a:endParaRPr>
                    </a:p>
                    <a:p>
                      <a:pPr>
                        <a:defRPr>
                          <a:solidFill>
                            <a:schemeClr val="dk1"/>
                          </a:solidFill>
                          <a:effectLst/>
                        </a:defRPr>
                      </a:pPr>
                      <a:r>
                        <a:t>B) Ingeniería Social</a:t>
                      </a:r>
                      <a:endParaRPr sz="1800" kern="1200">
                        <a:solidFill>
                          <a:schemeClr val="dk1"/>
                        </a:solidFill>
                        <a:effectLst/>
                        <a:latin typeface="+mn-lt"/>
                        <a:ea typeface="+mn-ea"/>
                        <a:cs typeface="+mn-cs"/>
                      </a:endParaRPr>
                    </a:p>
                    <a:p>
                      <a:pPr>
                        <a:defRPr b="1">
                          <a:solidFill>
                            <a:schemeClr val="dk1"/>
                          </a:solidFill>
                          <a:effectLst/>
                        </a:defRPr>
                      </a:pPr>
                      <a:r>
                        <a:t>C) Ataques de ransomware</a:t>
                      </a:r>
                      <a:endParaRPr sz="1800" kern="1200">
                        <a:solidFill>
                          <a:schemeClr val="dk1"/>
                        </a:solidFill>
                        <a:effectLst/>
                        <a:latin typeface="+mn-lt"/>
                        <a:ea typeface="+mn-ea"/>
                        <a:cs typeface="+mn-cs"/>
                      </a:endParaRPr>
                    </a:p>
                    <a:p>
                      <a:pPr>
                        <a:defRPr>
                          <a:solidFill>
                            <a:schemeClr val="dk1"/>
                          </a:solidFill>
                          <a:effectLst/>
                        </a:defRPr>
                      </a:pPr>
                      <a:r>
                        <a:t>D) Infecciones de malware</a:t>
                      </a:r>
                      <a:endParaRPr sz="1800" kern="1200">
                        <a:solidFill>
                          <a:schemeClr val="dk1"/>
                        </a:solidFill>
                        <a:effectLst/>
                        <a:latin typeface="+mn-lt"/>
                        <a:ea typeface="+mn-ea"/>
                        <a:cs typeface="+mn-cs"/>
                      </a:endParaRPr>
                    </a:p>
                    <a:p>
                      <a:endParaRPr sz="2000"/>
                    </a:p>
                  </a:txBody>
                  <a:tcPr/>
                </a:tc>
                <a:tc>
                  <a:txBody>
                    <a:bodyPr/>
                    <a:lstStyle/>
                    <a:p>
                      <a:pPr>
                        <a:defRPr>
                          <a:solidFill>
                            <a:schemeClr val="dk1"/>
                          </a:solidFill>
                          <a:effectLst/>
                        </a:defRPr>
                      </a:pPr>
                      <a:r>
                        <a:t>a) Aumentar las ciberamenazas</a:t>
                      </a:r>
                      <a:endParaRPr sz="1800" kern="1200">
                        <a:solidFill>
                          <a:schemeClr val="dk1"/>
                        </a:solidFill>
                        <a:effectLst/>
                        <a:latin typeface="+mn-lt"/>
                        <a:ea typeface="+mn-ea"/>
                        <a:cs typeface="+mn-cs"/>
                      </a:endParaRPr>
                    </a:p>
                    <a:p>
                      <a:pPr>
                        <a:defRPr b="1">
                          <a:solidFill>
                            <a:schemeClr val="dk1"/>
                          </a:solidFill>
                          <a:effectLst/>
                        </a:defRPr>
                      </a:pPr>
                      <a:r>
                        <a:t>B) Identificar posibles ciberamenazas y vulnerabilidades</a:t>
                      </a:r>
                      <a:endParaRPr sz="1800" kern="1200">
                        <a:solidFill>
                          <a:schemeClr val="dk1"/>
                        </a:solidFill>
                        <a:effectLst/>
                        <a:latin typeface="+mn-lt"/>
                        <a:ea typeface="+mn-ea"/>
                        <a:cs typeface="+mn-cs"/>
                      </a:endParaRPr>
                    </a:p>
                    <a:p>
                      <a:pPr>
                        <a:defRPr>
                          <a:solidFill>
                            <a:schemeClr val="dk1"/>
                          </a:solidFill>
                          <a:effectLst/>
                        </a:defRPr>
                      </a:pPr>
                      <a:r>
                        <a:t>C) Eliminar todos los riesgos cibernéticos</a:t>
                      </a:r>
                      <a:endParaRPr sz="1800" kern="1200">
                        <a:solidFill>
                          <a:schemeClr val="dk1"/>
                        </a:solidFill>
                        <a:effectLst/>
                        <a:latin typeface="+mn-lt"/>
                        <a:ea typeface="+mn-ea"/>
                        <a:cs typeface="+mn-cs"/>
                      </a:endParaRPr>
                    </a:p>
                    <a:p>
                      <a:pPr>
                        <a:defRPr>
                          <a:solidFill>
                            <a:schemeClr val="dk1"/>
                          </a:solidFill>
                          <a:effectLst/>
                        </a:defRPr>
                      </a:pPr>
                      <a:r>
                        <a:t>D) Crear nuevas vulnerabilidades de seguridad</a:t>
                      </a:r>
                      <a:endParaRPr sz="1800" kern="1200">
                        <a:solidFill>
                          <a:schemeClr val="dk1"/>
                        </a:solidFill>
                        <a:effectLst/>
                        <a:latin typeface="+mn-lt"/>
                        <a:ea typeface="+mn-ea"/>
                        <a:cs typeface="+mn-cs"/>
                      </a:endParaRPr>
                    </a:p>
                    <a:p>
                      <a:endParaRPr sz="2000"/>
                    </a:p>
                  </a:txBody>
                  <a:tcPr/>
                </a:tc>
                <a:tc>
                  <a:txBody>
                    <a:bodyPr/>
                    <a:lstStyle/>
                    <a:p>
                      <a:pPr>
                        <a:defRPr>
                          <a:solidFill>
                            <a:schemeClr val="dk1"/>
                          </a:solidFill>
                          <a:effectLst/>
                        </a:defRPr>
                      </a:pPr>
                      <a:r>
                        <a:t>a) Hacer más fácil el acceso a los datos</a:t>
                      </a:r>
                      <a:endParaRPr sz="1800" kern="1200">
                        <a:solidFill>
                          <a:schemeClr val="dk1"/>
                        </a:solidFill>
                        <a:effectLst/>
                        <a:latin typeface="+mn-lt"/>
                        <a:ea typeface="+mn-ea"/>
                        <a:cs typeface="+mn-cs"/>
                      </a:endParaRPr>
                    </a:p>
                    <a:p>
                      <a:pPr>
                        <a:defRPr b="1">
                          <a:solidFill>
                            <a:schemeClr val="dk1"/>
                          </a:solidFill>
                          <a:effectLst/>
                        </a:defRPr>
                      </a:pPr>
                      <a:r>
                        <a:t>B) Aplicar medidas de seguridad adecuadas basadas en la clasificación de los datos</a:t>
                      </a:r>
                      <a:endParaRPr sz="1800" kern="1200">
                        <a:solidFill>
                          <a:schemeClr val="dk1"/>
                        </a:solidFill>
                        <a:effectLst/>
                        <a:latin typeface="+mn-lt"/>
                        <a:ea typeface="+mn-ea"/>
                        <a:cs typeface="+mn-cs"/>
                      </a:endParaRPr>
                    </a:p>
                    <a:p>
                      <a:pPr>
                        <a:defRPr>
                          <a:solidFill>
                            <a:schemeClr val="dk1"/>
                          </a:solidFill>
                          <a:effectLst/>
                        </a:defRPr>
                      </a:pPr>
                      <a:r>
                        <a:t>C) Aumentar las políticas de retención de datos</a:t>
                      </a:r>
                      <a:endParaRPr sz="1800" kern="1200">
                        <a:solidFill>
                          <a:schemeClr val="dk1"/>
                        </a:solidFill>
                        <a:effectLst/>
                        <a:latin typeface="+mn-lt"/>
                        <a:ea typeface="+mn-ea"/>
                        <a:cs typeface="+mn-cs"/>
                      </a:endParaRPr>
                    </a:p>
                    <a:p>
                      <a:pPr>
                        <a:defRPr>
                          <a:solidFill>
                            <a:schemeClr val="dk1"/>
                          </a:solidFill>
                          <a:effectLst/>
                        </a:defRPr>
                      </a:pPr>
                      <a:r>
                        <a:t>D) Eliminar las necesidades de cifrado de datos</a:t>
                      </a:r>
                      <a:endParaRPr sz="1800" kern="1200">
                        <a:solidFill>
                          <a:schemeClr val="dk1"/>
                        </a:solidFill>
                        <a:effectLst/>
                        <a:latin typeface="+mn-lt"/>
                        <a:ea typeface="+mn-ea"/>
                        <a:cs typeface="+mn-cs"/>
                      </a:endParaRPr>
                    </a:p>
                    <a:p>
                      <a:endParaRPr sz="2000"/>
                    </a:p>
                  </a:txBody>
                  <a:tcPr/>
                </a:tc>
                <a:tc>
                  <a:txBody>
                    <a:bodyPr/>
                    <a:lstStyle/>
                    <a:p>
                      <a:pPr>
                        <a:defRPr>
                          <a:solidFill>
                            <a:schemeClr val="dk1"/>
                          </a:solidFill>
                          <a:effectLst/>
                        </a:defRPr>
                      </a:pPr>
                      <a:r>
                        <a:t>a) Eliminar la necesidad de encriptación de datos</a:t>
                      </a:r>
                      <a:endParaRPr sz="1800" kern="1200">
                        <a:solidFill>
                          <a:schemeClr val="dk1"/>
                        </a:solidFill>
                        <a:effectLst/>
                        <a:latin typeface="+mn-lt"/>
                        <a:ea typeface="+mn-ea"/>
                        <a:cs typeface="+mn-cs"/>
                      </a:endParaRPr>
                    </a:p>
                    <a:p>
                      <a:pPr>
                        <a:defRPr>
                          <a:solidFill>
                            <a:schemeClr val="dk1"/>
                          </a:solidFill>
                          <a:effectLst/>
                        </a:defRPr>
                      </a:pPr>
                      <a:r>
                        <a:t>B) Para evitar actualizaciones de software</a:t>
                      </a:r>
                      <a:endParaRPr sz="1800" kern="1200">
                        <a:solidFill>
                          <a:schemeClr val="dk1"/>
                        </a:solidFill>
                        <a:effectLst/>
                        <a:latin typeface="+mn-lt"/>
                        <a:ea typeface="+mn-ea"/>
                        <a:cs typeface="+mn-cs"/>
                      </a:endParaRPr>
                    </a:p>
                    <a:p>
                      <a:pPr>
                        <a:defRPr b="1">
                          <a:solidFill>
                            <a:schemeClr val="dk1"/>
                          </a:solidFill>
                          <a:effectLst/>
                        </a:defRPr>
                      </a:pPr>
                      <a:r>
                        <a:t>C) Asegurar que los datos puedan ser restaurados en caso de pérdida de datos</a:t>
                      </a:r>
                      <a:endParaRPr sz="1800" kern="1200">
                        <a:solidFill>
                          <a:schemeClr val="dk1"/>
                        </a:solidFill>
                        <a:effectLst/>
                        <a:latin typeface="+mn-lt"/>
                        <a:ea typeface="+mn-ea"/>
                        <a:cs typeface="+mn-cs"/>
                      </a:endParaRPr>
                    </a:p>
                    <a:p>
                      <a:pPr>
                        <a:defRPr>
                          <a:solidFill>
                            <a:schemeClr val="dk1"/>
                          </a:solidFill>
                          <a:effectLst/>
                        </a:defRPr>
                      </a:pPr>
                      <a:r>
                        <a:t>D) Para acelerar el rendimiento de la red</a:t>
                      </a:r>
                      <a:endParaRPr sz="1800" kern="1200">
                        <a:solidFill>
                          <a:schemeClr val="dk1"/>
                        </a:solidFill>
                        <a:effectLst/>
                        <a:latin typeface="+mn-lt"/>
                        <a:ea typeface="+mn-ea"/>
                        <a:cs typeface="+mn-cs"/>
                      </a:endParaRPr>
                    </a:p>
                    <a:p>
                      <a:endParaRPr sz="2000"/>
                    </a:p>
                  </a:txBody>
                  <a:tcPr/>
                </a:tc>
                <a:tc>
                  <a:txBody>
                    <a:bodyPr/>
                    <a:lstStyle/>
                    <a:p>
                      <a:pPr>
                        <a:defRPr>
                          <a:solidFill>
                            <a:schemeClr val="dk1"/>
                          </a:solidFill>
                          <a:effectLst/>
                        </a:defRPr>
                      </a:pPr>
                      <a:r>
                        <a:rPr dirty="0"/>
                        <a:t>a) </a:t>
                      </a:r>
                      <a:r>
                        <a:rPr dirty="0" err="1"/>
                        <a:t>Aumenta</a:t>
                      </a:r>
                      <a:r>
                        <a:rPr dirty="0"/>
                        <a:t> </a:t>
                      </a:r>
                      <a:r>
                        <a:rPr dirty="0" err="1"/>
                        <a:t>el</a:t>
                      </a:r>
                      <a:r>
                        <a:rPr dirty="0"/>
                        <a:t> </a:t>
                      </a:r>
                      <a:r>
                        <a:rPr dirty="0" err="1"/>
                        <a:t>intercambio</a:t>
                      </a:r>
                      <a:r>
                        <a:rPr dirty="0"/>
                        <a:t> de </a:t>
                      </a:r>
                      <a:r>
                        <a:rPr dirty="0" err="1"/>
                        <a:t>datos</a:t>
                      </a:r>
                      <a:endParaRPr sz="1800" kern="1200" dirty="0">
                        <a:solidFill>
                          <a:schemeClr val="dk1"/>
                        </a:solidFill>
                        <a:effectLst/>
                        <a:latin typeface="+mn-lt"/>
                        <a:ea typeface="+mn-ea"/>
                        <a:cs typeface="+mn-cs"/>
                      </a:endParaRPr>
                    </a:p>
                    <a:p>
                      <a:pPr>
                        <a:defRPr>
                          <a:solidFill>
                            <a:schemeClr val="dk1"/>
                          </a:solidFill>
                          <a:effectLst/>
                        </a:defRPr>
                      </a:pPr>
                      <a:r>
                        <a:rPr dirty="0"/>
                        <a:t>B) </a:t>
                      </a:r>
                      <a:r>
                        <a:rPr dirty="0" err="1"/>
                        <a:t>Elimina</a:t>
                      </a:r>
                      <a:r>
                        <a:rPr dirty="0"/>
                        <a:t> la </a:t>
                      </a:r>
                      <a:r>
                        <a:rPr dirty="0" err="1"/>
                        <a:t>necesidad</a:t>
                      </a:r>
                      <a:r>
                        <a:rPr dirty="0"/>
                        <a:t> de </a:t>
                      </a:r>
                      <a:r>
                        <a:rPr dirty="0" err="1"/>
                        <a:t>autenticación</a:t>
                      </a:r>
                      <a:r>
                        <a:rPr dirty="0"/>
                        <a:t> multifactor</a:t>
                      </a:r>
                      <a:endParaRPr sz="1800" kern="1200" dirty="0">
                        <a:solidFill>
                          <a:schemeClr val="dk1"/>
                        </a:solidFill>
                        <a:effectLst/>
                        <a:latin typeface="+mn-lt"/>
                        <a:ea typeface="+mn-ea"/>
                        <a:cs typeface="+mn-cs"/>
                      </a:endParaRPr>
                    </a:p>
                    <a:p>
                      <a:pPr>
                        <a:defRPr b="1">
                          <a:solidFill>
                            <a:schemeClr val="dk1"/>
                          </a:solidFill>
                          <a:effectLst/>
                        </a:defRPr>
                      </a:pPr>
                      <a:r>
                        <a:rPr dirty="0"/>
                        <a:t>C) </a:t>
                      </a:r>
                      <a:r>
                        <a:rPr dirty="0" err="1"/>
                        <a:t>Proporciona</a:t>
                      </a:r>
                      <a:r>
                        <a:rPr dirty="0"/>
                        <a:t> un </a:t>
                      </a:r>
                      <a:r>
                        <a:rPr lang="es-ES" dirty="0"/>
                        <a:t>canal</a:t>
                      </a:r>
                      <a:r>
                        <a:rPr dirty="0"/>
                        <a:t> </a:t>
                      </a:r>
                      <a:r>
                        <a:rPr dirty="0" err="1"/>
                        <a:t>seguro</a:t>
                      </a:r>
                      <a:r>
                        <a:rPr dirty="0"/>
                        <a:t> para la </a:t>
                      </a:r>
                      <a:r>
                        <a:rPr dirty="0" err="1"/>
                        <a:t>transmisión</a:t>
                      </a:r>
                      <a:r>
                        <a:rPr dirty="0"/>
                        <a:t> de </a:t>
                      </a:r>
                      <a:r>
                        <a:rPr dirty="0" err="1"/>
                        <a:t>datos</a:t>
                      </a:r>
                      <a:endParaRPr sz="1800" kern="1200" dirty="0">
                        <a:solidFill>
                          <a:schemeClr val="dk1"/>
                        </a:solidFill>
                        <a:effectLst/>
                        <a:latin typeface="+mn-lt"/>
                        <a:ea typeface="+mn-ea"/>
                        <a:cs typeface="+mn-cs"/>
                      </a:endParaRPr>
                    </a:p>
                    <a:p>
                      <a:pPr>
                        <a:defRPr>
                          <a:solidFill>
                            <a:schemeClr val="dk1"/>
                          </a:solidFill>
                          <a:effectLst/>
                        </a:defRPr>
                      </a:pPr>
                      <a:r>
                        <a:rPr dirty="0"/>
                        <a:t>D) </a:t>
                      </a:r>
                      <a:r>
                        <a:rPr dirty="0" err="1"/>
                        <a:t>Fomenta</a:t>
                      </a:r>
                      <a:r>
                        <a:rPr dirty="0"/>
                        <a:t> </a:t>
                      </a:r>
                      <a:r>
                        <a:rPr dirty="0" err="1"/>
                        <a:t>el</a:t>
                      </a:r>
                      <a:r>
                        <a:rPr dirty="0"/>
                        <a:t> </a:t>
                      </a:r>
                      <a:r>
                        <a:rPr dirty="0" err="1"/>
                        <a:t>uso</a:t>
                      </a:r>
                      <a:r>
                        <a:rPr dirty="0"/>
                        <a:t> de la red Wi-Fi </a:t>
                      </a:r>
                      <a:r>
                        <a:rPr dirty="0" err="1"/>
                        <a:t>pública</a:t>
                      </a:r>
                      <a:r>
                        <a:rPr dirty="0"/>
                        <a:t> </a:t>
                      </a:r>
                      <a:r>
                        <a:rPr dirty="0" err="1"/>
                        <a:t>abierta</a:t>
                      </a:r>
                      <a:endParaRPr sz="1800" kern="1200" dirty="0">
                        <a:solidFill>
                          <a:schemeClr val="dk1"/>
                        </a:solidFill>
                        <a:effectLst/>
                        <a:latin typeface="+mn-lt"/>
                        <a:ea typeface="+mn-ea"/>
                        <a:cs typeface="+mn-cs"/>
                      </a:endParaRP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4088786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59F9E6D-37B9-D677-B302-6B4692430D8B}"/>
              </a:ext>
            </a:extLst>
          </p:cNvPr>
          <p:cNvSpPr txBox="1"/>
          <p:nvPr/>
        </p:nvSpPr>
        <p:spPr>
          <a:xfrm>
            <a:off x="2133600" y="6057900"/>
            <a:ext cx="1424940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8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¡Gracias! </a:t>
            </a:r>
          </a:p>
          <a:p>
            <a:pPr algn="ctr">
              <a:spcBef>
                <a:spcPts val="5"/>
              </a:spcBef>
              <a:tabLst>
                <a:tab pos="1205230" algn="l"/>
                <a:tab pos="1926589" algn="l"/>
                <a:tab pos="2915920" algn="l"/>
                <a:tab pos="3444875" algn="l"/>
                <a:tab pos="4383405" algn="l"/>
                <a:tab pos="6796405" algn="l"/>
              </a:tabLst>
              <a:defRPr sz="4000" b="1">
                <a:latin typeface="Microsoft Sans Serif" panose="020B0604020202020204" pitchFamily="34" charset="0"/>
                <a:ea typeface="Microsoft Sans Serif" panose="020B0604020202020204" pitchFamily="34" charset="0"/>
                <a:cs typeface="Microsoft Sans Serif" panose="020B0604020202020204" pitchFamily="34" charset="0"/>
              </a:defRPr>
            </a:pPr>
            <a:r>
              <a:rPr lang="es-ES" dirty="0"/>
              <a:t>Más formación en </a:t>
            </a:r>
            <a:r>
              <a:rPr dirty="0">
                <a:solidFill>
                  <a:srgbClr val="0000FE"/>
                </a:solidFill>
                <a:hlinkClick r:id="rId2">
                  <a:extLst>
                    <a:ext uri="{A12FA001-AC4F-418D-AE19-62706E023703}">
                      <ahyp:hlinkClr xmlns:ahyp="http://schemas.microsoft.com/office/drawing/2018/hyperlinkcolor" val="tx"/>
                    </a:ext>
                  </a:extLst>
                </a:hlinkClick>
              </a:rPr>
              <a:t>https://www.digitalmicro2.eu/</a:t>
            </a:r>
            <a:r>
              <a:rPr dirty="0">
                <a:solidFill>
                  <a:srgbClr val="0000FE"/>
                </a:solidFill>
              </a:rPr>
              <a:t> </a:t>
            </a:r>
            <a:endParaRPr sz="40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38176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F19F49C-3670-C73E-FDDD-54763C807290}"/>
              </a:ext>
            </a:extLst>
          </p:cNvPr>
          <p:cNvSpPr txBox="1"/>
          <p:nvPr/>
        </p:nvSpPr>
        <p:spPr>
          <a:xfrm>
            <a:off x="1371600" y="2858511"/>
            <a:ext cx="27432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Índice</a:t>
            </a:r>
            <a:endPara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FC64073F-97D5-77DA-0FD1-F534E0F9DF2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graphicFrame>
        <p:nvGraphicFramePr>
          <p:cNvPr id="8" name="Marcador de contenido 11">
            <a:extLst>
              <a:ext uri="{FF2B5EF4-FFF2-40B4-BE49-F238E27FC236}">
                <a16:creationId xmlns:a16="http://schemas.microsoft.com/office/drawing/2014/main" id="{94D7209E-92FF-B48B-E15E-41DFFC8B7713}"/>
              </a:ext>
            </a:extLst>
          </p:cNvPr>
          <p:cNvGraphicFramePr>
            <a:graphicFrameLocks noGrp="1"/>
          </p:cNvGraphicFramePr>
          <p:nvPr>
            <p:ph sz="half" idx="1"/>
            <p:extLst>
              <p:ext uri="{D42A27DB-BD31-4B8C-83A1-F6EECF244321}">
                <p14:modId xmlns:p14="http://schemas.microsoft.com/office/powerpoint/2010/main" val="1297920033"/>
              </p:ext>
            </p:extLst>
          </p:nvPr>
        </p:nvGraphicFramePr>
        <p:xfrm>
          <a:off x="914400" y="3924300"/>
          <a:ext cx="16230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500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1.1.	</a:t>
            </a:r>
            <a:r>
              <a:rPr lang="es-ES" b="0" dirty="0"/>
              <a:t>Identificación de amenazas y riesgos cibernéticos</a:t>
            </a:r>
            <a:endParaRPr lang="es-ES" dirty="0"/>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3030200" cy="6740307"/>
          </a:xfrm>
          <a:prstGeom prst="rect">
            <a:avLst/>
          </a:prstGeom>
          <a:noFill/>
        </p:spPr>
        <p:txBody>
          <a:bodyPr wrap="square">
            <a:spAutoFit/>
          </a:bodyPr>
          <a:lstStyle/>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Los fundamentos de la ciberseguridad son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esenciales para garantizar una transformación digital fluida de las pymes de ámbito rural</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Las microempresas rurales, como cualquier otra empresa, son vulnerables a una serie de amenazas y riesgos cibernéticos. Si bien su escala podría ser menor, el impacto potencial aún puede ser significativo.</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Estas son las principales amenazas y riesgos cibernéticos que las microempresas rurales deben tener en cuenta:</a:t>
            </a: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Ataques de phishing:</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Los atacantes envían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correos electrónicos engañosos para convencer a los empleados para que revelen información confidencial</a:t>
            </a:r>
            <a:r>
              <a:rPr lang="es-ES" sz="1800" dirty="0">
                <a:effectLst/>
                <a:latin typeface="Century Gothic" panose="020B0502020202020204" pitchFamily="34" charset="0"/>
                <a:ea typeface="Trebuchet MS" panose="020B0603020202020204" pitchFamily="34" charset="0"/>
                <a:cs typeface="Arial" panose="020B0604020202020204" pitchFamily="34" charset="0"/>
              </a:rPr>
              <a:t>, como credenciales de inicio de sesión o datos financieros.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Infecciones de malware:</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El software malicioso (malware) incluye virus, </a:t>
            </a:r>
            <a:r>
              <a:rPr lang="es-ES" sz="1800" dirty="0" err="1">
                <a:effectLst/>
                <a:latin typeface="Century Gothic" panose="020B0502020202020204" pitchFamily="34" charset="0"/>
                <a:ea typeface="Trebuchet MS" panose="020B0603020202020204" pitchFamily="34" charset="0"/>
                <a:cs typeface="Arial" panose="020B0604020202020204" pitchFamily="34" charset="0"/>
              </a:rPr>
              <a:t>ransomware</a:t>
            </a:r>
            <a:r>
              <a:rPr lang="es-ES" sz="1800" dirty="0">
                <a:effectLst/>
                <a:latin typeface="Century Gothic" panose="020B0502020202020204" pitchFamily="34" charset="0"/>
                <a:ea typeface="Trebuchet MS" panose="020B0603020202020204" pitchFamily="34" charset="0"/>
                <a:cs typeface="Arial" panose="020B0604020202020204" pitchFamily="34" charset="0"/>
              </a:rPr>
              <a:t> y spyware que pueden infiltrarse en sistemas,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robar datos o bloquear archivos para obtener un rescate</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Ataques de </a:t>
            </a:r>
            <a:r>
              <a:rPr lang="es-ES" sz="1800" b="1" dirty="0" err="1">
                <a:effectLst/>
                <a:latin typeface="Century Gothic" panose="020B0502020202020204" pitchFamily="34" charset="0"/>
                <a:ea typeface="Trebuchet MS" panose="020B0603020202020204" pitchFamily="34" charset="0"/>
                <a:cs typeface="Trebuchet MS" panose="020B0603020202020204" pitchFamily="34" charset="0"/>
              </a:rPr>
              <a:t>ransomware</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err="1">
                <a:effectLst/>
                <a:latin typeface="Century Gothic" panose="020B0502020202020204" pitchFamily="34" charset="0"/>
                <a:ea typeface="Trebuchet MS" panose="020B0603020202020204" pitchFamily="34" charset="0"/>
                <a:cs typeface="Arial" panose="020B0604020202020204" pitchFamily="34" charset="0"/>
              </a:rPr>
              <a:t>Ransomware</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 cifra archivos y exige el pago de la clave de descifrado</a:t>
            </a:r>
            <a:r>
              <a:rPr lang="es-ES" sz="1800" dirty="0">
                <a:effectLst/>
                <a:latin typeface="Century Gothic" panose="020B0502020202020204" pitchFamily="34" charset="0"/>
                <a:ea typeface="Trebuchet MS" panose="020B0603020202020204" pitchFamily="34" charset="0"/>
                <a:cs typeface="Arial" panose="020B0604020202020204" pitchFamily="34" charset="0"/>
              </a:rPr>
              <a:t>, lo que puede causar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pérdida de datos o interrupciones del negocio</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pPr>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12" name="Imagen 11">
            <a:extLst>
              <a:ext uri="{FF2B5EF4-FFF2-40B4-BE49-F238E27FC236}">
                <a16:creationId xmlns:a16="http://schemas.microsoft.com/office/drawing/2014/main" id="{AF224D69-6928-402A-BD63-7E594BEBDF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65827" y="1671310"/>
            <a:ext cx="3671358" cy="3671358"/>
          </a:xfrm>
          <a:prstGeom prst="rect">
            <a:avLst/>
          </a:prstGeom>
        </p:spPr>
      </p:pic>
    </p:spTree>
    <p:extLst>
      <p:ext uri="{BB962C8B-B14F-4D97-AF65-F5344CB8AC3E}">
        <p14:creationId xmlns:p14="http://schemas.microsoft.com/office/powerpoint/2010/main" val="394844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1.1.	</a:t>
            </a:r>
            <a:r>
              <a:rPr lang="es-ES" b="0" dirty="0"/>
              <a:t> Identificación de amenazas y riesgos cibernéticos</a:t>
            </a:r>
            <a:endParaRPr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676400" y="2781300"/>
            <a:ext cx="12649352" cy="6740307"/>
          </a:xfrm>
          <a:prstGeom prst="rect">
            <a:avLst/>
          </a:prstGeom>
          <a:noFill/>
        </p:spPr>
        <p:txBody>
          <a:bodyPr wrap="square">
            <a:spAutoFit/>
          </a:bodyPr>
          <a:lstStyle/>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Ingeniería Social:</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Manipular a los empleados a través de tácticas psicológicas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divulgar información confidencial</a:t>
            </a:r>
            <a:r>
              <a:rPr lang="es-ES" sz="1800" dirty="0">
                <a:effectLst/>
                <a:latin typeface="Century Gothic" panose="020B0502020202020204" pitchFamily="34" charset="0"/>
                <a:ea typeface="Trebuchet MS" panose="020B0603020202020204" pitchFamily="34" charset="0"/>
                <a:cs typeface="Arial" panose="020B0604020202020204" pitchFamily="34" charset="0"/>
              </a:rPr>
              <a:t> o realizar acciones que comprometan la seguridad.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Amenazas internas: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Los empleados que no están satisfecho con su puesto y tienen acceso a datos confidenciales pueden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comprometer intencionalmente o involuntariamente la 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pPr marL="457200"/>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Contraseñas débiles: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Las contraseñas inseguras hacen que sea más fácil para los atacantes obtener acceso no autorizado</a:t>
            </a:r>
            <a:r>
              <a:rPr lang="es-ES" sz="1800" dirty="0">
                <a:effectLst/>
                <a:latin typeface="Century Gothic" panose="020B0502020202020204" pitchFamily="34" charset="0"/>
                <a:ea typeface="Trebuchet MS" panose="020B0603020202020204" pitchFamily="34" charset="0"/>
                <a:cs typeface="Arial" panose="020B0604020202020204" pitchFamily="34" charset="0"/>
              </a:rPr>
              <a:t> a sistemas y cuentas.</a:t>
            </a:r>
          </a:p>
          <a:p>
            <a:pPr marL="457200"/>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Software sin parches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La falta de actualizaciones de software e instalación de parches puede hacer que los sistemas sean vulnerables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Falta de cifrado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Los datos no encriptados se pueden interceptar durante la transmisión</a:t>
            </a:r>
            <a:r>
              <a:rPr lang="es-ES" sz="1800" dirty="0">
                <a:effectLst/>
                <a:latin typeface="Century Gothic" panose="020B0502020202020204" pitchFamily="34" charset="0"/>
                <a:ea typeface="Trebuchet MS" panose="020B0603020202020204" pitchFamily="34" charset="0"/>
                <a:cs typeface="Arial" panose="020B0604020202020204" pitchFamily="34" charset="0"/>
              </a:rPr>
              <a:t>, exponiendo información sensible.</a:t>
            </a: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13" name="Imagen 12">
            <a:extLst>
              <a:ext uri="{FF2B5EF4-FFF2-40B4-BE49-F238E27FC236}">
                <a16:creationId xmlns:a16="http://schemas.microsoft.com/office/drawing/2014/main" id="{C4828873-D198-4A35-ADA1-19EB606A9B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97000" y="3848100"/>
            <a:ext cx="3217459" cy="3217459"/>
          </a:xfrm>
          <a:prstGeom prst="rect">
            <a:avLst/>
          </a:prstGeom>
        </p:spPr>
      </p:pic>
      <p:sp>
        <p:nvSpPr>
          <p:cNvPr id="9" name="CuadroTexto 8">
            <a:extLst>
              <a:ext uri="{FF2B5EF4-FFF2-40B4-BE49-F238E27FC236}">
                <a16:creationId xmlns:a16="http://schemas.microsoft.com/office/drawing/2014/main" id="{2F8D3C0F-88E0-45EC-B38D-A82B96DCAAFF}"/>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8708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1.1.	</a:t>
            </a:r>
            <a:r>
              <a:rPr lang="es-ES" b="0" dirty="0"/>
              <a:t> Identificación de amenazas y riesgos cibernéticos</a:t>
            </a:r>
            <a:endParaRPr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3906500" cy="6463308"/>
          </a:xfrm>
          <a:prstGeom prst="rect">
            <a:avLst/>
          </a:prstGeom>
          <a:noFill/>
        </p:spPr>
        <p:txBody>
          <a:bodyPr wrap="square">
            <a:spAutoFit/>
          </a:bodyPr>
          <a:lstStyle/>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Redes </a:t>
            </a:r>
            <a:r>
              <a:rPr lang="es-ES" sz="1800" b="1" dirty="0" err="1">
                <a:effectLst/>
                <a:latin typeface="Century Gothic" panose="020B0502020202020204" pitchFamily="34" charset="0"/>
                <a:ea typeface="Trebuchet MS" panose="020B0603020202020204" pitchFamily="34" charset="0"/>
                <a:cs typeface="Trebuchet MS" panose="020B0603020202020204" pitchFamily="34" charset="0"/>
              </a:rPr>
              <a:t>Wi</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-Fi inseguras: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Las redes </a:t>
            </a:r>
            <a:r>
              <a:rPr lang="es-ES" sz="1800" b="1" dirty="0" err="1">
                <a:effectLst/>
                <a:latin typeface="Century Gothic" panose="020B0502020202020204" pitchFamily="34" charset="0"/>
                <a:ea typeface="Trebuchet MS" panose="020B0603020202020204" pitchFamily="34" charset="0"/>
                <a:cs typeface="Arial" panose="020B0604020202020204" pitchFamily="34" charset="0"/>
              </a:rPr>
              <a:t>Wi</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-Fi no seguras pueden ser explotadas por los atacantes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espiar las comunicaciones o lanzar ataques.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Acceso no autorizado</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La falta de controles de acceso </a:t>
            </a:r>
            <a:r>
              <a:rPr lang="es-ES" sz="1800" dirty="0">
                <a:effectLst/>
                <a:latin typeface="Century Gothic" panose="020B0502020202020204" pitchFamily="34" charset="0"/>
                <a:ea typeface="Trebuchet MS" panose="020B0603020202020204" pitchFamily="34" charset="0"/>
                <a:cs typeface="Arial" panose="020B0604020202020204" pitchFamily="34" charset="0"/>
              </a:rPr>
              <a:t>puede llevar a personas no autorizadas a acceder a información o sistemas sensibles.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Robo físico de dispositivos: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El robo o la pérdida de dispositivos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como portátiles o teléfonos inteligentes puede resultar en violaciones de datos si contienen información confidencial.</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Riesgos de proveedores y terceros: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Las debilidades de ciberseguridad en proveedores externos pueden</a:t>
            </a:r>
            <a:r>
              <a:rPr lang="es-ES" sz="1800" dirty="0">
                <a:effectLst/>
                <a:latin typeface="Century Gothic" panose="020B0502020202020204" pitchFamily="34" charset="0"/>
                <a:ea typeface="Trebuchet MS" panose="020B0603020202020204" pitchFamily="34" charset="0"/>
                <a:cs typeface="Arial" panose="020B0604020202020204" pitchFamily="34" charset="0"/>
              </a:rPr>
              <a:t> conducir a ataques a la cadena de suministro que afectan a las microempresas.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Falta de sensibilización sobre la seguridad: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Los empleados que no están al tanto de los riesgos de ciberseguridad pueden caer inadvertidamente en comportamientos en línea arriesgados.</a:t>
            </a:r>
          </a:p>
          <a:p>
            <a:pPr>
              <a:defRPr sz="1800">
                <a:effectLst/>
                <a:latin typeface="Century Gothic" panose="020B0502020202020204" pitchFamily="34" charset="0"/>
                <a:ea typeface="Trebuchet MS" panose="020B0603020202020204" pitchFamily="34" charset="0"/>
                <a:cs typeface="Trebuchet MS" panose="020B0603020202020204" pitchFamily="34" charset="0"/>
              </a:defRPr>
            </a:pP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11CDC7E9-7C1C-428F-A676-62C2398497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30400" y="6134100"/>
            <a:ext cx="3200400" cy="3200400"/>
          </a:xfrm>
          <a:prstGeom prst="rect">
            <a:avLst/>
          </a:prstGeom>
        </p:spPr>
      </p:pic>
      <p:sp>
        <p:nvSpPr>
          <p:cNvPr id="9" name="CuadroTexto 8">
            <a:extLst>
              <a:ext uri="{FF2B5EF4-FFF2-40B4-BE49-F238E27FC236}">
                <a16:creationId xmlns:a16="http://schemas.microsoft.com/office/drawing/2014/main" id="{A0016A03-3B9E-4E61-8A4D-6A8152BC7034}"/>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82756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1.1.	</a:t>
            </a:r>
            <a:r>
              <a:rPr lang="es-ES" b="0" dirty="0"/>
              <a:t> Identificación de amenazas y riesgos cibernéticos</a:t>
            </a:r>
            <a:endParaRPr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5621000" cy="6463308"/>
          </a:xfrm>
          <a:prstGeom prst="rect">
            <a:avLst/>
          </a:prstGeom>
          <a:noFill/>
        </p:spPr>
        <p:txBody>
          <a:bodyPr wrap="square">
            <a:spAutoFit/>
          </a:bodyPr>
          <a:lstStyle/>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Violaciones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La exposición de datos de clientes o negocios debido a una violación</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puede conducir a consecuencias legales, financieras y de reputación.</a:t>
            </a:r>
          </a:p>
          <a:p>
            <a:pPr marL="457200"/>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Vulnerabilidades en el trabajo en remoto</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Las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configuraciones de trabajo en remoto pueden introducir vulnerabilidades de 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si no se implementan las medidas de ciberseguridad adecuadas.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Falta de copia de seguridad y recuperación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El hecho de no realizar copias de seguridad periódicas de los datos puede dar lugar a la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pérdida de datos durante los incidentes cibernéticos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Incumplimiento normativo:</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El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incumplimiento de las regulaciones específicas de la industria</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puede resultar en sanciones legales.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Recursos limitados para la ciberseguridad: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Las microempresas pueden carecer de personal informático específico o presupuesto para medidas sólidas de ciberseguridad.</a:t>
            </a: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BC347723-25EF-4027-8F20-FC495DF3A7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411200" y="4762500"/>
            <a:ext cx="3886200" cy="3886200"/>
          </a:xfrm>
          <a:prstGeom prst="rect">
            <a:avLst/>
          </a:prstGeom>
        </p:spPr>
      </p:pic>
      <p:sp>
        <p:nvSpPr>
          <p:cNvPr id="9" name="CuadroTexto 8">
            <a:extLst>
              <a:ext uri="{FF2B5EF4-FFF2-40B4-BE49-F238E27FC236}">
                <a16:creationId xmlns:a16="http://schemas.microsoft.com/office/drawing/2014/main" id="{6441E9F5-33E0-4C03-8685-E022A25B52A3}"/>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94111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1.1.	</a:t>
            </a:r>
            <a:r>
              <a:rPr lang="es-ES" b="0" dirty="0"/>
              <a:t> Identificación de amenazas y riesgos cibernéticos</a:t>
            </a:r>
            <a:endParaRPr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3970318"/>
          </a:xfrm>
          <a:prstGeom prst="rect">
            <a:avLst/>
          </a:prstGeom>
          <a:noFill/>
        </p:spPr>
        <p:txBody>
          <a:bodyPr wrap="square">
            <a:spAutoFit/>
          </a:bodyPr>
          <a:lstStyle/>
          <a:p>
            <a:pPr>
              <a:defRPr sz="1800">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Vulnerabilidades de </a:t>
            </a:r>
            <a:r>
              <a:rPr lang="es-ES" sz="1800" b="1" dirty="0" err="1">
                <a:effectLst/>
                <a:latin typeface="Century Gothic" panose="020B0502020202020204" pitchFamily="34" charset="0"/>
                <a:ea typeface="Trebuchet MS" panose="020B0603020202020204" pitchFamily="34" charset="0"/>
                <a:cs typeface="Trebuchet MS" panose="020B0603020202020204" pitchFamily="34" charset="0"/>
              </a:rPr>
              <a:t>IoT</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Los dispositivos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de Internet de las Cosas (</a:t>
            </a:r>
            <a:r>
              <a:rPr lang="es-ES" sz="1800" b="1" dirty="0" err="1">
                <a:effectLst/>
                <a:latin typeface="Century Gothic" panose="020B0502020202020204" pitchFamily="34" charset="0"/>
                <a:ea typeface="Trebuchet MS" panose="020B0603020202020204" pitchFamily="34" charset="0"/>
                <a:cs typeface="Arial" panose="020B0604020202020204" pitchFamily="34" charset="0"/>
              </a:rPr>
              <a:t>IoT</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pueden ser comprometidos y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utilizados como puntos de entrada</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ataques.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Amenazas de las redes sociales: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Compartir demasiada información en las plataformas de redes sociales puede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proporcionar a los atacantes información para crear ataques dirigidos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Para mitigar estos riesgos, las microempresas rurales deben invertir en educación en ciberseguridad, implementar medidas de seguridad sólidas, mantener los software actualizados y priorizar un enfoque proactivo de la ciberseguridad.</a:t>
            </a:r>
          </a:p>
        </p:txBody>
      </p:sp>
      <p:pic>
        <p:nvPicPr>
          <p:cNvPr id="6" name="Imagen 5">
            <a:extLst>
              <a:ext uri="{FF2B5EF4-FFF2-40B4-BE49-F238E27FC236}">
                <a16:creationId xmlns:a16="http://schemas.microsoft.com/office/drawing/2014/main" id="{ED7BF3D2-0EC0-4D00-A201-61343E1D0F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30200" y="3467100"/>
            <a:ext cx="4436091" cy="4436091"/>
          </a:xfrm>
          <a:prstGeom prst="rect">
            <a:avLst/>
          </a:prstGeom>
        </p:spPr>
      </p:pic>
      <p:sp>
        <p:nvSpPr>
          <p:cNvPr id="9" name="CuadroTexto 8">
            <a:extLst>
              <a:ext uri="{FF2B5EF4-FFF2-40B4-BE49-F238E27FC236}">
                <a16:creationId xmlns:a16="http://schemas.microsoft.com/office/drawing/2014/main" id="{D5653809-CA47-4F49-B6E7-5E9F6D597B5C}"/>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51448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1.2. Integración de las medidas de ciberseguridad en las actividades empresariales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La integración de las medidas de ciberseguridad en las actividades empresariales de las microempresas rurales (pymes) es crucial para proteger sus activos y operaciones digitales. </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En este sentido, las MIPYME rurales deben realizar lo siguiente para proteger sus negocios de las </a:t>
            </a:r>
            <a:r>
              <a:rPr lang="es-ES" sz="1800" dirty="0" err="1">
                <a:effectLst/>
                <a:latin typeface="Century Gothic" panose="020B0502020202020204" pitchFamily="34" charset="0"/>
                <a:ea typeface="Trebuchet MS" panose="020B0603020202020204" pitchFamily="34" charset="0"/>
                <a:cs typeface="Trebuchet MS" panose="020B0603020202020204" pitchFamily="34" charset="0"/>
              </a:rPr>
              <a:t>ciberamenazas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Evaluación y Gestión de Riesgos: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Llevar a cabo una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evaluación</a:t>
            </a:r>
            <a:r>
              <a:rPr lang="es-ES" sz="1800" dirty="0">
                <a:effectLst/>
                <a:latin typeface="Century Gothic" panose="020B0502020202020204" pitchFamily="34" charset="0"/>
                <a:ea typeface="Trebuchet MS" panose="020B0603020202020204" pitchFamily="34" charset="0"/>
                <a:cs typeface="Arial" panose="020B0604020202020204" pitchFamily="34" charset="0"/>
              </a:rPr>
              <a:t> integral de riesgos para identificar posibles </a:t>
            </a:r>
            <a:r>
              <a:rPr lang="es-ES" sz="1800" dirty="0" err="1">
                <a:effectLst/>
                <a:latin typeface="Century Gothic" panose="020B0502020202020204" pitchFamily="34" charset="0"/>
                <a:ea typeface="Trebuchet MS" panose="020B0603020202020204" pitchFamily="34" charset="0"/>
                <a:cs typeface="Arial" panose="020B0604020202020204" pitchFamily="34" charset="0"/>
              </a:rPr>
              <a:t>ciberamenazas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y vulnerabilidades.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Desarrollar una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estrategia de gestión de riesgos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que describa cómo mitigar, transferir o gestionar riesgos.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Sensibilización y Formación en Seguridad: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Proporcionar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formación en ciberseguridad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a todos los empleados para ayudarlos a reconocer y responder a las amenazas cibernéticas.</a:t>
            </a:r>
          </a:p>
          <a:p>
            <a:pPr marL="342900" lvl="0" indent="-342900">
              <a:buFont typeface="Century Gothic" panose="020B0502020202020204" pitchFamily="34" charset="0"/>
              <a:buChar char="-"/>
            </a:pPr>
            <a:r>
              <a:rPr lang="es-ES" sz="1800" dirty="0">
                <a:effectLst/>
                <a:latin typeface="Century Gothic" panose="020B0502020202020204" pitchFamily="34" charset="0"/>
                <a:ea typeface="Trebuchet MS" panose="020B0603020202020204" pitchFamily="34" charset="0"/>
                <a:cs typeface="Arial" panose="020B0604020202020204" pitchFamily="34" charset="0"/>
              </a:rPr>
              <a:t>Fomentar una cultura de </a:t>
            </a:r>
            <a:r>
              <a:rPr lang="es-ES" sz="1800" b="1" dirty="0">
                <a:effectLst/>
                <a:latin typeface="Century Gothic" panose="020B0502020202020204" pitchFamily="34" charset="0"/>
                <a:ea typeface="Trebuchet MS" panose="020B0603020202020204" pitchFamily="34" charset="0"/>
                <a:cs typeface="Arial" panose="020B0604020202020204" pitchFamily="34" charset="0"/>
              </a:rPr>
              <a:t>conciencia de la seguridad</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para garantizar que la seguridad sea responsabilidad de todos.</a:t>
            </a:r>
          </a:p>
          <a:p>
            <a:pPr marL="457200">
              <a:defRPr sz="1800">
                <a:effectLst/>
                <a:latin typeface="Century Gothic" panose="020B0502020202020204" pitchFamily="34" charset="0"/>
                <a:ea typeface="Trebuchet MS" panose="020B0603020202020204" pitchFamily="34" charset="0"/>
                <a:cs typeface="Trebuchet MS" panose="020B0603020202020204" pitchFamily="34" charset="0"/>
              </a:defRPr>
            </a:pPr>
            <a:r>
              <a:rPr lang="es-ES" dirty="0"/>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9" name="Imagen 8">
            <a:extLst>
              <a:ext uri="{FF2B5EF4-FFF2-40B4-BE49-F238E27FC236}">
                <a16:creationId xmlns:a16="http://schemas.microsoft.com/office/drawing/2014/main" id="{9C1481B5-B53D-455A-9009-5801EC3BE0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0" y="3736575"/>
            <a:ext cx="3373801" cy="3373801"/>
          </a:xfrm>
          <a:prstGeom prst="rect">
            <a:avLst/>
          </a:prstGeom>
        </p:spPr>
      </p:pic>
      <p:sp>
        <p:nvSpPr>
          <p:cNvPr id="10" name="CuadroTexto 9">
            <a:extLst>
              <a:ext uri="{FF2B5EF4-FFF2-40B4-BE49-F238E27FC236}">
                <a16:creationId xmlns:a16="http://schemas.microsoft.com/office/drawing/2014/main" id="{E0FD59C1-86CA-450F-8793-F496C47C88C4}"/>
              </a:ext>
            </a:extLst>
          </p:cNvPr>
          <p:cNvSpPr txBox="1"/>
          <p:nvPr/>
        </p:nvSpPr>
        <p:spPr>
          <a:xfrm>
            <a:off x="5943600" y="266700"/>
            <a:ext cx="16244455" cy="523220"/>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2800" dirty="0">
                <a:latin typeface="+mj-lt"/>
              </a:rPr>
              <a:t>Unidad 1 - </a:t>
            </a:r>
            <a:r>
              <a:rPr sz="2000" dirty="0" err="1">
                <a:latin typeface="+mj-lt"/>
              </a:rPr>
              <a:t>Fundamentos</a:t>
            </a:r>
            <a:r>
              <a:rPr sz="2000" dirty="0">
                <a:latin typeface="+mj-lt"/>
              </a:rPr>
              <a:t> de </a:t>
            </a:r>
            <a:r>
              <a:rPr sz="2000" dirty="0" err="1">
                <a:latin typeface="+mj-lt"/>
              </a:rPr>
              <a:t>ciberseguridad</a:t>
            </a:r>
            <a:r>
              <a:rPr sz="2000" dirty="0">
                <a:latin typeface="+mj-lt"/>
              </a:rPr>
              <a:t> para una </a:t>
            </a:r>
            <a:r>
              <a:rPr sz="2000" dirty="0" err="1">
                <a:latin typeface="+mj-lt"/>
              </a:rPr>
              <a:t>transformación</a:t>
            </a:r>
            <a:r>
              <a:rPr sz="2000" dirty="0">
                <a:latin typeface="+mj-lt"/>
              </a:rPr>
              <a:t> digital </a:t>
            </a:r>
            <a:r>
              <a:rPr sz="2000" dirty="0" err="1">
                <a:latin typeface="+mj-lt"/>
              </a:rPr>
              <a:t>fluida</a:t>
            </a:r>
            <a:r>
              <a:rPr sz="2000" dirty="0">
                <a:latin typeface="+mj-lt"/>
              </a:rPr>
              <a:t> de las </a:t>
            </a:r>
            <a:r>
              <a:rPr sz="2000" dirty="0" err="1">
                <a:latin typeface="+mj-lt"/>
              </a:rPr>
              <a:t>microempresas</a:t>
            </a:r>
            <a:r>
              <a:rPr sz="2000" dirty="0">
                <a:latin typeface="+mj-lt"/>
              </a:rPr>
              <a:t> rurales</a:t>
            </a:r>
            <a:endParaRPr sz="2800" b="1" dirty="0">
              <a:solidFill>
                <a:srgbClr val="FF0000"/>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74729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3AA3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TotalTime>
  <Words>4980</Words>
  <Application>Microsoft Office PowerPoint</Application>
  <PresentationFormat>Personalizado</PresentationFormat>
  <Paragraphs>470</Paragraphs>
  <Slides>29</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29</vt:i4>
      </vt:variant>
    </vt:vector>
  </HeadingPairs>
  <TitlesOfParts>
    <vt:vector size="37" baseType="lpstr">
      <vt:lpstr>Arial</vt:lpstr>
      <vt:lpstr>Calibri</vt:lpstr>
      <vt:lpstr>Calibri Light</vt:lpstr>
      <vt:lpstr>Century Gothic</vt:lpstr>
      <vt:lpstr>Microsoft Sans Serif</vt:lpstr>
      <vt:lpstr>Trebuchet MS</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MICRO2_ PPT TEMPLATE</dc:title>
  <dc:creator>Monia Coppola</dc:creator>
  <cp:keywords>DAFU1hMFrLE,BAEXurJiHZU</cp:keywords>
  <cp:lastModifiedBy>Roberta Albertazzi</cp:lastModifiedBy>
  <cp:revision>42</cp:revision>
  <dcterms:created xsi:type="dcterms:W3CDTF">2022-12-15T14:43:32Z</dcterms:created>
  <dcterms:modified xsi:type="dcterms:W3CDTF">2023-11-30T11:45:39Z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2022-12-15T00:00:00Z</vt:filetime>
  </property>
  <property fmtid="{D5CDD505-2E9C-101B-9397-08002B2CF9AE}" pid="3" name="Creator">
    <vt:lpwstr>Canva</vt:lpwstr>
  </property>
  <property fmtid="{D5CDD505-2E9C-101B-9397-08002B2CF9AE}" pid="4" name="LastSaved">
    <vt:filetime>2022-12-15T00:00:00Z</vt:filetime>
  </property>
</Properties>
</file>