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19"/>
  </p:notesMasterIdLst>
  <p:sldIdLst>
    <p:sldId id="260" r:id="rId3"/>
    <p:sldId id="261" r:id="rId4"/>
    <p:sldId id="262" r:id="rId5"/>
    <p:sldId id="267" r:id="rId6"/>
    <p:sldId id="268" r:id="rId7"/>
    <p:sldId id="270" r:id="rId8"/>
    <p:sldId id="269" r:id="rId9"/>
    <p:sldId id="271" r:id="rId10"/>
    <p:sldId id="272" r:id="rId11"/>
    <p:sldId id="273" r:id="rId12"/>
    <p:sldId id="274" r:id="rId13"/>
    <p:sldId id="275" r:id="rId14"/>
    <p:sldId id="276" r:id="rId15"/>
    <p:sldId id="264" r:id="rId16"/>
    <p:sldId id="266" r:id="rId17"/>
    <p:sldId id="263" r:id="rId18"/>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E"/>
    <a:srgbClr val="FF0000"/>
    <a:srgbClr val="7EA82F"/>
    <a:srgbClr val="FF8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5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a:p>
      </dgm:t>
    </dgm:pt>
    <dgm:pt modelId="{19D75968-110D-4570-A796-4EFA7A289980}">
      <dgm:prSet phldrT="[Texto]" custT="1"/>
      <dgm:spPr/>
      <dgm:t>
        <a:bodyPr/>
        <a:lstStyle/>
        <a:p>
          <a:pPr algn="l"/>
          <a:endParaRPr sz="2400"/>
        </a:p>
        <a:p>
          <a:pPr algn="l">
            <a:defRPr sz="2400"/>
          </a:pPr>
          <a:r>
            <a:t>UNIDAD 1: </a:t>
          </a:r>
          <a:r>
            <a:rPr b="1"/>
            <a:t>Principios de gestión de datos en microempresas rurales</a:t>
          </a:r>
          <a:endParaRPr sz="2400"/>
        </a:p>
        <a:p>
          <a:pPr algn="l"/>
          <a:endParaRPr sz="2400"/>
        </a:p>
        <a:p>
          <a:pPr algn="l">
            <a:defRPr sz="2400"/>
          </a:pPr>
          <a:r>
            <a:t>Sección 1.1. </a:t>
          </a:r>
          <a:r>
            <a:rPr b="1"/>
            <a:t>Introducción: La importancia de la gestión de datos para las MIPYME rurales</a:t>
          </a:r>
          <a:endParaRPr sz="2400"/>
        </a:p>
        <a:p>
          <a:pPr algn="l">
            <a:defRPr sz="2400"/>
          </a:pPr>
          <a:r>
            <a:t>Sección 1.2. </a:t>
          </a:r>
          <a:r>
            <a:rPr b="1"/>
            <a:t>Mejores prácticas en la gestión de datos para las MIPYME rurales</a:t>
          </a:r>
          <a:endParaRPr sz="2400"/>
        </a:p>
        <a:p>
          <a:pPr algn="l"/>
          <a:endParaRPr sz="2100"/>
        </a:p>
        <a:p>
          <a:pPr algn="ctr"/>
          <a:endParaRPr sz="2100"/>
        </a:p>
      </dgm:t>
    </dgm:pt>
    <dgm:pt modelId="{78AFBB9F-F438-4106-A4C3-7D8B2021376F}" type="parTrans" cxnId="{B3CC6CB5-BB5B-4A96-8B1E-A8A3F01CC766}">
      <dgm:prSet/>
      <dgm:spPr/>
      <dgm:t>
        <a:bodyPr/>
        <a:lstStyle/>
        <a:p>
          <a:endParaRPr/>
        </a:p>
      </dgm:t>
    </dgm:pt>
    <dgm:pt modelId="{B5F78038-C462-4723-A996-05689A91AF21}" type="sibTrans" cxnId="{B3CC6CB5-BB5B-4A96-8B1E-A8A3F01CC766}">
      <dgm:prSet/>
      <dgm:spPr/>
      <dgm:t>
        <a:bodyPr/>
        <a:lstStyle/>
        <a:p>
          <a:endParaRPr/>
        </a:p>
      </dgm:t>
    </dgm:pt>
    <dgm:pt modelId="{609B7737-2F8B-426B-AF67-1EE3ED08022C}">
      <dgm:prSet phldrT="[Texto]" custT="1"/>
      <dgm:spPr/>
      <dgm:t>
        <a:bodyPr/>
        <a:lstStyle/>
        <a:p>
          <a:pPr>
            <a:defRPr sz="2400"/>
          </a:pPr>
          <a:r>
            <a:rPr dirty="0"/>
            <a:t>UNIDAD 2: </a:t>
          </a:r>
          <a:r>
            <a:rPr b="1" dirty="0" err="1"/>
            <a:t>Cómo</a:t>
          </a:r>
          <a:r>
            <a:rPr b="1" dirty="0"/>
            <a:t> </a:t>
          </a:r>
          <a:r>
            <a:rPr b="1" dirty="0" err="1"/>
            <a:t>gestionar</a:t>
          </a:r>
          <a:r>
            <a:rPr b="1" dirty="0"/>
            <a:t> los </a:t>
          </a:r>
          <a:r>
            <a:rPr b="1" dirty="0" err="1"/>
            <a:t>datos</a:t>
          </a:r>
          <a:r>
            <a:rPr b="1" dirty="0"/>
            <a:t> de </a:t>
          </a:r>
          <a:r>
            <a:rPr b="1" dirty="0" err="1"/>
            <a:t>manera</a:t>
          </a:r>
          <a:r>
            <a:rPr b="1" dirty="0"/>
            <a:t> </a:t>
          </a:r>
          <a:r>
            <a:rPr b="1" dirty="0" err="1"/>
            <a:t>efectiva</a:t>
          </a:r>
          <a:r>
            <a:rPr b="1" dirty="0"/>
            <a:t> para </a:t>
          </a:r>
          <a:r>
            <a:rPr b="1" dirty="0" err="1"/>
            <a:t>permitir</a:t>
          </a:r>
          <a:r>
            <a:rPr b="1" dirty="0"/>
            <a:t> la </a:t>
          </a:r>
          <a:r>
            <a:rPr b="1" dirty="0" err="1"/>
            <a:t>transformación</a:t>
          </a:r>
          <a:r>
            <a:rPr b="1" dirty="0"/>
            <a:t> digital y </a:t>
          </a:r>
          <a:r>
            <a:rPr b="1" dirty="0" err="1"/>
            <a:t>empresarial</a:t>
          </a:r>
          <a:r>
            <a:rPr b="1" dirty="0"/>
            <a:t> de las </a:t>
          </a:r>
          <a:r>
            <a:rPr b="1" dirty="0" err="1"/>
            <a:t>microempresas</a:t>
          </a:r>
          <a:r>
            <a:rPr b="1" dirty="0"/>
            <a:t> rurales</a:t>
          </a:r>
          <a:endParaRPr sz="2400" dirty="0"/>
        </a:p>
        <a:p>
          <a:pPr>
            <a:defRPr sz="2400"/>
          </a:pPr>
          <a:r>
            <a:rPr dirty="0" err="1"/>
            <a:t>Sección</a:t>
          </a:r>
          <a:r>
            <a:rPr dirty="0"/>
            <a:t> 2.1. </a:t>
          </a:r>
          <a:r>
            <a:rPr b="1" dirty="0" err="1"/>
            <a:t>Uso</a:t>
          </a:r>
          <a:r>
            <a:rPr b="1" dirty="0"/>
            <a:t> </a:t>
          </a:r>
          <a:r>
            <a:rPr b="1" dirty="0" err="1"/>
            <a:t>estratégico</a:t>
          </a:r>
          <a:r>
            <a:rPr b="1" dirty="0"/>
            <a:t> de los </a:t>
          </a:r>
          <a:r>
            <a:rPr b="1" dirty="0" err="1"/>
            <a:t>datos</a:t>
          </a:r>
          <a:r>
            <a:rPr b="1" dirty="0"/>
            <a:t> para la </a:t>
          </a:r>
          <a:r>
            <a:rPr b="1" dirty="0" err="1"/>
            <a:t>competitividad</a:t>
          </a:r>
          <a:r>
            <a:rPr b="1" dirty="0"/>
            <a:t> </a:t>
          </a:r>
          <a:r>
            <a:rPr b="1" dirty="0" err="1"/>
            <a:t>empresarial</a:t>
          </a:r>
          <a:r>
            <a:rPr b="1" dirty="0"/>
            <a:t>: </a:t>
          </a:r>
          <a:r>
            <a:rPr b="1" dirty="0" err="1"/>
            <a:t>Aprovech</a:t>
          </a:r>
          <a:r>
            <a:rPr lang="es-ES" b="1" dirty="0"/>
            <a:t>ar</a:t>
          </a:r>
          <a:r>
            <a:rPr b="1" dirty="0"/>
            <a:t> los </a:t>
          </a:r>
          <a:r>
            <a:rPr b="1" dirty="0" err="1"/>
            <a:t>datos</a:t>
          </a:r>
          <a:r>
            <a:rPr b="1" dirty="0"/>
            <a:t> de </a:t>
          </a:r>
          <a:r>
            <a:rPr b="1" dirty="0" err="1"/>
            <a:t>manera</a:t>
          </a:r>
          <a:r>
            <a:rPr b="1" dirty="0"/>
            <a:t> </a:t>
          </a:r>
          <a:r>
            <a:rPr b="1" dirty="0" err="1"/>
            <a:t>efectiva</a:t>
          </a:r>
          <a:endParaRPr b="1" dirty="0"/>
        </a:p>
        <a:p>
          <a:pPr>
            <a:defRPr sz="2400"/>
          </a:pPr>
          <a:r>
            <a:rPr dirty="0" err="1"/>
            <a:t>Sección</a:t>
          </a:r>
          <a:r>
            <a:rPr dirty="0"/>
            <a:t> 2.2. </a:t>
          </a:r>
          <a:r>
            <a:rPr b="1" dirty="0" err="1"/>
            <a:t>Adopción</a:t>
          </a:r>
          <a:r>
            <a:rPr b="1" dirty="0"/>
            <a:t> de </a:t>
          </a:r>
          <a:r>
            <a:rPr b="1" dirty="0" err="1"/>
            <a:t>tecnologías</a:t>
          </a:r>
          <a:r>
            <a:rPr b="1" dirty="0"/>
            <a:t> </a:t>
          </a:r>
          <a:r>
            <a:rPr b="1" dirty="0" err="1"/>
            <a:t>digitales</a:t>
          </a:r>
          <a:r>
            <a:rPr b="1" dirty="0"/>
            <a:t> para </a:t>
          </a:r>
          <a:r>
            <a:rPr b="1" dirty="0" err="1"/>
            <a:t>mejorar</a:t>
          </a:r>
          <a:r>
            <a:rPr b="1" dirty="0"/>
            <a:t> la </a:t>
          </a:r>
          <a:r>
            <a:rPr b="1" dirty="0" err="1"/>
            <a:t>alfabetización</a:t>
          </a:r>
          <a:r>
            <a:rPr b="1" dirty="0"/>
            <a:t> </a:t>
          </a:r>
          <a:r>
            <a:rPr b="1" dirty="0" err="1"/>
            <a:t>en</a:t>
          </a:r>
          <a:r>
            <a:rPr b="1" dirty="0"/>
            <a:t> </a:t>
          </a:r>
          <a:r>
            <a:rPr b="1" dirty="0" err="1"/>
            <a:t>materia</a:t>
          </a:r>
          <a:r>
            <a:rPr b="1" dirty="0"/>
            <a:t> de </a:t>
          </a:r>
          <a:r>
            <a:rPr b="1" dirty="0" err="1"/>
            <a:t>datos</a:t>
          </a:r>
          <a:endParaRPr sz="2400" dirty="0"/>
        </a:p>
        <a:p>
          <a:endParaRPr sz="2000" dirty="0"/>
        </a:p>
        <a:p>
          <a:endParaRPr sz="2000" dirty="0"/>
        </a:p>
      </dgm:t>
    </dgm:pt>
    <dgm:pt modelId="{975E8B56-3427-4763-936D-3ECC0B455C10}" type="parTrans" cxnId="{ADD302FE-967B-4FE9-B6D1-D27BC1B89707}">
      <dgm:prSet/>
      <dgm:spPr/>
      <dgm:t>
        <a:bodyPr/>
        <a:lstStyle/>
        <a:p>
          <a:endParaRPr/>
        </a:p>
      </dgm:t>
    </dgm:pt>
    <dgm:pt modelId="{0E0957BF-B5FA-4EBB-B90A-1ECF37440F7B}" type="sibTrans" cxnId="{ADD302FE-967B-4FE9-B6D1-D27BC1B89707}">
      <dgm:prSet/>
      <dgm:spPr/>
      <dgm:t>
        <a:bodyPr/>
        <a:lstStyle/>
        <a:p>
          <a:endParaRPr/>
        </a:p>
      </dgm:t>
    </dgm:pt>
    <dgm:pt modelId="{427D88A5-FE9E-4A81-B85B-4BA062606B5A}">
      <dgm:prSet phldrT="[Texto]"/>
      <dgm:spPr/>
      <dgm:t>
        <a:bodyPr/>
        <a:lstStyle/>
        <a:p>
          <a:endParaRPr sz="1600"/>
        </a:p>
      </dgm:t>
    </dgm:pt>
    <dgm:pt modelId="{430E0A2F-B9C1-4196-9CA2-BA453627E747}" type="parTrans" cxnId="{92D38790-3924-4594-8A5E-0AC0D44EA718}">
      <dgm:prSet/>
      <dgm:spPr/>
      <dgm:t>
        <a:bodyPr/>
        <a:lstStyle/>
        <a:p>
          <a:endParaRPr/>
        </a:p>
      </dgm:t>
    </dgm:pt>
    <dgm:pt modelId="{473E9935-7E3E-4B63-8A6B-DFA91885A0F3}" type="sibTrans" cxnId="{92D38790-3924-4594-8A5E-0AC0D44EA718}">
      <dgm:prSet/>
      <dgm:spPr/>
      <dgm:t>
        <a:bodyPr/>
        <a:lstStyle/>
        <a:p>
          <a:endParaRPr/>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a:p>
      </dgm:t>
    </dgm:pt>
    <dgm:pt modelId="{7991A607-7466-4457-87C8-C0CA40315A23}">
      <dgm:prSet phldrT="[Texto]"/>
      <dgm:spPr>
        <a:xfrm rot="5400000">
          <a:off x="-167351" y="170210"/>
          <a:ext cx="1115677" cy="780974"/>
        </a:xfrm>
        <a:prstGeom prst="chevron">
          <a:avLst/>
        </a:prstGeom>
        <a:solidFill>
          <a:srgbClr val="FF8C00"/>
        </a:solidFill>
        <a:ln w="15875" cap="flat" cmpd="sng" algn="ctr">
          <a:solidFill>
            <a:srgbClr val="FF8C00"/>
          </a:solidFill>
          <a:prstDash val="solid"/>
        </a:ln>
        <a:effectLst/>
      </dgm:spPr>
      <dgm:t>
        <a:bodyPr/>
        <a:lstStyle/>
        <a:p>
          <a:pPr>
            <a:buNone/>
            <a:defRPr>
              <a:solidFill>
                <a:sysClr val="window" lastClr="FFFFFF"/>
              </a:solidFill>
              <a:latin typeface="Calibri" panose="020F0502020204030204"/>
              <a:ea typeface="+mn-ea"/>
              <a:cs typeface="+mn-cs"/>
            </a:defRPr>
          </a:pPr>
          <a:r>
            <a:t>Unidad 1</a:t>
          </a:r>
        </a:p>
      </dgm:t>
    </dgm:pt>
    <dgm:pt modelId="{A4499F8F-8C98-4F22-9390-38711BCBAAE2}" type="parTrans" cxnId="{699FF731-067A-414C-87FE-CB60620F8569}">
      <dgm:prSet/>
      <dgm:spPr/>
      <dgm:t>
        <a:bodyPr/>
        <a:lstStyle/>
        <a:p>
          <a:endParaRPr/>
        </a:p>
      </dgm:t>
    </dgm:pt>
    <dgm:pt modelId="{C29B2F6D-2BFD-4ACD-96BB-CE9968F61031}" type="sibTrans" cxnId="{699FF731-067A-414C-87FE-CB60620F8569}">
      <dgm:prSet/>
      <dgm:spPr/>
      <dgm:t>
        <a:bodyPr/>
        <a:lstStyle/>
        <a:p>
          <a:endParaRPr/>
        </a:p>
      </dgm:t>
    </dgm:pt>
    <dgm:pt modelId="{70ED07A8-1925-4E2A-A3F7-588056F8DA59}">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sz="240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a:p>
      </dgm:t>
    </dgm:pt>
    <dgm:pt modelId="{358BC604-4285-4A45-AB42-ABED8F39E3D2}" type="sibTrans" cxnId="{27E4206D-420D-4A44-8E3D-381C32007183}">
      <dgm:prSet/>
      <dgm:spPr/>
      <dgm:t>
        <a:bodyPr/>
        <a:lstStyle/>
        <a:p>
          <a:endParaRPr/>
        </a:p>
      </dgm:t>
    </dgm:pt>
    <dgm:pt modelId="{40F00831-DA0F-4F68-92C8-477728BD919B}">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sz="2400">
            <a:solidFill>
              <a:sysClr val="windowText" lastClr="000000">
                <a:hueOff val="0"/>
                <a:satOff val="0"/>
                <a:lumOff val="0"/>
                <a:alphaOff val="0"/>
              </a:sysClr>
            </a:solidFill>
            <a:latin typeface="Calibri" panose="020F0502020204030204"/>
            <a:ea typeface="+mn-ea"/>
            <a:cs typeface="+mn-cs"/>
          </a:endParaRPr>
        </a:p>
      </dgm:t>
    </dgm:pt>
    <dgm:pt modelId="{D6E9724A-CE0D-4DE1-A116-EA7736F52CFE}" type="parTrans" cxnId="{5993BA5D-D0CA-4436-B6AD-A82A6FFDD91C}">
      <dgm:prSet/>
      <dgm:spPr/>
      <dgm:t>
        <a:bodyPr/>
        <a:lstStyle/>
        <a:p>
          <a:endParaRPr/>
        </a:p>
      </dgm:t>
    </dgm:pt>
    <dgm:pt modelId="{C2A8EAF7-D0E7-4696-A964-90BE9D3087E8}" type="sibTrans" cxnId="{5993BA5D-D0CA-4436-B6AD-A82A6FFDD91C}">
      <dgm:prSet/>
      <dgm:spPr/>
      <dgm:t>
        <a:bodyPr/>
        <a:lstStyle/>
        <a:p>
          <a:endParaRPr/>
        </a:p>
      </dgm:t>
    </dgm:pt>
    <dgm:pt modelId="{929949F9-6708-4738-9713-C14A3F26FEC8}">
      <dgm:prSet phldrT="[Texto]"/>
      <dgm:spPr>
        <a:xfrm rot="5400000">
          <a:off x="-167351" y="1137320"/>
          <a:ext cx="1115677" cy="780974"/>
        </a:xfrm>
        <a:prstGeom prst="chevron">
          <a:avLst/>
        </a:prstGeom>
        <a:solidFill>
          <a:srgbClr val="FF8C00"/>
        </a:solidFill>
        <a:ln w="15875" cap="flat" cmpd="sng" algn="ctr">
          <a:solidFill>
            <a:srgbClr val="FF8C00"/>
          </a:solidFill>
          <a:prstDash val="solid"/>
        </a:ln>
        <a:effectLst/>
      </dgm:spPr>
      <dgm:t>
        <a:bodyPr/>
        <a:lstStyle/>
        <a:p>
          <a:pPr>
            <a:buNone/>
            <a:defRPr>
              <a:solidFill>
                <a:sysClr val="window" lastClr="FFFFFF"/>
              </a:solidFill>
              <a:latin typeface="Calibri" panose="020F0502020204030204"/>
              <a:ea typeface="+mn-ea"/>
              <a:cs typeface="+mn-cs"/>
            </a:defRPr>
          </a:pPr>
          <a:r>
            <a:t>Unidad 2</a:t>
          </a:r>
        </a:p>
      </dgm:t>
    </dgm:pt>
    <dgm:pt modelId="{0F7E1A38-7E70-42A4-AF68-F54EB88D3B4D}" type="parTrans" cxnId="{8AA7AEF0-2C43-4D1F-9795-3D7C3DEEEFE8}">
      <dgm:prSet/>
      <dgm:spPr/>
      <dgm:t>
        <a:bodyPr/>
        <a:lstStyle/>
        <a:p>
          <a:endParaRPr/>
        </a:p>
      </dgm:t>
    </dgm:pt>
    <dgm:pt modelId="{ADF06A4A-9857-42CF-BDD4-187E89F55B3D}" type="sibTrans" cxnId="{8AA7AEF0-2C43-4D1F-9795-3D7C3DEEEFE8}">
      <dgm:prSet/>
      <dgm:spPr/>
      <dgm:t>
        <a:bodyPr/>
        <a:lstStyle/>
        <a:p>
          <a:endParaRPr/>
        </a:p>
      </dgm:t>
    </dgm:pt>
    <dgm:pt modelId="{8A584B21-BCB2-43BB-B64C-7B360D83A862}">
      <dgm:prSet phldrT="[Texto]" custT="1"/>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sz="180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a:p>
      </dgm:t>
    </dgm:pt>
    <dgm:pt modelId="{E714A1FB-4DC7-477F-B50F-618EF34C0C2D}" type="sibTrans" cxnId="{FDC28727-7F33-4001-87F1-D5F76940E233}">
      <dgm:prSet/>
      <dgm:spPr/>
      <dgm:t>
        <a:bodyPr/>
        <a:lstStyle/>
        <a:p>
          <a:endParaRPr/>
        </a:p>
      </dgm:t>
    </dgm:pt>
    <dgm:pt modelId="{361EEB7D-5B21-408A-BB12-7E428E32B92C}">
      <dgm:prSet phldrT="[Texto]" custT="1"/>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sz="180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a:p>
      </dgm:t>
    </dgm:pt>
    <dgm:pt modelId="{C7EA2977-C538-4F39-9F09-A5A5010D2010}" type="sibTrans" cxnId="{D7C0872C-3BAC-4C76-BDE4-18E020D8E718}">
      <dgm:prSet/>
      <dgm:spPr/>
      <dgm:t>
        <a:bodyPr/>
        <a:lstStyle/>
        <a:p>
          <a:endParaRPr/>
        </a:p>
      </dgm:t>
    </dgm:pt>
    <dgm:pt modelId="{E84EC1DE-3CAF-43A3-AEE0-816474CD7A92}">
      <dgm:prSet custT="1"/>
      <dgm:spPr/>
      <dgm:t>
        <a:bodyPr/>
        <a:lstStyle/>
        <a:p>
          <a:pPr>
            <a:buChar char="•"/>
            <a:defRPr sz="2400"/>
          </a:pPr>
          <a:r>
            <a:rPr dirty="0"/>
            <a:t>La </a:t>
          </a:r>
          <a:r>
            <a:rPr dirty="0" err="1"/>
            <a:t>gestión</a:t>
          </a:r>
          <a:r>
            <a:rPr dirty="0"/>
            <a:t> de </a:t>
          </a:r>
          <a:r>
            <a:rPr dirty="0" err="1"/>
            <a:t>datos</a:t>
          </a:r>
          <a:r>
            <a:rPr dirty="0"/>
            <a:t> es crucial para </a:t>
          </a:r>
          <a:r>
            <a:rPr dirty="0" err="1"/>
            <a:t>mejorar</a:t>
          </a:r>
          <a:r>
            <a:rPr dirty="0"/>
            <a:t> la </a:t>
          </a:r>
          <a:r>
            <a:rPr dirty="0" err="1"/>
            <a:t>competitividad</a:t>
          </a:r>
          <a:r>
            <a:rPr dirty="0"/>
            <a:t> </a:t>
          </a:r>
          <a:r>
            <a:rPr dirty="0" err="1"/>
            <a:t>empresarial</a:t>
          </a:r>
          <a:r>
            <a:rPr dirty="0"/>
            <a:t> de las </a:t>
          </a:r>
          <a:r>
            <a:rPr dirty="0" err="1"/>
            <a:t>microempresas</a:t>
          </a:r>
          <a:r>
            <a:rPr dirty="0"/>
            <a:t> rurales </a:t>
          </a:r>
          <a:r>
            <a:rPr dirty="0" err="1"/>
            <a:t>en</a:t>
          </a:r>
          <a:r>
            <a:rPr dirty="0"/>
            <a:t> la era </a:t>
          </a:r>
          <a:r>
            <a:rPr lang="es-ES" dirty="0"/>
            <a:t>post-</a:t>
          </a:r>
          <a:r>
            <a:rPr dirty="0"/>
            <a:t>COVID, </a:t>
          </a:r>
          <a:r>
            <a:rPr dirty="0" err="1"/>
            <a:t>ya</a:t>
          </a:r>
          <a:r>
            <a:rPr dirty="0"/>
            <a:t> que una </a:t>
          </a:r>
          <a:r>
            <a:rPr dirty="0" err="1"/>
            <a:t>gestión</a:t>
          </a:r>
          <a:r>
            <a:rPr dirty="0"/>
            <a:t> </a:t>
          </a:r>
          <a:r>
            <a:rPr dirty="0" err="1"/>
            <a:t>eficaz</a:t>
          </a:r>
          <a:r>
            <a:rPr dirty="0"/>
            <a:t> de los </a:t>
          </a:r>
          <a:r>
            <a:rPr dirty="0" err="1"/>
            <a:t>datos</a:t>
          </a:r>
          <a:r>
            <a:rPr dirty="0"/>
            <a:t> </a:t>
          </a:r>
          <a:r>
            <a:rPr b="1" dirty="0" err="1"/>
            <a:t>proporciona</a:t>
          </a:r>
          <a:r>
            <a:rPr b="1" dirty="0"/>
            <a:t> </a:t>
          </a:r>
          <a:r>
            <a:rPr b="1" dirty="0" err="1"/>
            <a:t>acceso</a:t>
          </a:r>
          <a:r>
            <a:rPr b="1" dirty="0"/>
            <a:t> a </a:t>
          </a:r>
          <a:r>
            <a:rPr b="1" dirty="0" err="1"/>
            <a:t>información</a:t>
          </a:r>
          <a:r>
            <a:rPr b="1" dirty="0"/>
            <a:t> </a:t>
          </a:r>
          <a:r>
            <a:rPr b="1" dirty="0" err="1"/>
            <a:t>precisa</a:t>
          </a:r>
          <a:r>
            <a:rPr b="1" dirty="0"/>
            <a:t>, lo que </a:t>
          </a:r>
          <a:r>
            <a:rPr b="1" dirty="0" err="1"/>
            <a:t>permite</a:t>
          </a:r>
          <a:r>
            <a:rPr b="1" dirty="0"/>
            <a:t> a las </a:t>
          </a:r>
          <a:r>
            <a:rPr b="1" dirty="0" err="1"/>
            <a:t>microempresas</a:t>
          </a:r>
          <a:r>
            <a:rPr b="1" dirty="0"/>
            <a:t> </a:t>
          </a:r>
          <a:r>
            <a:rPr b="1" dirty="0" err="1"/>
            <a:t>tomar</a:t>
          </a:r>
          <a:r>
            <a:rPr b="1" dirty="0"/>
            <a:t> </a:t>
          </a:r>
          <a:r>
            <a:rPr b="1" dirty="0" err="1"/>
            <a:t>decisiones</a:t>
          </a:r>
          <a:r>
            <a:rPr b="1" dirty="0"/>
            <a:t> bien </a:t>
          </a:r>
          <a:r>
            <a:rPr b="1" dirty="0" err="1"/>
            <a:t>informadas</a:t>
          </a:r>
          <a:r>
            <a:rPr dirty="0"/>
            <a:t>. </a:t>
          </a:r>
          <a:endParaRPr sz="2400" dirty="0">
            <a:solidFill>
              <a:sysClr val="windowText" lastClr="000000">
                <a:hueOff val="0"/>
                <a:satOff val="0"/>
                <a:lumOff val="0"/>
                <a:alphaOff val="0"/>
              </a:sysClr>
            </a:solidFill>
            <a:latin typeface="Calibri" panose="020F0502020204030204"/>
            <a:ea typeface="+mn-ea"/>
            <a:cs typeface="+mn-cs"/>
          </a:endParaRPr>
        </a:p>
      </dgm:t>
    </dgm:pt>
    <dgm:pt modelId="{51957393-103D-4C2F-B739-170F43AAFF7D}" type="parTrans" cxnId="{B8A981E0-9A37-4D6A-8473-379DD75B4C9C}">
      <dgm:prSet/>
      <dgm:spPr/>
      <dgm:t>
        <a:bodyPr/>
        <a:lstStyle/>
        <a:p>
          <a:endParaRPr/>
        </a:p>
      </dgm:t>
    </dgm:pt>
    <dgm:pt modelId="{F04AD981-464A-4CA7-B10E-017381C06346}" type="sibTrans" cxnId="{B8A981E0-9A37-4D6A-8473-379DD75B4C9C}">
      <dgm:prSet/>
      <dgm:spPr/>
      <dgm:t>
        <a:bodyPr/>
        <a:lstStyle/>
        <a:p>
          <a:endParaRPr/>
        </a:p>
      </dgm:t>
    </dgm:pt>
    <dgm:pt modelId="{C81253D1-B4A3-4025-8139-E9E73CD8975B}">
      <dgm:prSet custT="1"/>
      <dgm:spPr/>
      <dgm:t>
        <a:bodyPr/>
        <a:lstStyle/>
        <a:p>
          <a:pPr>
            <a:defRPr sz="2400"/>
          </a:pPr>
          <a:r>
            <a:rPr b="1"/>
            <a:t>Las mejores prácticas en la gestión de datos </a:t>
          </a:r>
          <a:r>
            <a:t>para las microempresas rurales se centran en maximizar el valor de los datos al tiempo que se abordan los desafíos únicos a los que se enfrentan las zonas rurales.</a:t>
          </a:r>
          <a:endParaRPr sz="2400">
            <a:solidFill>
              <a:sysClr val="windowText" lastClr="000000">
                <a:hueOff val="0"/>
                <a:satOff val="0"/>
                <a:lumOff val="0"/>
                <a:alphaOff val="0"/>
              </a:sysClr>
            </a:solidFill>
            <a:latin typeface="Calibri" panose="020F0502020204030204"/>
            <a:ea typeface="+mn-ea"/>
            <a:cs typeface="+mn-cs"/>
          </a:endParaRPr>
        </a:p>
      </dgm:t>
    </dgm:pt>
    <dgm:pt modelId="{C4D00C84-02CA-473C-9F17-3A6FBAF627A5}" type="parTrans" cxnId="{2B1C2426-56E9-4B37-85F5-76DBE04CCEC7}">
      <dgm:prSet/>
      <dgm:spPr/>
      <dgm:t>
        <a:bodyPr/>
        <a:lstStyle/>
        <a:p>
          <a:endParaRPr/>
        </a:p>
      </dgm:t>
    </dgm:pt>
    <dgm:pt modelId="{4D90F483-AA19-43C6-8081-3D13A5F617AD}" type="sibTrans" cxnId="{2B1C2426-56E9-4B37-85F5-76DBE04CCEC7}">
      <dgm:prSet/>
      <dgm:spPr/>
      <dgm:t>
        <a:bodyPr/>
        <a:lstStyle/>
        <a:p>
          <a:endParaRPr/>
        </a:p>
      </dgm:t>
    </dgm:pt>
    <dgm:pt modelId="{1C26D5C4-A2C5-4FD1-A796-740DDCDCE621}">
      <dgm:prSet custT="1"/>
      <dgm:spPr/>
      <dgm:t>
        <a:bodyPr/>
        <a:lstStyle/>
        <a:p>
          <a:pPr>
            <a:defRPr sz="2400"/>
          </a:pPr>
          <a:r>
            <a:t>Las pequeñas y medianas empresas rurales </a:t>
          </a:r>
          <a:r>
            <a:rPr b="1"/>
            <a:t>pueden utilizar datos </a:t>
          </a:r>
          <a:r>
            <a:t>estratégicos para mejorar su competitividad. </a:t>
          </a:r>
          <a:endParaRPr sz="2400"/>
        </a:p>
      </dgm:t>
    </dgm:pt>
    <dgm:pt modelId="{A2135C49-6106-42CD-A2E3-7BA95F9EF841}" type="parTrans" cxnId="{E8B71E6D-5145-4431-83BB-1E1DE2AA0E23}">
      <dgm:prSet/>
      <dgm:spPr/>
      <dgm:t>
        <a:bodyPr/>
        <a:lstStyle/>
        <a:p>
          <a:endParaRPr/>
        </a:p>
      </dgm:t>
    </dgm:pt>
    <dgm:pt modelId="{2FEDFA3A-E7D7-4857-A949-AA437E80F3E6}" type="sibTrans" cxnId="{E8B71E6D-5145-4431-83BB-1E1DE2AA0E23}">
      <dgm:prSet/>
      <dgm:spPr/>
      <dgm:t>
        <a:bodyPr/>
        <a:lstStyle/>
        <a:p>
          <a:endParaRPr/>
        </a:p>
      </dgm:t>
    </dgm:pt>
    <dgm:pt modelId="{DBA8FAFC-47B2-4E94-9B95-1778C01D51D6}">
      <dgm:prSet custT="1"/>
      <dgm:spPr/>
      <dgm:t>
        <a:bodyPr/>
        <a:lstStyle/>
        <a:p>
          <a:pPr>
            <a:defRPr sz="2400"/>
          </a:pPr>
          <a:r>
            <a:t>Las MIPYME rurales pueden aprovechar diversas </a:t>
          </a:r>
          <a:r>
            <a:rPr b="1"/>
            <a:t>tecnologías digitales y software para mejorar sus capacidades de gestión de datos</a:t>
          </a:r>
          <a:r>
            <a:t>. Estas herramientas son a menudo fáciles de usar, rentables y adecuadas para las necesidades específicas de las empresas más pequeñas. </a:t>
          </a:r>
          <a:endParaRPr sz="2400"/>
        </a:p>
      </dgm:t>
    </dgm:pt>
    <dgm:pt modelId="{C272D24E-40D8-43AB-AE0A-0861164379C4}" type="parTrans" cxnId="{986E6219-BCFB-4610-BC46-DF37F0F58173}">
      <dgm:prSet/>
      <dgm:spPr/>
      <dgm:t>
        <a:bodyPr/>
        <a:lstStyle/>
        <a:p>
          <a:endParaRPr/>
        </a:p>
      </dgm:t>
    </dgm:pt>
    <dgm:pt modelId="{3D4407CF-16CC-4B27-8631-D2D33BF5D2B3}" type="sibTrans" cxnId="{986E6219-BCFB-4610-BC46-DF37F0F58173}">
      <dgm:prSet/>
      <dgm:spPr/>
      <dgm:t>
        <a:bodyPr/>
        <a:lstStyle/>
        <a:p>
          <a:endParaRPr/>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24607">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986E6219-BCFB-4610-BC46-DF37F0F58173}" srcId="{929949F9-6708-4738-9713-C14A3F26FEC8}" destId="{DBA8FAFC-47B2-4E94-9B95-1778C01D51D6}" srcOrd="2" destOrd="0" parTransId="{C272D24E-40D8-43AB-AE0A-0861164379C4}" sibTransId="{3D4407CF-16CC-4B27-8631-D2D33BF5D2B3}"/>
    <dgm:cxn modelId="{2B1C2426-56E9-4B37-85F5-76DBE04CCEC7}" srcId="{7991A607-7466-4457-87C8-C0CA40315A23}" destId="{C81253D1-B4A3-4025-8139-E9E73CD8975B}" srcOrd="2" destOrd="0" parTransId="{C4D00C84-02CA-473C-9F17-3A6FBAF627A5}" sibTransId="{4D90F483-AA19-43C6-8081-3D13A5F617AD}"/>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3" destOrd="0" parTransId="{D6E9724A-CE0D-4DE1-A116-EA7736F52CFE}" sibTransId="{C2A8EAF7-D0E7-4696-A964-90BE9D3087E8}"/>
    <dgm:cxn modelId="{9B238A47-504E-404B-8FDD-F758C7F951F6}" type="presOf" srcId="{1C26D5C4-A2C5-4FD1-A796-740DDCDCE621}" destId="{EE001D36-7EA7-40EA-B3F8-70F5116F2BEF}" srcOrd="0" destOrd="1" presId="urn:microsoft.com/office/officeart/2005/8/layout/chevron2"/>
    <dgm:cxn modelId="{287D966A-1002-4878-80E0-687B38B974D5}" type="presOf" srcId="{DBA8FAFC-47B2-4E94-9B95-1778C01D51D6}" destId="{EE001D36-7EA7-40EA-B3F8-70F5116F2BEF}" srcOrd="0" destOrd="2" presId="urn:microsoft.com/office/officeart/2005/8/layout/chevron2"/>
    <dgm:cxn modelId="{E8B71E6D-5145-4431-83BB-1E1DE2AA0E23}" srcId="{929949F9-6708-4738-9713-C14A3F26FEC8}" destId="{1C26D5C4-A2C5-4FD1-A796-740DDCDCE621}" srcOrd="1" destOrd="0" parTransId="{A2135C49-6106-42CD-A2E3-7BA95F9EF841}" sibTransId="{2FEDFA3A-E7D7-4857-A949-AA437E80F3E6}"/>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C257677C-2E4C-4A10-B8FA-D31A5FABBB4D}" type="presOf" srcId="{E84EC1DE-3CAF-43A3-AEE0-816474CD7A92}" destId="{61BF64C8-B481-4665-A533-2C338B5FE312}" srcOrd="0" destOrd="1"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85A44DC3-89E5-4FB2-9455-7BA6947AD639}" type="presOf" srcId="{40F00831-DA0F-4F68-92C8-477728BD919B}" destId="{61BF64C8-B481-4665-A533-2C338B5FE312}" srcOrd="0" destOrd="3" presId="urn:microsoft.com/office/officeart/2005/8/layout/chevron2"/>
    <dgm:cxn modelId="{EAB697C8-AF21-4AED-825D-B6F4EBBB867F}" type="presOf" srcId="{C81253D1-B4A3-4025-8139-E9E73CD8975B}" destId="{61BF64C8-B481-4665-A533-2C338B5FE312}" srcOrd="0" destOrd="2"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8A981E0-9A37-4D6A-8473-379DD75B4C9C}" srcId="{7991A607-7466-4457-87C8-C0CA40315A23}" destId="{E84EC1DE-3CAF-43A3-AEE0-816474CD7A92}" srcOrd="1" destOrd="0" parTransId="{51957393-103D-4C2F-B739-170F43AAFF7D}" sibTransId="{F04AD981-464A-4CA7-B10E-017381C06346}"/>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sz="2400" kern="1200"/>
        </a:p>
        <a:p>
          <a:pPr marL="0" lvl="0" indent="0" algn="l" defTabSz="1066800">
            <a:lnSpc>
              <a:spcPct val="90000"/>
            </a:lnSpc>
            <a:spcBef>
              <a:spcPct val="0"/>
            </a:spcBef>
            <a:spcAft>
              <a:spcPct val="35000"/>
            </a:spcAft>
            <a:buNone/>
            <a:defRPr sz="2400"/>
          </a:pPr>
          <a:r>
            <a:rPr kern="1200"/>
            <a:t>UNIDAD 1: </a:t>
          </a:r>
          <a:r>
            <a:rPr b="1" kern="1200"/>
            <a:t>Principios de gestión de datos en microempresas rurales</a:t>
          </a:r>
          <a:endParaRPr sz="2400" kern="1200"/>
        </a:p>
        <a:p>
          <a:pPr marL="0" lvl="0" indent="0" algn="l" defTabSz="1066800">
            <a:lnSpc>
              <a:spcPct val="90000"/>
            </a:lnSpc>
            <a:spcBef>
              <a:spcPct val="0"/>
            </a:spcBef>
            <a:spcAft>
              <a:spcPct val="35000"/>
            </a:spcAft>
            <a:buNone/>
          </a:pPr>
          <a:endParaRPr sz="2400" kern="1200"/>
        </a:p>
        <a:p>
          <a:pPr marL="0" lvl="0" indent="0" algn="l" defTabSz="1066800">
            <a:lnSpc>
              <a:spcPct val="90000"/>
            </a:lnSpc>
            <a:spcBef>
              <a:spcPct val="0"/>
            </a:spcBef>
            <a:spcAft>
              <a:spcPct val="35000"/>
            </a:spcAft>
            <a:buNone/>
            <a:defRPr sz="2400"/>
          </a:pPr>
          <a:r>
            <a:rPr kern="1200"/>
            <a:t>Sección 1.1. </a:t>
          </a:r>
          <a:r>
            <a:rPr b="1" kern="1200"/>
            <a:t>Introducción: La importancia de la gestión de datos para las MIPYME rurales</a:t>
          </a:r>
          <a:endParaRPr sz="2400" kern="1200"/>
        </a:p>
        <a:p>
          <a:pPr marL="0" lvl="0" indent="0" algn="l" defTabSz="1066800">
            <a:lnSpc>
              <a:spcPct val="90000"/>
            </a:lnSpc>
            <a:spcBef>
              <a:spcPct val="0"/>
            </a:spcBef>
            <a:spcAft>
              <a:spcPct val="35000"/>
            </a:spcAft>
            <a:buNone/>
            <a:defRPr sz="2400"/>
          </a:pPr>
          <a:r>
            <a:rPr kern="1200"/>
            <a:t>Sección 1.2. </a:t>
          </a:r>
          <a:r>
            <a:rPr b="1" kern="1200"/>
            <a:t>Mejores prácticas en la gestión de datos para las MIPYME rurales</a:t>
          </a:r>
          <a:endParaRPr sz="2400" kern="1200"/>
        </a:p>
        <a:p>
          <a:pPr marL="0" lvl="0" indent="0" algn="l" defTabSz="1066800">
            <a:lnSpc>
              <a:spcPct val="90000"/>
            </a:lnSpc>
            <a:spcBef>
              <a:spcPct val="0"/>
            </a:spcBef>
            <a:spcAft>
              <a:spcPct val="35000"/>
            </a:spcAft>
            <a:buNone/>
          </a:pPr>
          <a:endParaRPr sz="2100" kern="1200"/>
        </a:p>
        <a:p>
          <a:pPr marL="0" lvl="0" indent="0" algn="ctr" defTabSz="1066800">
            <a:lnSpc>
              <a:spcPct val="90000"/>
            </a:lnSpc>
            <a:spcBef>
              <a:spcPct val="0"/>
            </a:spcBef>
            <a:spcAft>
              <a:spcPct val="35000"/>
            </a:spcAft>
            <a:buNone/>
          </a:pPr>
          <a:endParaRPr sz="2100" kern="120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2889250">
            <a:lnSpc>
              <a:spcPct val="90000"/>
            </a:lnSpc>
            <a:spcBef>
              <a:spcPct val="0"/>
            </a:spcBef>
            <a:spcAft>
              <a:spcPct val="35000"/>
            </a:spcAft>
            <a:buNone/>
            <a:defRPr sz="2400"/>
          </a:pPr>
          <a:r>
            <a:rPr kern="1200" dirty="0"/>
            <a:t>UNIDAD 2: </a:t>
          </a:r>
          <a:r>
            <a:rPr b="1" kern="1200" dirty="0" err="1"/>
            <a:t>Cómo</a:t>
          </a:r>
          <a:r>
            <a:rPr b="1" kern="1200" dirty="0"/>
            <a:t> </a:t>
          </a:r>
          <a:r>
            <a:rPr b="1" kern="1200" dirty="0" err="1"/>
            <a:t>gestionar</a:t>
          </a:r>
          <a:r>
            <a:rPr b="1" kern="1200" dirty="0"/>
            <a:t> los </a:t>
          </a:r>
          <a:r>
            <a:rPr b="1" kern="1200" dirty="0" err="1"/>
            <a:t>datos</a:t>
          </a:r>
          <a:r>
            <a:rPr b="1" kern="1200" dirty="0"/>
            <a:t> de </a:t>
          </a:r>
          <a:r>
            <a:rPr b="1" kern="1200" dirty="0" err="1"/>
            <a:t>manera</a:t>
          </a:r>
          <a:r>
            <a:rPr b="1" kern="1200" dirty="0"/>
            <a:t> </a:t>
          </a:r>
          <a:r>
            <a:rPr b="1" kern="1200" dirty="0" err="1"/>
            <a:t>efectiva</a:t>
          </a:r>
          <a:r>
            <a:rPr b="1" kern="1200" dirty="0"/>
            <a:t> para </a:t>
          </a:r>
          <a:r>
            <a:rPr b="1" kern="1200" dirty="0" err="1"/>
            <a:t>permitir</a:t>
          </a:r>
          <a:r>
            <a:rPr b="1" kern="1200" dirty="0"/>
            <a:t> la </a:t>
          </a:r>
          <a:r>
            <a:rPr b="1" kern="1200" dirty="0" err="1"/>
            <a:t>transformación</a:t>
          </a:r>
          <a:r>
            <a:rPr b="1" kern="1200" dirty="0"/>
            <a:t> digital y </a:t>
          </a:r>
          <a:r>
            <a:rPr b="1" kern="1200" dirty="0" err="1"/>
            <a:t>empresarial</a:t>
          </a:r>
          <a:r>
            <a:rPr b="1" kern="1200" dirty="0"/>
            <a:t> de las </a:t>
          </a:r>
          <a:r>
            <a:rPr b="1" kern="1200" dirty="0" err="1"/>
            <a:t>microempresas</a:t>
          </a:r>
          <a:r>
            <a:rPr b="1" kern="1200" dirty="0"/>
            <a:t> rurales</a:t>
          </a:r>
          <a:endParaRPr sz="2400" kern="1200" dirty="0"/>
        </a:p>
        <a:p>
          <a:pPr marL="0" lvl="0" indent="0" algn="l" defTabSz="2889250">
            <a:lnSpc>
              <a:spcPct val="90000"/>
            </a:lnSpc>
            <a:spcBef>
              <a:spcPct val="0"/>
            </a:spcBef>
            <a:spcAft>
              <a:spcPct val="35000"/>
            </a:spcAft>
            <a:buNone/>
            <a:defRPr sz="2400"/>
          </a:pPr>
          <a:r>
            <a:rPr kern="1200" dirty="0" err="1"/>
            <a:t>Sección</a:t>
          </a:r>
          <a:r>
            <a:rPr kern="1200" dirty="0"/>
            <a:t> 2.1. </a:t>
          </a:r>
          <a:r>
            <a:rPr b="1" kern="1200" dirty="0" err="1"/>
            <a:t>Uso</a:t>
          </a:r>
          <a:r>
            <a:rPr b="1" kern="1200" dirty="0"/>
            <a:t> </a:t>
          </a:r>
          <a:r>
            <a:rPr b="1" kern="1200" dirty="0" err="1"/>
            <a:t>estratégico</a:t>
          </a:r>
          <a:r>
            <a:rPr b="1" kern="1200" dirty="0"/>
            <a:t> de los </a:t>
          </a:r>
          <a:r>
            <a:rPr b="1" kern="1200" dirty="0" err="1"/>
            <a:t>datos</a:t>
          </a:r>
          <a:r>
            <a:rPr b="1" kern="1200" dirty="0"/>
            <a:t> para la </a:t>
          </a:r>
          <a:r>
            <a:rPr b="1" kern="1200" dirty="0" err="1"/>
            <a:t>competitividad</a:t>
          </a:r>
          <a:r>
            <a:rPr b="1" kern="1200" dirty="0"/>
            <a:t> </a:t>
          </a:r>
          <a:r>
            <a:rPr b="1" kern="1200" dirty="0" err="1"/>
            <a:t>empresarial</a:t>
          </a:r>
          <a:r>
            <a:rPr b="1" kern="1200" dirty="0"/>
            <a:t>: </a:t>
          </a:r>
          <a:r>
            <a:rPr b="1" kern="1200" dirty="0" err="1"/>
            <a:t>Aprovech</a:t>
          </a:r>
          <a:r>
            <a:rPr lang="es-ES" b="1" kern="1200" dirty="0"/>
            <a:t>ar</a:t>
          </a:r>
          <a:r>
            <a:rPr b="1" kern="1200" dirty="0"/>
            <a:t> los </a:t>
          </a:r>
          <a:r>
            <a:rPr b="1" kern="1200" dirty="0" err="1"/>
            <a:t>datos</a:t>
          </a:r>
          <a:r>
            <a:rPr b="1" kern="1200" dirty="0"/>
            <a:t> de </a:t>
          </a:r>
          <a:r>
            <a:rPr b="1" kern="1200" dirty="0" err="1"/>
            <a:t>manera</a:t>
          </a:r>
          <a:r>
            <a:rPr b="1" kern="1200" dirty="0"/>
            <a:t> </a:t>
          </a:r>
          <a:r>
            <a:rPr b="1" kern="1200" dirty="0" err="1"/>
            <a:t>efectiva</a:t>
          </a:r>
          <a:endParaRPr b="1" kern="1200" dirty="0"/>
        </a:p>
        <a:p>
          <a:pPr marL="0" lvl="0" indent="0" algn="l" defTabSz="2889250">
            <a:lnSpc>
              <a:spcPct val="90000"/>
            </a:lnSpc>
            <a:spcBef>
              <a:spcPct val="0"/>
            </a:spcBef>
            <a:spcAft>
              <a:spcPct val="35000"/>
            </a:spcAft>
            <a:buNone/>
            <a:defRPr sz="2400"/>
          </a:pPr>
          <a:r>
            <a:rPr kern="1200" dirty="0" err="1"/>
            <a:t>Sección</a:t>
          </a:r>
          <a:r>
            <a:rPr kern="1200" dirty="0"/>
            <a:t> 2.2. </a:t>
          </a:r>
          <a:r>
            <a:rPr b="1" kern="1200" dirty="0" err="1"/>
            <a:t>Adopción</a:t>
          </a:r>
          <a:r>
            <a:rPr b="1" kern="1200" dirty="0"/>
            <a:t> de </a:t>
          </a:r>
          <a:r>
            <a:rPr b="1" kern="1200" dirty="0" err="1"/>
            <a:t>tecnologías</a:t>
          </a:r>
          <a:r>
            <a:rPr b="1" kern="1200" dirty="0"/>
            <a:t> </a:t>
          </a:r>
          <a:r>
            <a:rPr b="1" kern="1200" dirty="0" err="1"/>
            <a:t>digitales</a:t>
          </a:r>
          <a:r>
            <a:rPr b="1" kern="1200" dirty="0"/>
            <a:t> para </a:t>
          </a:r>
          <a:r>
            <a:rPr b="1" kern="1200" dirty="0" err="1"/>
            <a:t>mejorar</a:t>
          </a:r>
          <a:r>
            <a:rPr b="1" kern="1200" dirty="0"/>
            <a:t> la </a:t>
          </a:r>
          <a:r>
            <a:rPr b="1" kern="1200" dirty="0" err="1"/>
            <a:t>alfabetización</a:t>
          </a:r>
          <a:r>
            <a:rPr b="1" kern="1200" dirty="0"/>
            <a:t> </a:t>
          </a:r>
          <a:r>
            <a:rPr b="1" kern="1200" dirty="0" err="1"/>
            <a:t>en</a:t>
          </a:r>
          <a:r>
            <a:rPr b="1" kern="1200" dirty="0"/>
            <a:t> </a:t>
          </a:r>
          <a:r>
            <a:rPr b="1" kern="1200" dirty="0" err="1"/>
            <a:t>materia</a:t>
          </a:r>
          <a:r>
            <a:rPr b="1" kern="1200" dirty="0"/>
            <a:t> de </a:t>
          </a:r>
          <a:r>
            <a:rPr b="1" kern="1200" dirty="0" err="1"/>
            <a:t>datos</a:t>
          </a:r>
          <a:endParaRPr sz="2400" kern="1200" dirty="0"/>
        </a:p>
        <a:p>
          <a:pPr marL="0" lvl="0" indent="0" algn="l" defTabSz="2889250">
            <a:lnSpc>
              <a:spcPct val="90000"/>
            </a:lnSpc>
            <a:spcBef>
              <a:spcPct val="0"/>
            </a:spcBef>
            <a:spcAft>
              <a:spcPct val="35000"/>
            </a:spcAft>
            <a:buNone/>
          </a:pPr>
          <a:endParaRPr sz="2000" kern="1200" dirty="0"/>
        </a:p>
        <a:p>
          <a:pPr marL="0" lvl="0" indent="0" algn="l" defTabSz="2889250">
            <a:lnSpc>
              <a:spcPct val="90000"/>
            </a:lnSpc>
            <a:spcBef>
              <a:spcPct val="0"/>
            </a:spcBef>
            <a:spcAft>
              <a:spcPct val="35000"/>
            </a:spcAft>
            <a:buNone/>
          </a:pPr>
          <a:endParaRPr sz="2000" kern="1200" dirty="0"/>
        </a:p>
        <a:p>
          <a:pPr marL="171450" lvl="1" indent="-171450" algn="l" defTabSz="711200">
            <a:lnSpc>
              <a:spcPct val="90000"/>
            </a:lnSpc>
            <a:spcBef>
              <a:spcPct val="0"/>
            </a:spcBef>
            <a:spcAft>
              <a:spcPct val="15000"/>
            </a:spcAft>
            <a:buChar char="•"/>
          </a:pPr>
          <a:endParaRPr sz="1600" kern="120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87013" y="598146"/>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defRPr>
              <a:solidFill>
                <a:sysClr val="window" lastClr="FFFFFF"/>
              </a:solidFill>
              <a:latin typeface="Calibri" panose="020F0502020204030204"/>
              <a:ea typeface="+mn-ea"/>
              <a:cs typeface="+mn-cs"/>
            </a:defRPr>
          </a:pPr>
          <a:r>
            <a:rPr sz="3700" kern="1200"/>
            <a:t>Unidad 1</a:t>
          </a:r>
        </a:p>
      </dsp:txBody>
      <dsp:txXfrm rot="-5400000">
        <a:off x="1" y="1114164"/>
        <a:ext cx="1806064" cy="774027"/>
      </dsp:txXfrm>
    </dsp:sp>
    <dsp:sp modelId="{61BF64C8-B481-4665-A533-2C338B5FE312}">
      <dsp:nvSpPr>
        <dsp:cNvPr id="0" name=""/>
        <dsp:cNvSpPr/>
      </dsp:nvSpPr>
      <dsp:spPr>
        <a:xfrm rot="5400000">
          <a:off x="8056564" y="-6245704"/>
          <a:ext cx="2089733" cy="14590734"/>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defRPr sz="2400"/>
          </a:pPr>
          <a:r>
            <a:rPr kern="1200" dirty="0"/>
            <a:t>La </a:t>
          </a:r>
          <a:r>
            <a:rPr kern="1200" dirty="0" err="1"/>
            <a:t>gestión</a:t>
          </a:r>
          <a:r>
            <a:rPr kern="1200" dirty="0"/>
            <a:t> de </a:t>
          </a:r>
          <a:r>
            <a:rPr kern="1200" dirty="0" err="1"/>
            <a:t>datos</a:t>
          </a:r>
          <a:r>
            <a:rPr kern="1200" dirty="0"/>
            <a:t> es crucial para </a:t>
          </a:r>
          <a:r>
            <a:rPr kern="1200" dirty="0" err="1"/>
            <a:t>mejorar</a:t>
          </a:r>
          <a:r>
            <a:rPr kern="1200" dirty="0"/>
            <a:t> la </a:t>
          </a:r>
          <a:r>
            <a:rPr kern="1200" dirty="0" err="1"/>
            <a:t>competitividad</a:t>
          </a:r>
          <a:r>
            <a:rPr kern="1200" dirty="0"/>
            <a:t> </a:t>
          </a:r>
          <a:r>
            <a:rPr kern="1200" dirty="0" err="1"/>
            <a:t>empresarial</a:t>
          </a:r>
          <a:r>
            <a:rPr kern="1200" dirty="0"/>
            <a:t> de las </a:t>
          </a:r>
          <a:r>
            <a:rPr kern="1200" dirty="0" err="1"/>
            <a:t>microempresas</a:t>
          </a:r>
          <a:r>
            <a:rPr kern="1200" dirty="0"/>
            <a:t> rurales </a:t>
          </a:r>
          <a:r>
            <a:rPr kern="1200" dirty="0" err="1"/>
            <a:t>en</a:t>
          </a:r>
          <a:r>
            <a:rPr kern="1200" dirty="0"/>
            <a:t> la era </a:t>
          </a:r>
          <a:r>
            <a:rPr lang="es-ES" kern="1200" dirty="0"/>
            <a:t>post-</a:t>
          </a:r>
          <a:r>
            <a:rPr kern="1200" dirty="0"/>
            <a:t>COVID, </a:t>
          </a:r>
          <a:r>
            <a:rPr kern="1200" dirty="0" err="1"/>
            <a:t>ya</a:t>
          </a:r>
          <a:r>
            <a:rPr kern="1200" dirty="0"/>
            <a:t> que una </a:t>
          </a:r>
          <a:r>
            <a:rPr kern="1200" dirty="0" err="1"/>
            <a:t>gestión</a:t>
          </a:r>
          <a:r>
            <a:rPr kern="1200" dirty="0"/>
            <a:t> </a:t>
          </a:r>
          <a:r>
            <a:rPr kern="1200" dirty="0" err="1"/>
            <a:t>eficaz</a:t>
          </a:r>
          <a:r>
            <a:rPr kern="1200" dirty="0"/>
            <a:t> de los </a:t>
          </a:r>
          <a:r>
            <a:rPr kern="1200" dirty="0" err="1"/>
            <a:t>datos</a:t>
          </a:r>
          <a:r>
            <a:rPr kern="1200" dirty="0"/>
            <a:t> </a:t>
          </a:r>
          <a:r>
            <a:rPr b="1" kern="1200" dirty="0" err="1"/>
            <a:t>proporciona</a:t>
          </a:r>
          <a:r>
            <a:rPr b="1" kern="1200" dirty="0"/>
            <a:t> </a:t>
          </a:r>
          <a:r>
            <a:rPr b="1" kern="1200" dirty="0" err="1"/>
            <a:t>acceso</a:t>
          </a:r>
          <a:r>
            <a:rPr b="1" kern="1200" dirty="0"/>
            <a:t> a </a:t>
          </a:r>
          <a:r>
            <a:rPr b="1" kern="1200" dirty="0" err="1"/>
            <a:t>información</a:t>
          </a:r>
          <a:r>
            <a:rPr b="1" kern="1200" dirty="0"/>
            <a:t> </a:t>
          </a:r>
          <a:r>
            <a:rPr b="1" kern="1200" dirty="0" err="1"/>
            <a:t>precisa</a:t>
          </a:r>
          <a:r>
            <a:rPr b="1" kern="1200" dirty="0"/>
            <a:t>, lo que </a:t>
          </a:r>
          <a:r>
            <a:rPr b="1" kern="1200" dirty="0" err="1"/>
            <a:t>permite</a:t>
          </a:r>
          <a:r>
            <a:rPr b="1" kern="1200" dirty="0"/>
            <a:t> a las </a:t>
          </a:r>
          <a:r>
            <a:rPr b="1" kern="1200" dirty="0" err="1"/>
            <a:t>microempresas</a:t>
          </a:r>
          <a:r>
            <a:rPr b="1" kern="1200" dirty="0"/>
            <a:t> </a:t>
          </a:r>
          <a:r>
            <a:rPr b="1" kern="1200" dirty="0" err="1"/>
            <a:t>tomar</a:t>
          </a:r>
          <a:r>
            <a:rPr b="1" kern="1200" dirty="0"/>
            <a:t> </a:t>
          </a:r>
          <a:r>
            <a:rPr b="1" kern="1200" dirty="0" err="1"/>
            <a:t>decisiones</a:t>
          </a:r>
          <a:r>
            <a:rPr b="1" kern="1200" dirty="0"/>
            <a:t> bien </a:t>
          </a:r>
          <a:r>
            <a:rPr b="1" kern="1200" dirty="0" err="1"/>
            <a:t>informadas</a:t>
          </a:r>
          <a:r>
            <a:rPr kern="1200" dirty="0"/>
            <a:t>. </a:t>
          </a:r>
          <a:endParaRPr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defRPr sz="2400"/>
          </a:pPr>
          <a:r>
            <a:rPr b="1" kern="1200"/>
            <a:t>Las mejores prácticas en la gestión de datos </a:t>
          </a:r>
          <a:r>
            <a:rPr kern="1200"/>
            <a:t>para las microempresas rurales se centran en maximizar el valor de los datos al tiempo que se abordan los desafíos únicos a los que se enfrentan las zonas rurales.</a:t>
          </a:r>
          <a:endParaRPr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sz="2400" kern="1200">
            <a:solidFill>
              <a:sysClr val="windowText" lastClr="000000">
                <a:hueOff val="0"/>
                <a:satOff val="0"/>
                <a:lumOff val="0"/>
                <a:alphaOff val="0"/>
              </a:sysClr>
            </a:solidFill>
            <a:latin typeface="Calibri" panose="020F0502020204030204"/>
            <a:ea typeface="+mn-ea"/>
            <a:cs typeface="+mn-cs"/>
          </a:endParaRPr>
        </a:p>
      </dsp:txBody>
      <dsp:txXfrm rot="-5400000">
        <a:off x="1806064" y="106808"/>
        <a:ext cx="14488722" cy="1885709"/>
      </dsp:txXfrm>
    </dsp:sp>
    <dsp:sp modelId="{8B8D4138-9F8B-48F9-ADD4-2E3053B5D64B}">
      <dsp:nvSpPr>
        <dsp:cNvPr id="0" name=""/>
        <dsp:cNvSpPr/>
      </dsp:nvSpPr>
      <dsp:spPr>
        <a:xfrm rot="5400000">
          <a:off x="-387013" y="2907524"/>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defRPr>
              <a:solidFill>
                <a:sysClr val="window" lastClr="FFFFFF"/>
              </a:solidFill>
              <a:latin typeface="Calibri" panose="020F0502020204030204"/>
              <a:ea typeface="+mn-ea"/>
              <a:cs typeface="+mn-cs"/>
            </a:defRPr>
          </a:pPr>
          <a:r>
            <a:rPr sz="3700" kern="1200"/>
            <a:t>Unidad 2</a:t>
          </a:r>
        </a:p>
      </dsp:txBody>
      <dsp:txXfrm rot="-5400000">
        <a:off x="1" y="3423542"/>
        <a:ext cx="1806064" cy="774027"/>
      </dsp:txXfrm>
    </dsp:sp>
    <dsp:sp modelId="{EE001D36-7EA7-40EA-B3F8-70F5116F2BEF}">
      <dsp:nvSpPr>
        <dsp:cNvPr id="0" name=""/>
        <dsp:cNvSpPr/>
      </dsp:nvSpPr>
      <dsp:spPr>
        <a:xfrm rot="5400000">
          <a:off x="8262901" y="-3936326"/>
          <a:ext cx="1677059" cy="14590734"/>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sz="1800" kern="1200">
            <a:solidFill>
              <a:sysClr val="windowText" lastClr="000000">
                <a:hueOff val="0"/>
                <a:satOff val="0"/>
                <a:lumOff val="0"/>
                <a:alphaOff val="0"/>
              </a:sysClr>
            </a:solidFill>
            <a:latin typeface="Calibri" panose="020F0502020204030204"/>
            <a:ea typeface="+mn-ea"/>
            <a:cs typeface="+mn-cs"/>
          </a:endParaRPr>
        </a:p>
        <a:p>
          <a:pPr marL="171450" lvl="1" indent="-171450" algn="l" defTabSz="800100">
            <a:lnSpc>
              <a:spcPct val="90000"/>
            </a:lnSpc>
            <a:spcBef>
              <a:spcPct val="0"/>
            </a:spcBef>
            <a:spcAft>
              <a:spcPct val="15000"/>
            </a:spcAft>
            <a:buChar char="•"/>
            <a:defRPr sz="2400"/>
          </a:pPr>
          <a:r>
            <a:rPr kern="1200"/>
            <a:t>Las pequeñas y medianas empresas rurales </a:t>
          </a:r>
          <a:r>
            <a:rPr b="1" kern="1200"/>
            <a:t>pueden utilizar datos </a:t>
          </a:r>
          <a:r>
            <a:rPr kern="1200"/>
            <a:t>estratégicos para mejorar su competitividad. </a:t>
          </a:r>
          <a:endParaRPr sz="2400" kern="1200"/>
        </a:p>
        <a:p>
          <a:pPr marL="171450" lvl="1" indent="-171450" algn="l" defTabSz="800100">
            <a:lnSpc>
              <a:spcPct val="90000"/>
            </a:lnSpc>
            <a:spcBef>
              <a:spcPct val="0"/>
            </a:spcBef>
            <a:spcAft>
              <a:spcPct val="15000"/>
            </a:spcAft>
            <a:buChar char="•"/>
            <a:defRPr sz="2400"/>
          </a:pPr>
          <a:r>
            <a:rPr kern="1200"/>
            <a:t>Las MIPYME rurales pueden aprovechar diversas </a:t>
          </a:r>
          <a:r>
            <a:rPr b="1" kern="1200"/>
            <a:t>tecnologías digitales y software para mejorar sus capacidades de gestión de datos</a:t>
          </a:r>
          <a:r>
            <a:rPr kern="1200"/>
            <a:t>. Estas herramientas son a menudo fáciles de usar, rentables y adecuadas para las necesidades específicas de las empresas más pequeñas. </a:t>
          </a:r>
          <a:endParaRPr sz="2400" kern="1200"/>
        </a:p>
        <a:p>
          <a:pPr marL="171450" lvl="1" indent="-171450" algn="l" defTabSz="800100">
            <a:lnSpc>
              <a:spcPct val="90000"/>
            </a:lnSpc>
            <a:spcBef>
              <a:spcPct val="0"/>
            </a:spcBef>
            <a:spcAft>
              <a:spcPct val="15000"/>
            </a:spcAft>
            <a:buChar char="•"/>
          </a:pPr>
          <a:endParaRPr sz="1800" kern="1200">
            <a:solidFill>
              <a:sysClr val="windowText" lastClr="000000">
                <a:hueOff val="0"/>
                <a:satOff val="0"/>
                <a:lumOff val="0"/>
                <a:alphaOff val="0"/>
              </a:sysClr>
            </a:solidFill>
            <a:latin typeface="Calibri" panose="020F0502020204030204"/>
            <a:ea typeface="+mn-ea"/>
            <a:cs typeface="+mn-cs"/>
          </a:endParaRPr>
        </a:p>
      </dsp:txBody>
      <dsp:txXfrm rot="-5400000">
        <a:off x="1806064" y="2602378"/>
        <a:ext cx="14508867" cy="15133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AF83BB2D-BFF3-4512-852A-ADC83E812481}" type="datetimeFigureOut">
              <a:rPr lang="es-ES" smtClean="0"/>
              <a:t>12/12/2023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65CCAE04-102E-4987-8452-DB8C2E58FA98}" type="slidenum">
              <a:rPr lang="es-ES" smtClean="0"/>
              <a:t>‹Nº›</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6078200" cy="2160270"/>
          </a:xfrm>
          <a:prstGeom prst="rect">
            <a:avLst/>
          </a:prstGeom>
        </p:spPr>
        <p:txBody>
          <a:bodyPr wrap="square" lIns="0" tIns="0" rIns="0" bIns="0">
            <a:spAutoFit/>
          </a:body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Descripción legal — Licencias Creative Commons: Los materiales publicados en el sitio web del proyecto Micro2 están clasificados</a:t>
            </a:r>
          </a:p>
          <a:p>
            <a:pPr marL="12700" marR="8890">
              <a:lnSpc>
                <a:spcPct val="112500"/>
              </a:lnSpc>
            </a:pPr>
            <a:r>
              <a:t>como Recursos Educativos Abiertos (REA) y pueden ser libremente (sin permiso de sus creadores): descargado, utilizado, reutilizado, copiado, adaptado y compartido por los usuarios, con información sobre la fuente de su origen.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El apoyo de la Comisión Europea a la producción de esta publicación no constituye un</a:t>
            </a:r>
          </a:p>
          <a:p>
            <a:pPr marL="12700" marR="5715">
              <a:lnSpc>
                <a:spcPct val="112500"/>
              </a:lnSpc>
            </a:pPr>
            <a:r>
              <a:t>la aprobación de los contenidos, que reflejan únicamente los puntos de vista de los autores, y la Comisión no se hace responsable de cualquier uso que pueda hacerse de la información contenida en el mismo.</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dirty="0"/>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12/12/2023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6" y="5134468"/>
            <a:ext cx="2595623" cy="319405"/>
          </a:xfrm>
          <a:prstGeom prst="rect">
            <a:avLst/>
          </a:prstGeom>
        </p:spPr>
        <p:txBody>
          <a:bodyPr vert="horz" wrap="square" lIns="0" tIns="15875" rIns="0" bIns="0">
            <a:spAutoFit/>
          </a:bodyPr>
          <a:lstStyle/>
          <a:p>
            <a:pPr marL="12700">
              <a:lnSpc>
                <a:spcPct val="100000"/>
              </a:lnSpc>
              <a:spcBef>
                <a:spcPts val="125"/>
              </a:spcBef>
              <a:defRPr sz="1900">
                <a:solidFill>
                  <a:srgbClr val="83AA36"/>
                </a:solidFill>
                <a:latin typeface="Trebuchet MS"/>
                <a:cs typeface="Trebuchet MS"/>
                <a:hlinkClick r:id="rId8"/>
              </a:defRPr>
            </a:pPr>
            <a:r>
              <a:rPr dirty="0"/>
              <a:t>www.digitalmicro2.eu</a:t>
            </a:r>
            <a:endParaRPr sz="1900" dirty="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8" y="2361979"/>
            <a:ext cx="2190749" cy="243015"/>
          </a:xfrm>
          <a:prstGeom prst="rect">
            <a:avLst/>
          </a:prstGeom>
        </p:spPr>
        <p:txBody>
          <a:bodyPr vert="horz" wrap="square" lIns="0" tIns="12065" rIns="0" bIns="0">
            <a:spAutoFit/>
          </a:bodyPr>
          <a:lstStyle/>
          <a:p>
            <a:pPr marL="12700">
              <a:lnSpc>
                <a:spcPct val="100000"/>
              </a:lnSpc>
              <a:spcBef>
                <a:spcPts val="95"/>
              </a:spcBef>
              <a:defRPr sz="1500">
                <a:solidFill>
                  <a:srgbClr val="83AA36"/>
                </a:solidFill>
                <a:latin typeface="Trebuchet MS"/>
                <a:cs typeface="Trebuchet MS"/>
                <a:hlinkClick r:id="rId16"/>
              </a:defRPr>
            </a:pPr>
            <a:r>
              <a:rPr dirty="0"/>
              <a:t>www.digitalmicro2.eu</a:t>
            </a:r>
            <a:endParaRPr sz="1500" dirty="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532453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a:pPr>
            <a:r>
              <a:rPr lang="es-ES" dirty="0"/>
              <a:t>Estrategias eficaces de gestión de datos para microempresas rurales para favorecer la transformación digital y empresarial en la era post-COVID</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a:pPr>
            <a:r>
              <a:rPr lang="es-ES" dirty="0" err="1"/>
              <a:t>Partner</a:t>
            </a:r>
            <a:r>
              <a:rPr lang="es-ES" dirty="0"/>
              <a:t>: IWS</a:t>
            </a:r>
          </a:p>
          <a:p>
            <a:pPr algn="ctr">
              <a:spcBef>
                <a:spcPts val="5"/>
              </a:spcBef>
              <a:tabLst>
                <a:tab pos="1205230" algn="l"/>
                <a:tab pos="1926589" algn="l"/>
                <a:tab pos="2915920" algn="l"/>
                <a:tab pos="3444875" algn="l"/>
                <a:tab pos="4383405" algn="l"/>
                <a:tab pos="6796405" algn="l"/>
              </a:tabLst>
            </a:pPr>
            <a:endParaRPr sz="32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a:t>
            </a:r>
            <a:r>
              <a:rPr lang="en-U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a:p>
            <a:pPr algn="ctr">
              <a:spcBef>
                <a:spcPts val="5"/>
              </a:spcBef>
              <a:tabLst>
                <a:tab pos="1205230" algn="l"/>
                <a:tab pos="1926589" algn="l"/>
                <a:tab pos="2915920" algn="l"/>
                <a:tab pos="3444875" algn="l"/>
                <a:tab pos="4383405" algn="l"/>
                <a:tab pos="6796405" algn="l"/>
              </a:tabLst>
            </a:pPr>
            <a:endParaRPr sz="4400" dirty="0">
              <a:latin typeface="+mn-l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pPr>
            <a:endParaRPr kumimoji="0" sz="4400" b="1" i="0" u="none" strike="noStrike" kern="1200" cap="none" normalizeH="0" baseline="0" dirty="0">
              <a:ln>
                <a:noFill/>
              </a:ln>
              <a:solidFill>
                <a:srgbClr val="FF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a:spAutoFit/>
          </a:bodyPr>
          <a:lstStyle/>
          <a:p>
            <a:pPr>
              <a:defRPr b="1">
                <a:solidFill>
                  <a:srgbClr val="0000FE"/>
                </a:solidFill>
              </a:defRPr>
            </a:pPr>
            <a:r>
              <a:rPr sz="2800"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Uso</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estratégico</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para la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competitividad</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empresarial</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Aprovech</a:t>
            </a:r>
            <a:r>
              <a:rPr lang="es-ES" sz="2400" dirty="0">
                <a:effectLst/>
                <a:latin typeface="Century Gothic" panose="020B0502020202020204" pitchFamily="34" charset="0"/>
                <a:ea typeface="Trebuchet MS" panose="020B0603020202020204" pitchFamily="34" charset="0"/>
                <a:cs typeface="Trebuchet MS" panose="020B0603020202020204" pitchFamily="34" charset="0"/>
              </a:rPr>
              <a:t>ar</a:t>
            </a:r>
            <a:r>
              <a:rPr sz="2400" dirty="0">
                <a:effectLst/>
                <a:latin typeface="Century Gothic" panose="020B0502020202020204" pitchFamily="34" charset="0"/>
                <a:ea typeface="Trebuchet MS" panose="020B0603020202020204" pitchFamily="34" charset="0"/>
                <a:cs typeface="Trebuchet MS" panose="020B0603020202020204" pitchFamily="34" charset="0"/>
              </a:rPr>
              <a:t>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manera</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efectiva</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611600" cy="6247864"/>
          </a:xfrm>
          <a:prstGeom prst="rect">
            <a:avLst/>
          </a:prstGeom>
          <a:noFill/>
        </p:spPr>
        <p:txBody>
          <a:bodyPr wrap="square">
            <a:spAutoFit/>
          </a:bodyPr>
          <a:lstStyle/>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6)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Ofrecer opciones de filtrado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que permitan a los usuarios restringir los resultados de búsqueda en función de atributos o parámetros específicos.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7)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Utilizar tecnologías de indexación</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para mejorar la velocidad y eficiencia de búsqueda, en particular cuando se trata de grandes cantidades de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8)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Añadir metadatos y etiquetas relevantes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 cada entrada de datos para mejorar la capacidad de búsqueda y proporcionar contexto a los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9)</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Implementar permisos de datos y controles de acceso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para garantizar que los usuarios solo accedan a datos relevantes para sus roles y responsabilidades.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Vamos a hacer algunos ejemplos clarificadores de cómo la gestión de datos se puede implementar en las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Datos de gestión de explotaciones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dedicada a la agricultura podría usar una aplicación móvil para recopilar datos sobre el crecimiento de los cultivos, las condiciones climáticas, la calidad del suelo y las infestaciones de plagas. Estos datos ayudan a tomar decisiones informadas sobre la plantación, el riego y el control de plagas, mejorando en última instancia el rendimiento y la rentabilidad de los cultivos.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Seguimiento de ventas artesanales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involucrada en artesanías podría usar una hoja de cálculo para rastrear el inventario, las ventas y las preferencias de los clientes. Al analizar los datos de ventas, pueden identificar productos populares y ajustar sus estrategias de producción y marketing en consecuencia.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Análisis de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Turismo Rural</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en el sector turístico podría utilizar datos de encuestas de visitantes para analizar las preferencias y tendencias de los visitantes. Esta información les ayuda a adaptar sus ofertas, mejorar las experiencias de los huéspedes y atraer a más turistas.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Gestión de inventarios locales de venta al por menor</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que tiene una tienda local podría usar un sistema de punto de venta simple para rastrear los niveles de inventario. Cuando se venden artículos, el sistema actualiza los niveles de stock, asegurándose de que nunca se queden sin productos populares mientras minimiza el exceso de existencias.</a:t>
            </a:r>
          </a:p>
          <a:p>
            <a:pPr>
              <a:defRPr sz="1600">
                <a:effectLst/>
                <a:latin typeface="Century Gothic" panose="020B0502020202020204" pitchFamily="34" charset="0"/>
                <a:ea typeface="Trebuchet MS" panose="020B0603020202020204" pitchFamily="34" charset="0"/>
                <a:cs typeface="Trebuchet MS" panose="020B0603020202020204" pitchFamily="34" charset="0"/>
              </a:defRPr>
            </a:pPr>
            <a:endParaRPr sz="1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11949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a:spAutoFit/>
          </a:bodyPr>
          <a:lstStyle/>
          <a:p>
            <a:pPr>
              <a:defRPr b="1">
                <a:solidFill>
                  <a:srgbClr val="0000FE"/>
                </a:solidFill>
              </a:defRPr>
            </a:pPr>
            <a:r>
              <a:rPr sz="2800"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Uso</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estratégico</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para la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competitividad</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empresarial</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Aprovech</a:t>
            </a:r>
            <a:r>
              <a:rPr lang="es-ES" sz="2400" dirty="0">
                <a:effectLst/>
                <a:latin typeface="Century Gothic" panose="020B0502020202020204" pitchFamily="34" charset="0"/>
                <a:ea typeface="Trebuchet MS" panose="020B0603020202020204" pitchFamily="34" charset="0"/>
                <a:cs typeface="Trebuchet MS" panose="020B0603020202020204" pitchFamily="34" charset="0"/>
              </a:rPr>
              <a:t>ar</a:t>
            </a:r>
            <a:r>
              <a:rPr sz="2400" dirty="0">
                <a:effectLst/>
                <a:latin typeface="Century Gothic" panose="020B0502020202020204" pitchFamily="34" charset="0"/>
                <a:ea typeface="Trebuchet MS" panose="020B0603020202020204" pitchFamily="34" charset="0"/>
                <a:cs typeface="Trebuchet MS" panose="020B0603020202020204" pitchFamily="34" charset="0"/>
              </a:rPr>
              <a:t>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manera</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efectiva</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609600" y="3009900"/>
            <a:ext cx="17221200" cy="6370975"/>
          </a:xfrm>
          <a:prstGeom prst="rect">
            <a:avLst/>
          </a:prstGeom>
          <a:noFill/>
        </p:spPr>
        <p:txBody>
          <a:bodyPr wrap="square">
            <a:spAutoFit/>
          </a:bodyPr>
          <a:lstStyle/>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Seguimiento de la salud del</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ganado: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centrada en la ganadería podría utilizar sensores y registradores de datos para monitorear la salud y el bienestar de sus animales. Estos datos ayudan a detectar signos tempranos de enfermedad, lo que permite una atención veterinaria temprana y previene posibles pérdidas.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Datos de Centro de Salud</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micro-PYME rural que opera un centro de salud podría usar registros médicos electrónicos (EHR) para administrar los datos de los pacientes y los planes de tratamiento. Este sistema digital mejora la atención al paciente al permitir un acceso rápido al historial clínico y facilitar diagnósticos basados en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Eficiencia local de procesamiento de alimentos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en la industria de procesamiento de alimentos podría utilizar datos para optimizar los procesos de producción. Al analizar los datos sobre las tasas de producción, la calidad de los ingredientes y el consumo de energía, pueden mejorar la eficiencia y reducir los residuos.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Control de calidad de la elaboración artesanal</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micro-PYME rural en la industria cervecera artesanal podría utilizar registradores de datos para monitorear las condiciones de temperatura y fermentación durante el proceso de elaboración de la cerveza. Estos datos garantizan la calidad constante de sus productos.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Optimización del diseño de tejido a mano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involucrada en el tejido manual podría usar software para crear y administrar patrones de diseño. Este enfoque basado en datos permite un uso eficiente de los materiales y la personalización basada en las preferencias del cliente.</a:t>
            </a: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Análisis de reservas ecoturísticas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Una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 en el sector del ecoturismo podría utilizar un sistema de reservas que recopile datos de reservas. Al analizar las tendencias de reservas y las temporadas altas, pueden ofrecer paquetes especiales y optimizar la asignación de recursos.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Estos ejemplos demuestran cómo las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micro-pymes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rurales pueden utilizar las prácticas de gestión de datos para tomar decisiones informadas, mejorar la eficiencia operativa y ofrecer mejores productos y servicios a sus clientes. La gestión de datos ayuda a estas empresas a prosperar en sus contextos únicos al tiempo que contribuye a su crecimiento y competitividad.</a:t>
            </a: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Además, al utilizar estratégicamente los datos y aprovecharlos de manera efectiva a través de mecanismos de navegación, búsqueda y filtrado, las MIPYME rurales pueden obtener una ventaja competitiva al tomar decisiones basadas en datos y optimizar sus operaciones comerciales.</a:t>
            </a:r>
          </a:p>
          <a:p>
            <a:endParaRPr sz="2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2922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2.2.	</a:t>
            </a:r>
            <a:r>
              <a:rPr sz="2400">
                <a:effectLst/>
                <a:latin typeface="Century Gothic" panose="020B0502020202020204" pitchFamily="34" charset="0"/>
                <a:ea typeface="Trebuchet MS" panose="020B0603020202020204" pitchFamily="34" charset="0"/>
                <a:cs typeface="Trebuchet MS" panose="020B0603020202020204" pitchFamily="34" charset="0"/>
              </a:rPr>
              <a:t> Adopción de tecnologías digitales para mejorar la alfabetización en materia de datos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2628900"/>
            <a:ext cx="16535400" cy="6740307"/>
          </a:xfrm>
          <a:prstGeom prst="rect">
            <a:avLst/>
          </a:prstGeom>
          <a:noFill/>
        </p:spPr>
        <p:txBody>
          <a:bodyPr wrap="square">
            <a:spAutoFit/>
          </a:bodyPr>
          <a:lstStyle/>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Las MIPYME rurales pueden aprovechar diversas tecnologías digitales y software para mejorar sus capacidades de gestión de datos. Estas herramientas son a menudo fáciles de usar, rentables y adecuadas para las necesidades específicas de las empresas más pequeñas. </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En esta sección presentamos algunas tecnologías digitales y software que pueden ser utilizados por las microempresas rurales para una gestión eficaz de los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Soluciones de almacenamiento y copia de seguridad</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en la nube: Los servicios de almacenamiento basados en la nube como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Google Drive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Dropbox</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Microsoft OneDrive </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permiten a las MIPYME almacenar y acceder de forma segura a los datos desde cualquier lugar con una conexión a Internet. También proporcionan soluciones de copia de seguridad automatizadas para proteger los datos contra la pérdida.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Herramientas de análisis de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datos: Software como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Microsoft Exce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l,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Google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Sheets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herramientas de código abierto como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Apache OpenOffice Calc</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se puede utilizar para el análisis de datos básicos, visualización e informes. Herramientas de análisis más avanzadas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Tableau</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Power</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BI</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también se pueden emplear para el análisis de datos sofisticado.</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Software de gestión de relaciones con el cliente (CRM)</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Las plataformas de CRM como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HubSpot</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Zoho CRM, Sublime CRM</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Salesforce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ayudan a las MIPYMES a gestionar los datos de los clientes, realizar un seguimiento de las interacciones y mejorar las relaciones con los clientes. Los sistemas CRM pueden ayudar en el marketing personalizado y la comunicación dirigida.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Software de gestión de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inventario: Las herramientas de gestión de inventario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QuickBooks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Xero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TradeGecko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pueden ayudar a las MIPYME rurales a optimizar los niveles de existencias, rastrear el movimiento del inventario y administrar las operaciones de la cadena de suministro de manera más eficiente.</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Aplicaciones móviles de recolección de datos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Las aplicaciones de recopilación de datos móviles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Formstack</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SurveyMonkey</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Google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Forms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permiten a las MIPYME recopilar datos sobre el terreno utilizando teléfonos inteligentes o </a:t>
            </a:r>
            <a:r>
              <a:rPr lang="es-ES" sz="1600" dirty="0" err="1">
                <a:effectLst/>
                <a:latin typeface="Century Gothic" panose="020B0502020202020204" pitchFamily="34" charset="0"/>
                <a:ea typeface="Trebuchet MS" panose="020B0603020202020204" pitchFamily="34" charset="0"/>
                <a:cs typeface="Trebuchet MS" panose="020B0603020202020204" pitchFamily="34" charset="0"/>
              </a:rPr>
              <a:t>tablet</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simplificando los procesos de recopilación de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Software de seguridad de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datos: Herramientas como software antivirus, sistemas de firewall y software de cifrado ayudan a proteger los datos de las amenazas de seguridad y garantizan el cumplimiento de la privacidad de los datos.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pPr>
              <a:defRPr sz="1600">
                <a:effectLst/>
                <a:latin typeface="Century Gothic" panose="020B0502020202020204" pitchFamily="34" charset="0"/>
                <a:ea typeface="Trebuchet MS" panose="020B0603020202020204" pitchFamily="34" charset="0"/>
                <a:cs typeface="Trebuchet MS" panose="020B0603020202020204" pitchFamily="34" charset="0"/>
              </a:defRPr>
            </a:pPr>
            <a:endParaRPr sz="1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47374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2.2.	</a:t>
            </a:r>
            <a:r>
              <a:rPr sz="2400">
                <a:effectLst/>
                <a:latin typeface="Century Gothic" panose="020B0502020202020204" pitchFamily="34" charset="0"/>
                <a:ea typeface="Trebuchet MS" panose="020B0603020202020204" pitchFamily="34" charset="0"/>
                <a:cs typeface="Trebuchet MS" panose="020B0603020202020204" pitchFamily="34" charset="0"/>
              </a:rPr>
              <a:t> Adopción de tecnologías digitales para mejorar la alfabetización en materia de datos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535400" cy="5478423"/>
          </a:xfrm>
          <a:prstGeom prst="rect">
            <a:avLst/>
          </a:prstGeom>
          <a:noFill/>
        </p:spPr>
        <p:txBody>
          <a:bodyPr wrap="square">
            <a:spAutoFit/>
          </a:bodyPr>
          <a:lstStyle/>
          <a:p>
            <a:endParaRPr sz="14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Sistemas de Planificación de Recursos Empresariales (ERP)</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Aunque son más completos y a menudo utilizados por empresas más grandes, los sistemas ERP basados en la nube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Odoo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NetSuite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pueden ayudar a las MIPYME rurales a integrar datos de varios departamentos y racionalizar los procesos comerciales.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Sistemas de Gestión Documental</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El software de gestión de documentos como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SharePoint</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Google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Workspace</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(anteriormente G Suite)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puede ayudar a organizar y administrar documentos digitales, facilitando una fácil recuperación y colaboración.</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Herramientas de visualización de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datos: Las plataformas de visualización de datos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Infogram</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Canva</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Datawrapper</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permiten a las MIPYME crear gráficos visualmente atractivos para representar información de datos de manera efectiva.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Plataformas de integración</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de datos: Las plataformas de integración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Zapier</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Microsoft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Power</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Automate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pueden ayudar a conectar y sincronizar datos entre varias aplicaciones empresariales, reduciendo la entrada manual de datos y su almacenamiento.</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Sistemas de punto de venta (POS)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Para las pequeñas y medianas empresas que participan en el comercio minorista, un moderno sistema de punto de venta con funciones de gestión de datos puede ayudar en el seguimiento de ventas, la gestión de inventario y la información de los clientes.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Herramientas de colaboración y comunicación</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Las herramientas de colaboración como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Slack</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Trello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Microsoft </a:t>
            </a:r>
            <a:r>
              <a:rPr lang="es-ES" sz="1600" b="1" dirty="0" err="1">
                <a:effectLst/>
                <a:latin typeface="Century Gothic" panose="020B0502020202020204" pitchFamily="34" charset="0"/>
                <a:ea typeface="Trebuchet MS" panose="020B0603020202020204" pitchFamily="34" charset="0"/>
                <a:cs typeface="Trebuchet MS" panose="020B0603020202020204" pitchFamily="34" charset="0"/>
              </a:rPr>
              <a:t>Teams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o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Zoom</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facilitan la comunicación fluida y el intercambio de datos entre los miembros del equipo, especialmente cuando se trata de trabajo remoto.</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Las MIPYME pueden elegir las herramientas que se alinean con sus necesidades específicas de gestión de datos y limitaciones presupuestarias. Además, pueden considerar la adopción de software de código abierto, que puede ser rentable y personalizable para satisfacer sus requisitos únicos. La formación periódica y el desarrollo de competencias para los empleados serán esenciales para garantizar la utilización efectiva de estas tecnologías digitales para la gestión de datos.</a:t>
            </a:r>
          </a:p>
        </p:txBody>
      </p:sp>
    </p:spTree>
    <p:extLst>
      <p:ext uri="{BB962C8B-B14F-4D97-AF65-F5344CB8AC3E}">
        <p14:creationId xmlns:p14="http://schemas.microsoft.com/office/powerpoint/2010/main" val="389425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Resumiendo</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1775461566"/>
              </p:ext>
            </p:extLst>
          </p:nvPr>
        </p:nvGraphicFramePr>
        <p:xfrm>
          <a:off x="1053000" y="3771901"/>
          <a:ext cx="16396799"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660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Preguntas de autoevaluación</a:t>
            </a: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2803745130"/>
              </p:ext>
            </p:extLst>
          </p:nvPr>
        </p:nvGraphicFramePr>
        <p:xfrm>
          <a:off x="1046128" y="3771900"/>
          <a:ext cx="16625400" cy="6248400"/>
        </p:xfrm>
        <a:graphic>
          <a:graphicData uri="http://schemas.openxmlformats.org/drawingml/2006/table">
            <a:tbl>
              <a:tblPr firstRow="1" bandRow="1">
                <a:tableStyleId>{21E4AEA4-8DFA-4A89-87EB-49C32662AFE0}</a:tableStyleId>
              </a:tblPr>
              <a:tblGrid>
                <a:gridCol w="2770900">
                  <a:extLst>
                    <a:ext uri="{9D8B030D-6E8A-4147-A177-3AD203B41FA5}">
                      <a16:colId xmlns:a16="http://schemas.microsoft.com/office/drawing/2014/main" val="2601891750"/>
                    </a:ext>
                  </a:extLst>
                </a:gridCol>
                <a:gridCol w="2770900">
                  <a:extLst>
                    <a:ext uri="{9D8B030D-6E8A-4147-A177-3AD203B41FA5}">
                      <a16:colId xmlns:a16="http://schemas.microsoft.com/office/drawing/2014/main" val="3559158159"/>
                    </a:ext>
                  </a:extLst>
                </a:gridCol>
                <a:gridCol w="2770900">
                  <a:extLst>
                    <a:ext uri="{9D8B030D-6E8A-4147-A177-3AD203B41FA5}">
                      <a16:colId xmlns:a16="http://schemas.microsoft.com/office/drawing/2014/main" val="1947302738"/>
                    </a:ext>
                  </a:extLst>
                </a:gridCol>
                <a:gridCol w="2770900">
                  <a:extLst>
                    <a:ext uri="{9D8B030D-6E8A-4147-A177-3AD203B41FA5}">
                      <a16:colId xmlns:a16="http://schemas.microsoft.com/office/drawing/2014/main" val="3283798389"/>
                    </a:ext>
                  </a:extLst>
                </a:gridCol>
                <a:gridCol w="2770900">
                  <a:extLst>
                    <a:ext uri="{9D8B030D-6E8A-4147-A177-3AD203B41FA5}">
                      <a16:colId xmlns:a16="http://schemas.microsoft.com/office/drawing/2014/main" val="2128591119"/>
                    </a:ext>
                  </a:extLst>
                </a:gridCol>
                <a:gridCol w="2770900">
                  <a:extLst>
                    <a:ext uri="{9D8B030D-6E8A-4147-A177-3AD203B41FA5}">
                      <a16:colId xmlns:a16="http://schemas.microsoft.com/office/drawing/2014/main" val="3651812035"/>
                    </a:ext>
                  </a:extLst>
                </a:gridCol>
              </a:tblGrid>
              <a:tr h="1306458">
                <a:tc>
                  <a:txBody>
                    <a:bodyPr/>
                    <a:lstStyle/>
                    <a:p>
                      <a:pPr>
                        <a:defRPr b="1">
                          <a:solidFill>
                            <a:schemeClr val="lt1"/>
                          </a:solidFill>
                          <a:effectLst/>
                        </a:defRPr>
                      </a:pPr>
                      <a:r>
                        <a:t>¿Cómo beneficia el análisis de datos a las microempresas rurales?</a:t>
                      </a:r>
                      <a:endParaRPr sz="1800" b="1" kern="1200">
                        <a:solidFill>
                          <a:schemeClr val="lt1"/>
                        </a:solidFill>
                        <a:effectLst/>
                        <a:latin typeface="+mn-lt"/>
                        <a:ea typeface="+mn-ea"/>
                        <a:cs typeface="+mn-cs"/>
                      </a:endParaRPr>
                    </a:p>
                  </a:txBody>
                  <a:tcPr/>
                </a:tc>
                <a:tc>
                  <a:txBody>
                    <a:bodyPr/>
                    <a:lstStyle/>
                    <a:p>
                      <a:r>
                        <a:rPr lang="es-ES" sz="1800" b="1" kern="1200" dirty="0">
                          <a:solidFill>
                            <a:schemeClr val="lt1"/>
                          </a:solidFill>
                          <a:effectLst/>
                          <a:latin typeface="+mn-lt"/>
                          <a:ea typeface="+mn-ea"/>
                          <a:cs typeface="+mn-cs"/>
                        </a:rPr>
                        <a:t>¿Qué pueden lograr las MIPYME rurales mediante el uso estratégico de los datos en sus operaciones comerciales?</a:t>
                      </a:r>
                    </a:p>
                  </a:txBody>
                  <a:tcPr/>
                </a:tc>
                <a:tc>
                  <a:txBody>
                    <a:bodyPr/>
                    <a:lstStyle/>
                    <a:p>
                      <a:pPr>
                        <a:defRPr b="1">
                          <a:solidFill>
                            <a:schemeClr val="lt1"/>
                          </a:solidFill>
                          <a:effectLst/>
                        </a:defRPr>
                      </a:pPr>
                      <a:r>
                        <a:t>¿Cuál de las siguientes NO es una implementación estratégica de la gestión de datos para la competitividad empresarial en las microempresas rurales?</a:t>
                      </a:r>
                      <a:endParaRPr sz="1800" b="1" kern="1200">
                        <a:solidFill>
                          <a:schemeClr val="lt1"/>
                        </a:solidFill>
                        <a:effectLst/>
                        <a:latin typeface="+mn-lt"/>
                        <a:ea typeface="+mn-ea"/>
                        <a:cs typeface="+mn-cs"/>
                      </a:endParaRPr>
                    </a:p>
                  </a:txBody>
                  <a:tcPr/>
                </a:tc>
                <a:tc>
                  <a:txBody>
                    <a:bodyPr/>
                    <a:lstStyle/>
                    <a:p>
                      <a:r>
                        <a:rPr lang="es-ES" sz="1800" b="1" kern="1200" dirty="0">
                          <a:solidFill>
                            <a:schemeClr val="lt1"/>
                          </a:solidFill>
                          <a:effectLst/>
                          <a:latin typeface="+mn-lt"/>
                          <a:ea typeface="+mn-ea"/>
                          <a:cs typeface="+mn-cs"/>
                        </a:rPr>
                        <a:t>¿Cómo pueden las microempresas rurales mejorar la alfabetización en materia de datos entre sus empleados y las partes interesadas?</a:t>
                      </a:r>
                    </a:p>
                    <a:p>
                      <a:endParaRPr sz="2000" dirty="0"/>
                    </a:p>
                  </a:txBody>
                  <a:tcPr/>
                </a:tc>
                <a:tc>
                  <a:txBody>
                    <a:bodyPr/>
                    <a:lstStyle/>
                    <a:p>
                      <a:pPr>
                        <a:defRPr b="1">
                          <a:solidFill>
                            <a:schemeClr val="lt1"/>
                          </a:solidFill>
                          <a:effectLst/>
                        </a:defRPr>
                      </a:pPr>
                      <a:r>
                        <a:t>¿Qué software permite a las MIPYME realizar un seguimiento de las interacciones con los clientes y gestionar las relaciones con los clientes?</a:t>
                      </a:r>
                      <a:endParaRPr sz="1800" b="1" kern="1200">
                        <a:solidFill>
                          <a:schemeClr val="lt1"/>
                        </a:solidFill>
                        <a:effectLst/>
                        <a:latin typeface="+mn-lt"/>
                        <a:ea typeface="+mn-ea"/>
                        <a:cs typeface="+mn-cs"/>
                      </a:endParaRPr>
                    </a:p>
                  </a:txBody>
                  <a:tcPr/>
                </a:tc>
                <a:tc>
                  <a:txBody>
                    <a:bodyPr/>
                    <a:lstStyle/>
                    <a:p>
                      <a:pPr>
                        <a:defRPr b="1">
                          <a:solidFill>
                            <a:schemeClr val="lt1"/>
                          </a:solidFill>
                          <a:effectLst/>
                        </a:defRPr>
                      </a:pPr>
                      <a:r>
                        <a:t>¿Cómo puede el almacenamiento en la nube beneficiar a las MIPYME rurales en términos de gestión de datos?</a:t>
                      </a:r>
                      <a:endParaRPr sz="1800" b="1" kern="120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pPr>
                        <a:defRPr>
                          <a:solidFill>
                            <a:schemeClr val="dk1"/>
                          </a:solidFill>
                          <a:effectLst/>
                        </a:defRPr>
                      </a:pPr>
                      <a:r>
                        <a:t>a) Aumenta las ineficiencias operativas</a:t>
                      </a:r>
                      <a:endParaRPr sz="1800" kern="1200">
                        <a:solidFill>
                          <a:schemeClr val="dk1"/>
                        </a:solidFill>
                        <a:effectLst/>
                        <a:latin typeface="+mn-lt"/>
                        <a:ea typeface="+mn-ea"/>
                        <a:cs typeface="+mn-cs"/>
                      </a:endParaRPr>
                    </a:p>
                    <a:p>
                      <a:pPr>
                        <a:defRPr>
                          <a:solidFill>
                            <a:schemeClr val="dk1"/>
                          </a:solidFill>
                          <a:effectLst/>
                        </a:defRPr>
                      </a:pPr>
                      <a:r>
                        <a:t>B) Reduce la necesidad de investigación de mercado</a:t>
                      </a:r>
                      <a:endParaRPr sz="1800" kern="1200">
                        <a:solidFill>
                          <a:schemeClr val="dk1"/>
                        </a:solidFill>
                        <a:effectLst/>
                        <a:latin typeface="+mn-lt"/>
                        <a:ea typeface="+mn-ea"/>
                        <a:cs typeface="+mn-cs"/>
                      </a:endParaRPr>
                    </a:p>
                    <a:p>
                      <a:pPr>
                        <a:defRPr b="1">
                          <a:solidFill>
                            <a:schemeClr val="dk1"/>
                          </a:solidFill>
                          <a:effectLst/>
                        </a:defRPr>
                      </a:pPr>
                      <a:r>
                        <a:t>C) Identifica las tendencias de los mercados emergentes y las preferencias de los clientes</a:t>
                      </a:r>
                      <a:endParaRPr sz="1800" kern="1200">
                        <a:solidFill>
                          <a:schemeClr val="dk1"/>
                        </a:solidFill>
                        <a:effectLst/>
                        <a:latin typeface="+mn-lt"/>
                        <a:ea typeface="+mn-ea"/>
                        <a:cs typeface="+mn-cs"/>
                      </a:endParaRPr>
                    </a:p>
                    <a:p>
                      <a:pPr>
                        <a:defRPr>
                          <a:solidFill>
                            <a:schemeClr val="dk1"/>
                          </a:solidFill>
                          <a:effectLst/>
                        </a:defRPr>
                      </a:pPr>
                      <a:r>
                        <a:t>D) Elimina la necesidad de adaptar productos y servicios</a:t>
                      </a:r>
                      <a:endParaRPr sz="1800" kern="1200">
                        <a:solidFill>
                          <a:schemeClr val="dk1"/>
                        </a:solidFill>
                        <a:effectLst/>
                        <a:latin typeface="+mn-lt"/>
                        <a:ea typeface="+mn-ea"/>
                        <a:cs typeface="+mn-cs"/>
                      </a:endParaRPr>
                    </a:p>
                  </a:txBody>
                  <a:tcPr/>
                </a:tc>
                <a:tc>
                  <a:txBody>
                    <a:bodyPr/>
                    <a:lstStyle/>
                    <a:p>
                      <a:r>
                        <a:rPr lang="es-ES" sz="1800" kern="1200" dirty="0">
                          <a:solidFill>
                            <a:schemeClr val="dk1"/>
                          </a:solidFill>
                          <a:effectLst/>
                          <a:latin typeface="+mn-lt"/>
                          <a:ea typeface="+mn-ea"/>
                          <a:cs typeface="+mn-cs"/>
                        </a:rPr>
                        <a:t>a) Disminuir la eficiencia operativa</a:t>
                      </a:r>
                    </a:p>
                    <a:p>
                      <a:r>
                        <a:rPr lang="es-ES" sz="1800" kern="1200" dirty="0">
                          <a:solidFill>
                            <a:schemeClr val="dk1"/>
                          </a:solidFill>
                          <a:effectLst/>
                          <a:latin typeface="+mn-lt"/>
                          <a:ea typeface="+mn-ea"/>
                          <a:cs typeface="+mn-cs"/>
                        </a:rPr>
                        <a:t>B) Evitar los comentarios y sentimientos de los clientes</a:t>
                      </a:r>
                    </a:p>
                    <a:p>
                      <a:r>
                        <a:rPr lang="es-ES" sz="1800" b="1" kern="1200" dirty="0">
                          <a:solidFill>
                            <a:schemeClr val="dk1"/>
                          </a:solidFill>
                          <a:effectLst/>
                          <a:latin typeface="+mn-lt"/>
                          <a:ea typeface="+mn-ea"/>
                          <a:cs typeface="+mn-cs"/>
                        </a:rPr>
                        <a:t>C) Mejorar la competitividad y la asignación de recursos</a:t>
                      </a:r>
                    </a:p>
                    <a:p>
                      <a:r>
                        <a:rPr lang="es-ES" sz="1800" kern="1200" dirty="0">
                          <a:solidFill>
                            <a:schemeClr val="dk1"/>
                          </a:solidFill>
                          <a:effectLst/>
                          <a:latin typeface="+mn-lt"/>
                          <a:ea typeface="+mn-ea"/>
                          <a:cs typeface="+mn-cs"/>
                        </a:rPr>
                        <a:t>D) Aislarse de las tendencias y demandas del mercado</a:t>
                      </a:r>
                    </a:p>
                    <a:p>
                      <a:r>
                        <a:rPr lang="es-ES" sz="1800" kern="1200" dirty="0">
                          <a:solidFill>
                            <a:schemeClr val="dk1"/>
                          </a:solidFill>
                          <a:effectLst/>
                          <a:latin typeface="+mn-lt"/>
                          <a:ea typeface="+mn-ea"/>
                          <a:cs typeface="+mn-cs"/>
                        </a:rPr>
                        <a:t> </a:t>
                      </a:r>
                    </a:p>
                    <a:p>
                      <a:endParaRPr sz="2000" dirty="0"/>
                    </a:p>
                  </a:txBody>
                  <a:tcPr/>
                </a:tc>
                <a:tc>
                  <a:txBody>
                    <a:bodyPr/>
                    <a:lstStyle/>
                    <a:p>
                      <a:pPr>
                        <a:defRPr>
                          <a:solidFill>
                            <a:schemeClr val="dk1"/>
                          </a:solidFill>
                          <a:effectLst/>
                        </a:defRPr>
                      </a:pPr>
                      <a:r>
                        <a:t>a) Eficiencia operativa</a:t>
                      </a:r>
                      <a:endParaRPr sz="1800" kern="1200">
                        <a:solidFill>
                          <a:schemeClr val="dk1"/>
                        </a:solidFill>
                        <a:effectLst/>
                        <a:latin typeface="+mn-lt"/>
                        <a:ea typeface="+mn-ea"/>
                        <a:cs typeface="+mn-cs"/>
                      </a:endParaRPr>
                    </a:p>
                    <a:p>
                      <a:pPr>
                        <a:defRPr b="1">
                          <a:solidFill>
                            <a:schemeClr val="dk1"/>
                          </a:solidFill>
                          <a:effectLst/>
                        </a:defRPr>
                      </a:pPr>
                      <a:r>
                        <a:t>B) La mala gestión del inventario</a:t>
                      </a:r>
                      <a:endParaRPr sz="1800" kern="1200">
                        <a:solidFill>
                          <a:schemeClr val="dk1"/>
                        </a:solidFill>
                        <a:effectLst/>
                        <a:latin typeface="+mn-lt"/>
                        <a:ea typeface="+mn-ea"/>
                        <a:cs typeface="+mn-cs"/>
                      </a:endParaRPr>
                    </a:p>
                    <a:p>
                      <a:pPr>
                        <a:defRPr>
                          <a:solidFill>
                            <a:schemeClr val="dk1"/>
                          </a:solidFill>
                          <a:effectLst/>
                        </a:defRPr>
                      </a:pPr>
                      <a:r>
                        <a:t>C) Estrategias de precios</a:t>
                      </a:r>
                      <a:endParaRPr sz="1800" kern="1200">
                        <a:solidFill>
                          <a:schemeClr val="dk1"/>
                        </a:solidFill>
                        <a:effectLst/>
                        <a:latin typeface="+mn-lt"/>
                        <a:ea typeface="+mn-ea"/>
                        <a:cs typeface="+mn-cs"/>
                      </a:endParaRPr>
                    </a:p>
                    <a:p>
                      <a:pPr>
                        <a:defRPr>
                          <a:solidFill>
                            <a:schemeClr val="dk1"/>
                          </a:solidFill>
                          <a:effectLst/>
                        </a:defRPr>
                      </a:pPr>
                      <a:r>
                        <a:t>D) Mejora del servicio al cliente</a:t>
                      </a:r>
                      <a:endParaRPr sz="1800" kern="1200">
                        <a:solidFill>
                          <a:schemeClr val="dk1"/>
                        </a:solidFill>
                        <a:effectLst/>
                        <a:latin typeface="+mn-lt"/>
                        <a:ea typeface="+mn-ea"/>
                        <a:cs typeface="+mn-cs"/>
                      </a:endParaRPr>
                    </a:p>
                    <a:p>
                      <a:endParaRPr sz="2000"/>
                    </a:p>
                  </a:txBody>
                  <a:tcPr/>
                </a:tc>
                <a:tc>
                  <a:txBody>
                    <a:bodyPr/>
                    <a:lstStyle/>
                    <a:p>
                      <a:r>
                        <a:rPr lang="es-ES" sz="1800" kern="1200" dirty="0">
                          <a:solidFill>
                            <a:schemeClr val="dk1"/>
                          </a:solidFill>
                          <a:effectLst/>
                          <a:latin typeface="+mn-lt"/>
                          <a:ea typeface="+mn-ea"/>
                          <a:cs typeface="+mn-cs"/>
                        </a:rPr>
                        <a:t>a) Evitando el uso de técnicas de visualización de datos</a:t>
                      </a:r>
                    </a:p>
                    <a:p>
                      <a:r>
                        <a:rPr lang="es-ES" sz="1800" kern="1200" dirty="0">
                          <a:solidFill>
                            <a:schemeClr val="dk1"/>
                          </a:solidFill>
                          <a:effectLst/>
                          <a:latin typeface="+mn-lt"/>
                          <a:ea typeface="+mn-ea"/>
                          <a:cs typeface="+mn-cs"/>
                        </a:rPr>
                        <a:t>B) Implementando permisos de datos y controles de acceso</a:t>
                      </a:r>
                    </a:p>
                    <a:p>
                      <a:r>
                        <a:rPr lang="es-ES" sz="1800" kern="1200" dirty="0">
                          <a:solidFill>
                            <a:schemeClr val="dk1"/>
                          </a:solidFill>
                          <a:effectLst/>
                          <a:latin typeface="+mn-lt"/>
                          <a:ea typeface="+mn-ea"/>
                          <a:cs typeface="+mn-cs"/>
                        </a:rPr>
                        <a:t>C) Restringiendo el acceso a los datos a unas pocas personas seleccionadas</a:t>
                      </a:r>
                    </a:p>
                    <a:p>
                      <a:r>
                        <a:rPr lang="es-ES" sz="1800" b="1" kern="1200" dirty="0">
                          <a:solidFill>
                            <a:schemeClr val="dk1"/>
                          </a:solidFill>
                          <a:effectLst/>
                          <a:latin typeface="+mn-lt"/>
                          <a:ea typeface="+mn-ea"/>
                          <a:cs typeface="+mn-cs"/>
                        </a:rPr>
                        <a:t>D) Invirtiendo en formación y desarrollo de competencias</a:t>
                      </a:r>
                    </a:p>
                    <a:p>
                      <a:endParaRPr sz="2000" dirty="0"/>
                    </a:p>
                  </a:txBody>
                  <a:tcPr/>
                </a:tc>
                <a:tc>
                  <a:txBody>
                    <a:bodyPr/>
                    <a:lstStyle/>
                    <a:p>
                      <a:r>
                        <a:rPr lang="es-ES" sz="1800" kern="1200" dirty="0">
                          <a:solidFill>
                            <a:schemeClr val="dk1"/>
                          </a:solidFill>
                          <a:effectLst/>
                          <a:latin typeface="+mn-lt"/>
                          <a:ea typeface="+mn-ea"/>
                          <a:cs typeface="+mn-cs"/>
                        </a:rPr>
                        <a:t>a) Software de gestión de inventarios</a:t>
                      </a:r>
                    </a:p>
                    <a:p>
                      <a:r>
                        <a:rPr lang="es-ES" sz="1800" kern="1200" dirty="0">
                          <a:solidFill>
                            <a:schemeClr val="dk1"/>
                          </a:solidFill>
                          <a:effectLst/>
                          <a:latin typeface="+mn-lt"/>
                          <a:ea typeface="+mn-ea"/>
                          <a:cs typeface="+mn-cs"/>
                        </a:rPr>
                        <a:t>B) Herramientas de análisis de datos</a:t>
                      </a:r>
                    </a:p>
                    <a:p>
                      <a:r>
                        <a:rPr lang="es-ES" sz="1800" b="1" kern="1200" dirty="0">
                          <a:solidFill>
                            <a:schemeClr val="dk1"/>
                          </a:solidFill>
                          <a:effectLst/>
                          <a:latin typeface="+mn-lt"/>
                          <a:ea typeface="+mn-ea"/>
                          <a:cs typeface="+mn-cs"/>
                        </a:rPr>
                        <a:t>C) Software de gestión de relaciones con el cliente (CRM)</a:t>
                      </a:r>
                    </a:p>
                    <a:p>
                      <a:r>
                        <a:rPr lang="es-ES" sz="1800" kern="1200" dirty="0">
                          <a:solidFill>
                            <a:schemeClr val="dk1"/>
                          </a:solidFill>
                          <a:effectLst/>
                          <a:latin typeface="+mn-lt"/>
                          <a:ea typeface="+mn-ea"/>
                          <a:cs typeface="+mn-cs"/>
                        </a:rPr>
                        <a:t>D) Recopilación de Datos en Aplicaciones Móviles</a:t>
                      </a:r>
                    </a:p>
                    <a:p>
                      <a:endParaRPr sz="2000" dirty="0"/>
                    </a:p>
                  </a:txBody>
                  <a:tcPr/>
                </a:tc>
                <a:tc>
                  <a:txBody>
                    <a:bodyPr/>
                    <a:lstStyle/>
                    <a:p>
                      <a:pPr>
                        <a:defRPr>
                          <a:solidFill>
                            <a:schemeClr val="dk1"/>
                          </a:solidFill>
                          <a:effectLst/>
                        </a:defRPr>
                      </a:pPr>
                      <a:r>
                        <a:rPr dirty="0"/>
                        <a:t>a) Solo </a:t>
                      </a:r>
                      <a:r>
                        <a:rPr dirty="0" err="1"/>
                        <a:t>permite</a:t>
                      </a:r>
                      <a:r>
                        <a:rPr dirty="0"/>
                        <a:t> </a:t>
                      </a:r>
                      <a:r>
                        <a:rPr dirty="0" err="1"/>
                        <a:t>el</a:t>
                      </a:r>
                      <a:r>
                        <a:rPr dirty="0"/>
                        <a:t> </a:t>
                      </a:r>
                      <a:r>
                        <a:rPr dirty="0" err="1"/>
                        <a:t>acceso</a:t>
                      </a:r>
                      <a:r>
                        <a:rPr dirty="0"/>
                        <a:t> </a:t>
                      </a:r>
                      <a:r>
                        <a:rPr dirty="0" err="1"/>
                        <a:t>desde</a:t>
                      </a:r>
                      <a:r>
                        <a:rPr dirty="0"/>
                        <a:t> una </a:t>
                      </a:r>
                      <a:r>
                        <a:rPr dirty="0" err="1"/>
                        <a:t>ubicación</a:t>
                      </a:r>
                      <a:r>
                        <a:rPr dirty="0"/>
                        <a:t> </a:t>
                      </a:r>
                      <a:r>
                        <a:rPr dirty="0" err="1"/>
                        <a:t>física</a:t>
                      </a:r>
                      <a:r>
                        <a:rPr dirty="0"/>
                        <a:t> </a:t>
                      </a:r>
                      <a:r>
                        <a:rPr dirty="0" err="1"/>
                        <a:t>específica</a:t>
                      </a:r>
                      <a:endParaRPr sz="1800" kern="1200" dirty="0">
                        <a:solidFill>
                          <a:schemeClr val="dk1"/>
                        </a:solidFill>
                        <a:effectLst/>
                        <a:latin typeface="+mn-lt"/>
                        <a:ea typeface="+mn-ea"/>
                        <a:cs typeface="+mn-cs"/>
                      </a:endParaRPr>
                    </a:p>
                    <a:p>
                      <a:pPr>
                        <a:defRPr>
                          <a:solidFill>
                            <a:schemeClr val="dk1"/>
                          </a:solidFill>
                          <a:effectLst/>
                        </a:defRPr>
                      </a:pPr>
                      <a:r>
                        <a:rPr dirty="0"/>
                        <a:t>B) </a:t>
                      </a:r>
                      <a:r>
                        <a:rPr dirty="0" err="1"/>
                        <a:t>Simplifica</a:t>
                      </a:r>
                      <a:r>
                        <a:rPr dirty="0"/>
                        <a:t> </a:t>
                      </a:r>
                      <a:r>
                        <a:rPr dirty="0" err="1"/>
                        <a:t>el</a:t>
                      </a:r>
                      <a:r>
                        <a:rPr dirty="0"/>
                        <a:t> </a:t>
                      </a:r>
                      <a:r>
                        <a:rPr dirty="0" err="1"/>
                        <a:t>proceso</a:t>
                      </a:r>
                      <a:r>
                        <a:rPr dirty="0"/>
                        <a:t> de </a:t>
                      </a:r>
                      <a:r>
                        <a:rPr dirty="0" err="1"/>
                        <a:t>copia</a:t>
                      </a:r>
                      <a:r>
                        <a:rPr dirty="0"/>
                        <a:t> de </a:t>
                      </a:r>
                      <a:r>
                        <a:rPr dirty="0" err="1"/>
                        <a:t>seguridad</a:t>
                      </a:r>
                      <a:r>
                        <a:rPr dirty="0"/>
                        <a:t> de </a:t>
                      </a:r>
                      <a:r>
                        <a:rPr dirty="0" err="1"/>
                        <a:t>datos</a:t>
                      </a:r>
                      <a:endParaRPr sz="1800" kern="1200" dirty="0">
                        <a:solidFill>
                          <a:schemeClr val="dk1"/>
                        </a:solidFill>
                        <a:effectLst/>
                        <a:latin typeface="+mn-lt"/>
                        <a:ea typeface="+mn-ea"/>
                        <a:cs typeface="+mn-cs"/>
                      </a:endParaRPr>
                    </a:p>
                    <a:p>
                      <a:pPr>
                        <a:defRPr>
                          <a:solidFill>
                            <a:schemeClr val="dk1"/>
                          </a:solidFill>
                          <a:effectLst/>
                        </a:defRPr>
                      </a:pPr>
                      <a:r>
                        <a:rPr dirty="0"/>
                        <a:t>C) No </a:t>
                      </a:r>
                      <a:r>
                        <a:rPr dirty="0" err="1"/>
                        <a:t>requiere</a:t>
                      </a:r>
                      <a:r>
                        <a:rPr dirty="0"/>
                        <a:t> una </a:t>
                      </a:r>
                      <a:r>
                        <a:rPr dirty="0" err="1"/>
                        <a:t>conexión</a:t>
                      </a:r>
                      <a:r>
                        <a:rPr dirty="0"/>
                        <a:t> a Internet para </a:t>
                      </a:r>
                      <a:r>
                        <a:rPr dirty="0" err="1"/>
                        <a:t>el</a:t>
                      </a:r>
                      <a:r>
                        <a:rPr dirty="0"/>
                        <a:t> </a:t>
                      </a:r>
                      <a:r>
                        <a:rPr dirty="0" err="1"/>
                        <a:t>acceso</a:t>
                      </a:r>
                      <a:r>
                        <a:rPr dirty="0"/>
                        <a:t> a </a:t>
                      </a:r>
                      <a:r>
                        <a:rPr dirty="0" err="1"/>
                        <a:t>datos</a:t>
                      </a:r>
                      <a:endParaRPr sz="1800" kern="1200" dirty="0">
                        <a:solidFill>
                          <a:schemeClr val="dk1"/>
                        </a:solidFill>
                        <a:effectLst/>
                        <a:latin typeface="+mn-lt"/>
                        <a:ea typeface="+mn-ea"/>
                        <a:cs typeface="+mn-cs"/>
                      </a:endParaRPr>
                    </a:p>
                    <a:p>
                      <a:pPr>
                        <a:defRPr b="1">
                          <a:solidFill>
                            <a:schemeClr val="dk1"/>
                          </a:solidFill>
                          <a:effectLst/>
                        </a:defRPr>
                      </a:pPr>
                      <a:r>
                        <a:rPr dirty="0"/>
                        <a:t>D) </a:t>
                      </a:r>
                      <a:r>
                        <a:rPr dirty="0" err="1"/>
                        <a:t>Habilita</a:t>
                      </a:r>
                      <a:r>
                        <a:rPr dirty="0"/>
                        <a:t> </a:t>
                      </a:r>
                      <a:r>
                        <a:rPr dirty="0" err="1"/>
                        <a:t>el</a:t>
                      </a:r>
                      <a:r>
                        <a:rPr dirty="0"/>
                        <a:t> </a:t>
                      </a:r>
                      <a:r>
                        <a:rPr dirty="0" err="1"/>
                        <a:t>almacenamiento</a:t>
                      </a:r>
                      <a:r>
                        <a:rPr dirty="0"/>
                        <a:t> </a:t>
                      </a:r>
                      <a:r>
                        <a:rPr dirty="0" err="1"/>
                        <a:t>seguro</a:t>
                      </a:r>
                      <a:r>
                        <a:rPr dirty="0"/>
                        <a:t> y </a:t>
                      </a:r>
                      <a:r>
                        <a:rPr dirty="0" err="1"/>
                        <a:t>el</a:t>
                      </a:r>
                      <a:r>
                        <a:rPr dirty="0"/>
                        <a:t> </a:t>
                      </a:r>
                      <a:r>
                        <a:rPr dirty="0" err="1"/>
                        <a:t>acceso</a:t>
                      </a:r>
                      <a:r>
                        <a:rPr dirty="0"/>
                        <a:t> </a:t>
                      </a:r>
                      <a:r>
                        <a:rPr dirty="0" err="1"/>
                        <a:t>desde</a:t>
                      </a:r>
                      <a:r>
                        <a:rPr dirty="0"/>
                        <a:t> </a:t>
                      </a:r>
                      <a:r>
                        <a:rPr dirty="0" err="1"/>
                        <a:t>cualquier</a:t>
                      </a:r>
                      <a:r>
                        <a:rPr dirty="0"/>
                        <a:t> </a:t>
                      </a:r>
                      <a:r>
                        <a:rPr dirty="0" err="1"/>
                        <a:t>lugar</a:t>
                      </a:r>
                      <a:r>
                        <a:rPr dirty="0"/>
                        <a:t> con una </a:t>
                      </a:r>
                      <a:r>
                        <a:rPr dirty="0" err="1"/>
                        <a:t>conexión</a:t>
                      </a:r>
                      <a:r>
                        <a:rPr dirty="0"/>
                        <a:t> a Internet</a:t>
                      </a:r>
                      <a:endParaRPr sz="1800" kern="1200" dirty="0">
                        <a:solidFill>
                          <a:schemeClr val="dk1"/>
                        </a:solidFill>
                        <a:effectLst/>
                        <a:latin typeface="+mn-lt"/>
                        <a:ea typeface="+mn-ea"/>
                        <a:cs typeface="+mn-cs"/>
                      </a:endParaRPr>
                    </a:p>
                    <a:p>
                      <a:pPr>
                        <a:defRPr b="1">
                          <a:solidFill>
                            <a:schemeClr val="dk1"/>
                          </a:solidFill>
                          <a:effectLst/>
                        </a:defRPr>
                      </a:pPr>
                      <a:r>
                        <a:rPr dirty="0"/>
                        <a:t> </a:t>
                      </a:r>
                      <a:endParaRPr sz="1800" kern="120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8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¡Gracias! </a:t>
            </a:r>
          </a:p>
          <a:p>
            <a:pPr algn="ctr">
              <a:spcBef>
                <a:spcPts val="5"/>
              </a:spcBef>
              <a:tabLst>
                <a:tab pos="1205230" algn="l"/>
                <a:tab pos="1926589" algn="l"/>
                <a:tab pos="2915920" algn="l"/>
                <a:tab pos="3444875" algn="l"/>
                <a:tab pos="4383405" algn="l"/>
                <a:tab pos="6796405" algn="l"/>
              </a:tabLst>
              <a:defRPr sz="4000" b="1">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a:t>Más formación en </a:t>
            </a:r>
            <a:r>
              <a:rPr>
                <a:solidFill>
                  <a:srgbClr val="0000FE"/>
                </a:solidFill>
                <a:hlinkClick r:id="rId2">
                  <a:extLst>
                    <a:ext uri="{A12FA001-AC4F-418D-AE19-62706E023703}">
                      <ahyp:hlinkClr xmlns:ahyp="http://schemas.microsoft.com/office/drawing/2018/hyperlinkcolor" val="tx"/>
                    </a:ext>
                  </a:extLst>
                </a:hlinkClick>
              </a:rPr>
              <a:t>https</a:t>
            </a:r>
            <a:r>
              <a:rPr dirty="0">
                <a:solidFill>
                  <a:srgbClr val="0000FE"/>
                </a:solidFill>
                <a:hlinkClick r:id="rId2">
                  <a:extLst>
                    <a:ext uri="{A12FA001-AC4F-418D-AE19-62706E023703}">
                      <ahyp:hlinkClr xmlns:ahyp="http://schemas.microsoft.com/office/drawing/2018/hyperlinkcolor" val="tx"/>
                    </a:ext>
                  </a:extLst>
                </a:hlinkClick>
              </a:rPr>
              <a:t>://www.digitalmicro2.eu/</a:t>
            </a:r>
            <a:r>
              <a:rPr dirty="0">
                <a:solidFill>
                  <a:srgbClr val="0000FE"/>
                </a:solidFill>
              </a:rPr>
              <a:t> </a:t>
            </a:r>
            <a:endParaRPr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817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dirty="0"/>
              <a:t>Los objetivos y metas de este curso son: </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4524315"/>
          </a:xfrm>
          <a:prstGeom prst="rect">
            <a:avLst/>
          </a:prstGeom>
          <a:noFill/>
        </p:spPr>
        <p:txBody>
          <a:bodyPr wrap="square">
            <a:spAutoFit/>
          </a:bodyPr>
          <a:lstStyle/>
          <a:p>
            <a:endParaRPr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Comprender la importancia de la gestión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Educar a los participantes sobre la importancia de una gestión eficaz de los datos para las microempresas rurales, en particular en el contexto de la transformación digital y empresarial después de la pandemia de COVID-19.</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Aprender las mejores prácticas para la recopilación y almacenamiento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Proporcionar a los participantes orientación práctica sobre cómo recopilar, almacenar y organizar datos de manera segura y eficiente en entornos comerciales rurales.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Empoderar a los propietarios de microempresas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Capacitar a los propietarios y gerentes de microempresas rurales con los conocimientos y habilidades necesarios para aprovechar los datos de manera efectiva para el crecimiento y la resiliencia de las empresas.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Mejorar la alfabetización de datos</a:t>
            </a:r>
            <a:r>
              <a:rPr lang="es-ES" sz="1800" dirty="0">
                <a:effectLst/>
                <a:latin typeface="Century Gothic" panose="020B0502020202020204" pitchFamily="34" charset="0"/>
                <a:ea typeface="Trebuchet MS" panose="020B0603020202020204" pitchFamily="34" charset="0"/>
                <a:cs typeface="Arial" panose="020B0604020202020204" pitchFamily="34" charset="0"/>
              </a:rPr>
              <a:t>: Mejorar la alfabetización de datos de los participantes, permitiéndoles tomar decisiones informadas basadas en información y análisis de datos.</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Impulsar la competitividad empresarial</a:t>
            </a:r>
            <a:r>
              <a:rPr lang="es-ES" sz="1800" dirty="0">
                <a:effectLst/>
                <a:latin typeface="Century Gothic" panose="020B0502020202020204" pitchFamily="34" charset="0"/>
                <a:ea typeface="Trebuchet MS" panose="020B0603020202020204" pitchFamily="34" charset="0"/>
                <a:cs typeface="Arial" panose="020B0604020202020204" pitchFamily="34" charset="0"/>
              </a:rPr>
              <a:t>: Dotar a las microempresas rurales de estrategias de gestión de datos que mejoren su competitividad en el panorama digital post-COVID.</a:t>
            </a:r>
          </a:p>
          <a:p>
            <a:pPr marL="342900" lvl="0" indent="-342900">
              <a:buFont typeface="Century Gothic" panose="020B0502020202020204" pitchFamily="34" charset="0"/>
              <a:buChar char="-"/>
            </a:pPr>
            <a:r>
              <a:rPr lang="es-ES" sz="1800" b="1" dirty="0">
                <a:effectLst/>
                <a:latin typeface="Century Gothic" panose="020B0502020202020204" pitchFamily="34" charset="0"/>
                <a:ea typeface="Trebuchet MS" panose="020B0603020202020204" pitchFamily="34" charset="0"/>
                <a:cs typeface="Arial" panose="020B0604020202020204" pitchFamily="34" charset="0"/>
              </a:rPr>
              <a:t>Facilitar la transformación digital</a:t>
            </a:r>
            <a:r>
              <a:rPr lang="es-ES" sz="1800" dirty="0">
                <a:effectLst/>
                <a:latin typeface="Century Gothic" panose="020B0502020202020204" pitchFamily="34" charset="0"/>
                <a:ea typeface="Trebuchet MS" panose="020B0603020202020204" pitchFamily="34" charset="0"/>
                <a:cs typeface="Arial" panose="020B0604020202020204" pitchFamily="34" charset="0"/>
              </a:rPr>
              <a:t>: Facilitar la transformación digital de las microempresas rurales mediante la integración de prácticas basadas en datos y la adopción de tecnologías digitales adecuadas.</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err="1"/>
              <a:t>Objetivos</a:t>
            </a:r>
            <a:r>
              <a:rPr dirty="0"/>
              <a:t> y </a:t>
            </a:r>
            <a:r>
              <a:rPr lang="es-ES" dirty="0"/>
              <a:t>Metas</a:t>
            </a:r>
            <a:endParaRPr dirty="0"/>
          </a:p>
        </p:txBody>
      </p:sp>
    </p:spTree>
    <p:extLst>
      <p:ext uri="{BB962C8B-B14F-4D97-AF65-F5344CB8AC3E}">
        <p14:creationId xmlns:p14="http://schemas.microsoft.com/office/powerpoint/2010/main" val="338302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Índice</a:t>
            </a:r>
            <a:endPara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405233049"/>
              </p:ext>
            </p:extLst>
          </p:nvPr>
        </p:nvGraphicFramePr>
        <p:xfrm>
          <a:off x="914400" y="3924300"/>
          <a:ext cx="16230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1.1.	</a:t>
            </a:r>
            <a:r>
              <a:rPr sz="2400">
                <a:effectLst/>
                <a:latin typeface="Century Gothic" panose="020B0502020202020204" pitchFamily="34" charset="0"/>
                <a:ea typeface="Trebuchet MS" panose="020B0603020202020204" pitchFamily="34" charset="0"/>
                <a:cs typeface="Trebuchet MS" panose="020B0603020202020204" pitchFamily="34" charset="0"/>
              </a:rPr>
              <a:t>Introducción: La importancia de la gestión de datos para las MIPYME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a:t>Unidad 1 — Principios </a:t>
            </a:r>
            <a:r>
              <a:rPr sz="2800"/>
              <a:t>de gestión de datos en microempresas rurales</a:t>
            </a:r>
            <a:endParaRPr sz="32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76300" y="2561808"/>
            <a:ext cx="17106900" cy="7232749"/>
          </a:xfrm>
          <a:prstGeom prst="rect">
            <a:avLst/>
          </a:prstGeom>
          <a:noFill/>
        </p:spPr>
        <p:txBody>
          <a:bodyPr wrap="square">
            <a:spAutoFit/>
          </a:bodyPr>
          <a:lstStyle/>
          <a:p>
            <a:pPr>
              <a:defRPr>
                <a:effectLst/>
                <a:latin typeface="Century Gothic" panose="020B0502020202020204" pitchFamily="34" charset="0"/>
                <a:ea typeface="Trebuchet MS" panose="020B0603020202020204" pitchFamily="34" charset="0"/>
                <a:cs typeface="Trebuchet MS" panose="020B0603020202020204" pitchFamily="34" charset="0"/>
              </a:defRPr>
            </a:pP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 gestión de datos es crucial para mejorar la competitividad empresarial de las microempresas rurales en la era post-COVID-19, ya que una gestión eficaz de los datos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proporciona acceso a información precisa, lo que permite a las microempresas tomar decisiones bien informadas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Además, la toma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de decisiones basada en datos puede conducir a una mejor asignación de recursos, operaciones optimizadas y planificación estratégica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mejorando en última instancia la competitividad general del negocio.</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El análisis de datos permite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 las microempresas rurales identificar las tendencias de los mercados emergentes, las preferencias de los clientes y las nuevas demandas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Comprender la dinámica del mercado les ayuda a adaptar sus productos y servicios para satisfacer las necesidades de los clientes de manera efectiva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dándoles una ventaja competitiva sobre sus rivales.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En este sentido, la gestión de datos permite a las microempresas rurales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detectar oportunidades de crecimiento y nichos potenciales en el mercado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Les permite aprovechar nuevas oportunidades rápidamente y diversificar sus ofertas, lo que puede conducir a la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expansión del negocio y a una mayor competitividad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Por otro lado, puede ayudar a las microempresas 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agilizar sus operaciones, identificar ineficiencias e implementar mejoras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en los procesos. Esto conduce 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un aumento de la productividad, a la reducción de los costes y a una mayor rentabilidad,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lo que contribuye en definitiva al aumento de la competitividad.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Aprender a gestionar eficazmente los datos contribuye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 la transformación digital de las </a:t>
            </a:r>
            <a:r>
              <a:rPr lang="es-ES" sz="1800" b="1" dirty="0" err="1">
                <a:effectLst/>
                <a:latin typeface="Century Gothic" panose="020B0502020202020204" pitchFamily="34" charset="0"/>
                <a:ea typeface="Trebuchet MS" panose="020B0603020202020204" pitchFamily="34" charset="0"/>
                <a:cs typeface="Trebuchet MS" panose="020B0603020202020204" pitchFamily="34" charset="0"/>
              </a:rPr>
              <a:t>MIPYMEs</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rurales, tan necesaria en Post-COVID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ya que el panorama digital se ha vuelto cada vez más importante para el éxito empresarial. La gestión eficaz de los datos es un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factor fundamental de la transformación digital, ya que permite a las microempresas aprovechar las tecnologías digitales, optimizar los flujos de trabajo y llegar a una base de clientes más amplia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creando resiliencia frente a las incertidumbres, incluidos los efectos persistentes de la pandemia.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Además, en las zonas rurales, las microempresas pueden enfrentarse a la competencia de empresas más grandes con más recursos. La gestión eficaz de los datos nivela el campo de “batalla” </a:t>
            </a:r>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al permitir que las microempresas utilicen estrategias basadas en datos y tomen decisiones ágiles que coincidan o incluso superen a la competencia, contribuyendo a la sostenibilidad a largo plazo, fomentando la adaptabilidad y la innovación</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p>
          <a:p>
            <a:endParaRPr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9484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1.2.	</a:t>
            </a:r>
            <a:r>
              <a:rPr sz="2400">
                <a:effectLst/>
                <a:latin typeface="Century Gothic" panose="020B0502020202020204" pitchFamily="34" charset="0"/>
                <a:ea typeface="Trebuchet MS" panose="020B0603020202020204" pitchFamily="34" charset="0"/>
                <a:cs typeface="Trebuchet MS" panose="020B0603020202020204" pitchFamily="34" charset="0"/>
              </a:rPr>
              <a:t> Mejores prácticas en la gestión de datos para las MIPYME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a:t>Unidad 1 — Principios </a:t>
            </a:r>
            <a:r>
              <a:rPr sz="2800"/>
              <a:t>de gestión de datos en microempresas rurales</a:t>
            </a:r>
            <a:endParaRPr sz="32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764000" cy="6463308"/>
          </a:xfrm>
          <a:prstGeom prst="rect">
            <a:avLst/>
          </a:prstGeom>
          <a:noFill/>
        </p:spPr>
        <p:txBody>
          <a:bodyPr wrap="square">
            <a:spAutoFit/>
          </a:bodyPr>
          <a:lstStyle/>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Las mejores prácticas en la gestión de datos para las microempresas rurales se centran en maximizar el valor de los datos al tiempo que abordan los desafíos a los que se enfrentan en entornos rurales. </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Estas son algunas de las mejores prácticas esenciales: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Políticas claras de gestión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Establecer políticas y procedimientos claros de gestión de datos adaptados a las necesidades y recursos de la microempresa rural. Es importante definir claramente los roles, las responsabilidades y la gestión de los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Planificación de la recolección de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datos: Planificar la recopilación de datos estratégicamente, centrándose en información relevante y procesable. Priorizar los datos que se alinean con los objetivos comerciales y las necesidades del cliente para evitar la sobrecarga de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Uso de herramientas digitales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Adoptar herramientas y tecnologías digitales fáciles de usar y adecuadas para las zonas rurales para facilitar la recopilación, el almacenamiento y el análisis de datos de manera eficiente. (Véase la sección 2.2 de esta formación)</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Garantía de calidad de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los datos: Implementar controles de calidad de datos y procesos de validación para garantizar la exactitud y fiabilidad de los datos recopilados.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Almacenamiento seguro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Proteger los datos a través de soluciones de almacenamiento seguro, copias de seguridad y controles de acceso para protegernos contra la pérdida de datos y los ataques.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Privacidad y cumplimiento</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de normativas de datos: es fundamental cumplir con las regulaciones de privacidad de datos y estándares éticos para proteger la información confidencial y mantener la confianza del cliente.</a:t>
            </a:r>
          </a:p>
          <a:p>
            <a:endParaRPr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92752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1.2.	</a:t>
            </a:r>
            <a:r>
              <a:rPr sz="2400">
                <a:effectLst/>
                <a:latin typeface="Century Gothic" panose="020B0502020202020204" pitchFamily="34" charset="0"/>
                <a:ea typeface="Trebuchet MS" panose="020B0603020202020204" pitchFamily="34" charset="0"/>
                <a:cs typeface="Trebuchet MS" panose="020B0603020202020204" pitchFamily="34" charset="0"/>
              </a:rPr>
              <a:t> Mejores prácticas en la gestión de datos para las MIPYME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a:t>Unidad 1 — Principios </a:t>
            </a:r>
            <a:r>
              <a:rPr sz="2800"/>
              <a:t>de gestión de datos en microempresas rurales</a:t>
            </a:r>
            <a:endParaRPr sz="32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764000" cy="6463308"/>
          </a:xfrm>
          <a:prstGeom prst="rect">
            <a:avLst/>
          </a:prstGeom>
          <a:noFill/>
        </p:spPr>
        <p:txBody>
          <a:bodyPr wrap="square">
            <a:spAutoFit/>
          </a:bodyPr>
          <a:lstStyle/>
          <a:p>
            <a:pPr>
              <a:defRPr>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Análisis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Utilizar herramientas y técnicas de análisis de datos para obtener información significativa de los datos para que sean la base del proceso de toma de decisiones estratégicas.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Desarrollo de competencias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Invertir en formación y desarrollo de competencias para mejorar la alfabetización de datos entre los empleados y las partes interesadas a fin de fomentar una cultura basada en los datos.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Toma de decisiones impulsada por los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Fomentar la toma de decisiones basada en datos en todos los niveles de la microempresa, formando a los empleados para utilizar los datos para mejorar sus operaciones diarias. Promover una cultura basada en datos dentro de la microempresa, donde las decisiones se basan en información y análisis de datos en lugar de solo intuición.</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Mejora continua</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Revisar y mejorar continuamente las prácticas de gestión de datos basadas en la retroalimentación y la evaluación de los mismos.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Copia de seguridad y recuperación</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Establecer planes sólidos de copia de seguridad y recuperación para protegerse contra la pérdida de datos en caso de eventos imprevistos.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Enfoque en los datos del cliente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Priorizar la recopilación y gestión de los datos de los clientes para comprender las preferencias y proporcionar experiencias personalizadas.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Educación en materia de gestión de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datos: Educar a los empleados y partes interesadas sobre la importancia de la gestión de datos y el uso responsable de los datos. Establecer políticas claras de gestión de datos y asignar las tareas de gestión de datos a las personas responsables dentro de la organización.</a:t>
            </a:r>
          </a:p>
          <a:p>
            <a:pPr>
              <a:defRPr>
                <a:effectLst/>
                <a:latin typeface="Century Gothic" panose="020B0502020202020204" pitchFamily="34" charset="0"/>
                <a:ea typeface="Trebuchet MS" panose="020B0603020202020204" pitchFamily="34" charset="0"/>
                <a:cs typeface="Trebuchet MS" panose="020B0603020202020204" pitchFamily="34" charset="0"/>
              </a:defRPr>
            </a:pPr>
            <a:endParaRPr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916904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a:spAutoFit/>
          </a:bodyPr>
          <a:lstStyle/>
          <a:p>
            <a:pPr>
              <a:defRPr b="1">
                <a:solidFill>
                  <a:srgbClr val="0000FE"/>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1.2.	</a:t>
            </a:r>
            <a:r>
              <a:rPr sz="2400">
                <a:effectLst/>
                <a:latin typeface="Century Gothic" panose="020B0502020202020204" pitchFamily="34" charset="0"/>
                <a:ea typeface="Trebuchet MS" panose="020B0603020202020204" pitchFamily="34" charset="0"/>
                <a:cs typeface="Trebuchet MS" panose="020B0603020202020204" pitchFamily="34" charset="0"/>
              </a:rPr>
              <a:t> Mejores prácticas en la gestión de datos para las MIPYME rurales</a:t>
            </a:r>
            <a:endPara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pPr>
              <a:defRPr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sz="3200"/>
              <a:t>Unidad 1 — Principios </a:t>
            </a:r>
            <a:r>
              <a:rPr sz="2800"/>
              <a:t>de gestión de datos en microempresas rurales</a:t>
            </a:r>
            <a:endParaRPr sz="32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314700"/>
            <a:ext cx="15544800" cy="6955750"/>
          </a:xfrm>
          <a:prstGeom prst="rect">
            <a:avLst/>
          </a:prstGeom>
          <a:noFill/>
        </p:spPr>
        <p:txBody>
          <a:bodyPr wrap="square">
            <a:spAutoFit/>
          </a:bodyPr>
          <a:lstStyle/>
          <a:p>
            <a:pPr>
              <a:defRPr>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Visualizaciones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Utilizar visualizaciones de datos para presentar la información de una manera clara y comprensible, para ayudar en la toma de decisiones.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Relevancia y contexto de los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Recopilar y gestionar datos que sean directamente relevantes para los objetivos comerciales y el contexto de la microempresa. Es importante evitar la sobrecarga de datos y concentrarse en la información fundamental para la toma de decisiones.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Accesibilidad de</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los datos: Garantizar que las partes interesadas pertinentes de la microempresa tengan acceso a los datos que necesitan para desempeñar sus funciones de manera eficaz.</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Adaptabilidad y Flexibilidad</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Estar preparado para adaptar las prácticas de gestión de datos para enfrentarse a los cambios en el entorno empresarial o para aprovechar las tecnologías emergentes.</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Gestión sostenible de datos</a:t>
            </a:r>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Desarrollar estrategias de gestión de datos sostenibles y escalables, teniendo en cuenta las necesidades a largo plazo y el crecimiento de la microempresa.</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Al adherirse a estos principios y mejores prácticas de gestión de datos, las microempresas rurales pueden aprovechar eficazmente el poder de los datos para impulsar el crecimiento del negocio, optimizar los procesos y tomar decisiones informadas, contribuyendo en última instancia, a su transformación digital y empresarial en la era post- COVID.</a:t>
            </a:r>
          </a:p>
          <a:p>
            <a:r>
              <a:rPr lang="es-ES"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defRPr b="1">
                <a:effectLst/>
                <a:latin typeface="Century Gothic" panose="020B0502020202020204" pitchFamily="34" charset="0"/>
                <a:ea typeface="Trebuchet MS" panose="020B0603020202020204" pitchFamily="34" charset="0"/>
                <a:cs typeface="Trebuchet MS" panose="020B0603020202020204" pitchFamily="34" charset="0"/>
              </a:defRPr>
            </a:pPr>
            <a:r>
              <a:rPr dirty="0"/>
              <a:t> </a:t>
            </a:r>
            <a:endParaRPr dirty="0">
              <a:effectLst/>
              <a:latin typeface="Trebuchet MS" panose="020B0603020202020204" pitchFamily="34" charset="0"/>
              <a:ea typeface="Trebuchet MS" panose="020B0603020202020204" pitchFamily="34" charset="0"/>
              <a:cs typeface="Trebuchet MS" panose="020B0603020202020204" pitchFamily="34" charset="0"/>
            </a:endParaRPr>
          </a:p>
          <a:p>
            <a:endParaRPr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97744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a:spAutoFit/>
          </a:bodyPr>
          <a:lstStyle/>
          <a:p>
            <a:pPr>
              <a:defRPr b="1">
                <a:solidFill>
                  <a:srgbClr val="0000FE"/>
                </a:solidFill>
              </a:defRPr>
            </a:pPr>
            <a:r>
              <a:rPr sz="2800"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Uso</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estratégico</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para la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competitividad</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empresarial</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Aprovech</a:t>
            </a:r>
            <a:r>
              <a:rPr lang="es-ES" sz="2400" dirty="0">
                <a:effectLst/>
                <a:latin typeface="Century Gothic" panose="020B0502020202020204" pitchFamily="34" charset="0"/>
                <a:ea typeface="Trebuchet MS" panose="020B0603020202020204" pitchFamily="34" charset="0"/>
                <a:cs typeface="Trebuchet MS" panose="020B0603020202020204" pitchFamily="34" charset="0"/>
              </a:rPr>
              <a:t>ar</a:t>
            </a:r>
            <a:r>
              <a:rPr sz="2400" dirty="0">
                <a:effectLst/>
                <a:latin typeface="Century Gothic" panose="020B0502020202020204" pitchFamily="34" charset="0"/>
                <a:ea typeface="Trebuchet MS" panose="020B0603020202020204" pitchFamily="34" charset="0"/>
                <a:cs typeface="Trebuchet MS" panose="020B0603020202020204" pitchFamily="34" charset="0"/>
              </a:rPr>
              <a:t>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manera</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efectiva</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6535400" cy="6432530"/>
          </a:xfrm>
          <a:prstGeom prst="rect">
            <a:avLst/>
          </a:prstGeom>
          <a:noFill/>
        </p:spPr>
        <p:txBody>
          <a:bodyPr wrap="square">
            <a:spAutoFit/>
          </a:bodyPr>
          <a:lstStyle/>
          <a:p>
            <a:pPr>
              <a:defRPr sz="1600">
                <a:effectLst/>
                <a:latin typeface="Century Gothic" panose="020B0502020202020204" pitchFamily="34" charset="0"/>
                <a:ea typeface="Trebuchet MS" panose="020B0603020202020204" pitchFamily="34" charset="0"/>
                <a:cs typeface="Trebuchet MS" panose="020B0603020202020204" pitchFamily="34" charset="0"/>
              </a:defRPr>
            </a:pPr>
            <a:r>
              <a:rPr sz="1400" dirty="0"/>
              <a:t> </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Hasta ahora, hemos revisado por qué es importante la gestión de datos para las microempresas rurales y cuáles son las mejores prácticas que deben aplicarse en la gestión de datos para las microempresas rurales, pero ¿cómo pueden las microempresas rurales utilizar estratégicamente los datos para mejorar su competitividad? </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A continuación, presentamos algunas implementaciones estratégicas de la gestión de datos para el aumento de la competitividad empresarial en las microempresas rurales: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Investigación de mercado y perspectivas de los clientes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Las MIPYME pueden usar datos para realizar estudios de mercado y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obtener información sobre las preferencias, necesidades y comportamiento de los clientes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Esta información se puede utilizar para desarrollar productos y servicios que se alinean con las demandas de los clientes, dándoles una ventaja competitiva.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Campañas de marketing dirigidas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Al analizar datos sobre la demografía y el comportamiento de los clientes, las MIPYME rurales pueden crear campañas de marketing dirigidas que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lleguen a la audiencia adecuada</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en el momento adecuado, lo que lleva a tasas de conversión más altas y una mejor fidelización de clientes.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Eficiencia operativa</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Los datos pueden ayudar a las MIPYMES a optimizar sus operaciones mediante la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identificación de ineficiencias y racionalización de los procesos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Esto puede resultar en ahorros de costos, mejora de la productividad y tiempos de respuesta más rápidos, mejorando la competitividad.</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Gestión del inventario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 través del análisis de datos, las MIPYME rurales pueden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predecir los patrones de demanda y administrar los niveles de inventario </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de manera efectiva. Esto garantiza que tengan los productos correctos en stock, reduciendo los costos de transporte y evitando el desabastecimiento.</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Estrategias de fijación de precios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Las estrategias de precios basadas en datos permiten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 las MIPYME establecer precios competitivos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basados en la demanda del mercado, los precios de la competencia y las preferencias de los clientes, asegurando que sigan siendo atractivos para los clientes al tiempo que maximizan la rentabilidad.</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endParaRPr sz="2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16307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a:spAutoFit/>
          </a:bodyPr>
          <a:lstStyle/>
          <a:p>
            <a:pPr>
              <a:defRPr b="1">
                <a:solidFill>
                  <a:srgbClr val="0000FE"/>
                </a:solidFill>
              </a:defRPr>
            </a:pPr>
            <a:r>
              <a:rPr sz="2800"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Uso</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estratégico</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para la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competitividad</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empresarial</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Aprovech</a:t>
            </a:r>
            <a:r>
              <a:rPr lang="es-ES" sz="2400" dirty="0">
                <a:effectLst/>
                <a:latin typeface="Century Gothic" panose="020B0502020202020204" pitchFamily="34" charset="0"/>
                <a:ea typeface="Trebuchet MS" panose="020B0603020202020204" pitchFamily="34" charset="0"/>
                <a:cs typeface="Trebuchet MS" panose="020B0603020202020204" pitchFamily="34" charset="0"/>
              </a:rPr>
              <a:t>ar</a:t>
            </a:r>
            <a:r>
              <a:rPr sz="2400" dirty="0">
                <a:effectLst/>
                <a:latin typeface="Century Gothic" panose="020B0502020202020204" pitchFamily="34" charset="0"/>
                <a:ea typeface="Trebuchet MS" panose="020B0603020202020204" pitchFamily="34" charset="0"/>
                <a:cs typeface="Trebuchet MS" panose="020B0603020202020204" pitchFamily="34" charset="0"/>
              </a:rPr>
              <a:t> los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datos</a:t>
            </a:r>
            <a:r>
              <a:rPr sz="2400" dirty="0">
                <a:effectLst/>
                <a:latin typeface="Century Gothic" panose="020B0502020202020204" pitchFamily="34" charset="0"/>
                <a:ea typeface="Trebuchet MS" panose="020B0603020202020204" pitchFamily="34" charset="0"/>
                <a:cs typeface="Trebuchet MS" panose="020B0603020202020204" pitchFamily="34" charset="0"/>
              </a:rPr>
              <a:t> de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manera</a:t>
            </a:r>
            <a:r>
              <a:rPr sz="2400" dirty="0">
                <a:effectLst/>
                <a:latin typeface="Century Gothic" panose="020B0502020202020204" pitchFamily="34" charset="0"/>
                <a:ea typeface="Trebuchet MS" panose="020B0603020202020204" pitchFamily="34" charset="0"/>
                <a:cs typeface="Trebuchet MS" panose="020B0603020202020204" pitchFamily="34" charset="0"/>
              </a:rPr>
              <a:t> </a:t>
            </a:r>
            <a:r>
              <a:rPr sz="2400" dirty="0" err="1">
                <a:effectLst/>
                <a:latin typeface="Century Gothic" panose="020B0502020202020204" pitchFamily="34" charset="0"/>
                <a:ea typeface="Trebuchet MS" panose="020B0603020202020204" pitchFamily="34" charset="0"/>
                <a:cs typeface="Trebuchet MS" panose="020B0603020202020204" pitchFamily="34" charset="0"/>
              </a:rPr>
              <a:t>efectiva</a:t>
            </a:r>
            <a:endParaRPr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1201400" cy="892552"/>
          </a:xfrm>
          <a:prstGeom prst="rect">
            <a:avLst/>
          </a:prstGeom>
          <a:noFill/>
        </p:spPr>
        <p:txBody>
          <a:bodyPr wrap="square">
            <a:spAutoFit/>
          </a:bodyPr>
          <a:lstStyle/>
          <a:p>
            <a:pPr>
              <a:defRPr b="1">
                <a:solidFill>
                  <a:srgbClr val="FF0000"/>
                </a:solidFill>
              </a:defRPr>
            </a:pPr>
            <a:r>
              <a:rPr sz="2800">
                <a:latin typeface="Microsoft Sans Serif" panose="020B0604020202020204" pitchFamily="34" charset="0"/>
                <a:ea typeface="Microsoft Sans Serif" panose="020B0604020202020204" pitchFamily="34" charset="0"/>
                <a:cs typeface="Microsoft Sans Serif" panose="020B0604020202020204" pitchFamily="34" charset="0"/>
              </a:rPr>
              <a:t>Unidad 2 - </a:t>
            </a:r>
            <a:r>
              <a:rPr sz="2400">
                <a:effectLst/>
                <a:latin typeface="Century Gothic" panose="020B0502020202020204" pitchFamily="34" charset="0"/>
                <a:ea typeface="Trebuchet MS" panose="020B0603020202020204" pitchFamily="34" charset="0"/>
                <a:cs typeface="Trebuchet MS" panose="020B0603020202020204" pitchFamily="34" charset="0"/>
              </a:rPr>
              <a:t>Cómo gestionar los datos de manera eficaz para permitir la transformación digital y empresarial de las microempresas rurales</a:t>
            </a:r>
            <a:endParaRPr sz="28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685800" y="2736928"/>
            <a:ext cx="16687800" cy="6924973"/>
          </a:xfrm>
          <a:prstGeom prst="rect">
            <a:avLst/>
          </a:prstGeom>
          <a:noFill/>
        </p:spPr>
        <p:txBody>
          <a:bodyPr wrap="square">
            <a:spAutoFit/>
          </a:bodyPr>
          <a:lstStyle/>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Gestión de proveedores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Al analizar los datos de los proveedores, las MIPYME pueden tomar decisiones informadas sobre sus proveedores,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negociar mejores condiciones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y establecer relaciones más sólidas con socios de confianza,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mejorando la eficiencia de la cadena de suministro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Mejora del servicio al cliente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El análisis de datos se puede utilizar para rastrear los comentarios y opiniones de los clientes, lo que permite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a las MIPYME mejorar su servicio al cliente</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y abordar los problemas rápidamente, lo que conduce a una mayor satisfacción y fidelización del cliente.</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Oportunidades de expansión del mercado</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El análisis de datos puede ayudar a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identificar nuevos mercados o nichos potenciales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para que ingresen las MIPYME. Al comprender las tendencias y demandas del mercado, se pueden aprovechar las oportunidades de crecimiento más allá del alcance actual.</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A la hora de implementar eficazmente todos estos usos estratégicos, es fundamental que las MIPYME rurales aprovechen adecuadamente la navegación, búsqueda y filtrado de datos. </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En particular, es importante:</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1)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Organizar los datos en categorías y etiquetas relevantes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para facilitar la navegación y la búsqueda.</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2)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Diseñar una interfaz intuitiva y fácil de usar</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que permita a los usuarios navegar y acceder fácilmente a los datos deseados.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3)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Implementar funciones de búsqueda avanzada</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que permitan a los usuarios realizar búsquedas específicas basadas en criterios como rango de fechas, palabras clave y otros filtros.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4)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Utilizar técnicas de visualización de datos</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como gráficos, para presentar grandes conjuntos de datos en un formato visual, facilitando a los usuarios la identificación de patrones y tendencias.</a:t>
            </a: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6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5) </a:t>
            </a:r>
            <a:r>
              <a:rPr lang="es-ES" sz="1600" b="1" dirty="0">
                <a:effectLst/>
                <a:latin typeface="Century Gothic" panose="020B0502020202020204" pitchFamily="34" charset="0"/>
                <a:ea typeface="Trebuchet MS" panose="020B0603020202020204" pitchFamily="34" charset="0"/>
                <a:cs typeface="Trebuchet MS" panose="020B0603020202020204" pitchFamily="34" charset="0"/>
              </a:rPr>
              <a:t>Incorporar la funcionalidad de búsqueda predictiva</a:t>
            </a:r>
            <a:r>
              <a:rPr lang="es-ES" sz="1600" dirty="0">
                <a:effectLst/>
                <a:latin typeface="Century Gothic" panose="020B0502020202020204" pitchFamily="34" charset="0"/>
                <a:ea typeface="Trebuchet MS" panose="020B0603020202020204" pitchFamily="34" charset="0"/>
                <a:cs typeface="Trebuchet MS" panose="020B0603020202020204" pitchFamily="34" charset="0"/>
              </a:rPr>
              <a:t> que sugiere consultas de búsqueda relevantes a medida que los usuarios escriben, ahorrando tiempo y mejorando la precisión de la búsqueda.</a:t>
            </a:r>
          </a:p>
          <a:p>
            <a:endParaRPr sz="2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294494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4594</Words>
  <Application>Microsoft Office PowerPoint</Application>
  <PresentationFormat>Personalizado</PresentationFormat>
  <Paragraphs>235</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16</vt:i4>
      </vt:variant>
    </vt:vector>
  </HeadingPairs>
  <TitlesOfParts>
    <vt:vector size="24" baseType="lpstr">
      <vt:lpstr>Arial</vt:lpstr>
      <vt:lpstr>Calibri</vt:lpstr>
      <vt:lpstr>Calibri Light</vt:lpstr>
      <vt:lpstr>Century Gothic</vt:lpstr>
      <vt:lpstr>Microsoft Sans Serif</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Roberta Albertazzi</cp:lastModifiedBy>
  <cp:revision>46</cp:revision>
  <dcterms:created xsi:type="dcterms:W3CDTF">2022-12-15T14:43:32Z</dcterms:created>
  <dcterms:modified xsi:type="dcterms:W3CDTF">2023-12-12T15:37:46Z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