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notesMasterIdLst>
    <p:notesMasterId r:id="rId30"/>
  </p:notesMasterIdLst>
  <p:sldIdLst>
    <p:sldId id="260" r:id="rId3"/>
    <p:sldId id="261" r:id="rId4"/>
    <p:sldId id="262" r:id="rId5"/>
    <p:sldId id="269" r:id="rId6"/>
    <p:sldId id="270" r:id="rId7"/>
    <p:sldId id="271" r:id="rId8"/>
    <p:sldId id="272" r:id="rId9"/>
    <p:sldId id="273" r:id="rId10"/>
    <p:sldId id="274" r:id="rId11"/>
    <p:sldId id="275" r:id="rId12"/>
    <p:sldId id="276" r:id="rId13"/>
    <p:sldId id="278" r:id="rId14"/>
    <p:sldId id="277" r:id="rId15"/>
    <p:sldId id="279" r:id="rId16"/>
    <p:sldId id="280" r:id="rId17"/>
    <p:sldId id="282" r:id="rId18"/>
    <p:sldId id="281" r:id="rId19"/>
    <p:sldId id="283" r:id="rId20"/>
    <p:sldId id="284" r:id="rId21"/>
    <p:sldId id="285" r:id="rId22"/>
    <p:sldId id="286" r:id="rId23"/>
    <p:sldId id="287" r:id="rId24"/>
    <p:sldId id="288" r:id="rId25"/>
    <p:sldId id="289" r:id="rId26"/>
    <p:sldId id="290" r:id="rId27"/>
    <p:sldId id="291" r:id="rId28"/>
    <p:sldId id="263" r:id="rId29"/>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8B33"/>
    <a:srgbClr val="BFD7EE"/>
    <a:srgbClr val="71A7D9"/>
    <a:srgbClr val="F1B9B9"/>
    <a:srgbClr val="EA8C8C"/>
    <a:srgbClr val="FF0000"/>
    <a:srgbClr val="FF8C00"/>
    <a:srgbClr val="0000FE"/>
    <a:srgbClr val="7EA82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4650"/>
  </p:normalViewPr>
  <p:slideViewPr>
    <p:cSldViewPr>
      <p:cViewPr varScale="1">
        <p:scale>
          <a:sx n="54" d="100"/>
          <a:sy n="54" d="100"/>
        </p:scale>
        <p:origin x="1181" y="8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AF0E53-CBCF-4C04-A4FB-7AC87E586F76}" type="doc">
      <dgm:prSet loTypeId="urn:microsoft.com/office/officeart/2005/8/layout/hList6" loCatId="list" qsTypeId="urn:microsoft.com/office/officeart/2005/8/quickstyle/simple1" qsCatId="simple" csTypeId="urn:microsoft.com/office/officeart/2005/8/colors/accent2_2" csCatId="accent2" phldr="1"/>
      <dgm:spPr/>
      <dgm:t>
        <a:bodyPr/>
        <a:lstStyle/>
        <a:p>
          <a:endParaRPr lang="es-ES"/>
        </a:p>
      </dgm:t>
    </dgm:pt>
    <dgm:pt modelId="{19D75968-110D-4570-A796-4EFA7A289980}">
      <dgm:prSet phldrT="[Texto]" custT="1"/>
      <dgm:spPr/>
      <dgm:t>
        <a:bodyPr/>
        <a:lstStyle/>
        <a:p>
          <a:r>
            <a:rPr lang="en-GB" sz="2500" b="1" noProof="0" dirty="0"/>
            <a:t>UNIT 1: Introduction to E-Commerce</a:t>
          </a:r>
        </a:p>
      </dgm:t>
    </dgm:pt>
    <dgm:pt modelId="{78AFBB9F-F438-4106-A4C3-7D8B2021376F}" type="parTrans" cxnId="{B3CC6CB5-BB5B-4A96-8B1E-A8A3F01CC766}">
      <dgm:prSet/>
      <dgm:spPr/>
      <dgm:t>
        <a:bodyPr/>
        <a:lstStyle/>
        <a:p>
          <a:endParaRPr lang="en-GB" sz="2500" noProof="0" dirty="0"/>
        </a:p>
      </dgm:t>
    </dgm:pt>
    <dgm:pt modelId="{B5F78038-C462-4723-A996-05689A91AF21}" type="sibTrans" cxnId="{B3CC6CB5-BB5B-4A96-8B1E-A8A3F01CC766}">
      <dgm:prSet/>
      <dgm:spPr/>
      <dgm:t>
        <a:bodyPr/>
        <a:lstStyle/>
        <a:p>
          <a:endParaRPr lang="en-GB" sz="2500" noProof="0" dirty="0"/>
        </a:p>
      </dgm:t>
    </dgm:pt>
    <dgm:pt modelId="{609B7737-2F8B-426B-AF67-1EE3ED08022C}">
      <dgm:prSet phldrT="[Texto]" custT="1"/>
      <dgm:spPr/>
      <dgm:t>
        <a:bodyPr/>
        <a:lstStyle/>
        <a:p>
          <a:r>
            <a:rPr lang="en-GB" sz="2500" b="1" noProof="0" dirty="0"/>
            <a:t>UNIT 2: Setting Up Your Online Store</a:t>
          </a:r>
        </a:p>
      </dgm:t>
    </dgm:pt>
    <dgm:pt modelId="{975E8B56-3427-4763-936D-3ECC0B455C10}" type="parTrans" cxnId="{ADD302FE-967B-4FE9-B6D1-D27BC1B89707}">
      <dgm:prSet/>
      <dgm:spPr/>
      <dgm:t>
        <a:bodyPr/>
        <a:lstStyle/>
        <a:p>
          <a:endParaRPr lang="en-GB" sz="2500" noProof="0" dirty="0"/>
        </a:p>
      </dgm:t>
    </dgm:pt>
    <dgm:pt modelId="{0E0957BF-B5FA-4EBB-B90A-1ECF37440F7B}" type="sibTrans" cxnId="{ADD302FE-967B-4FE9-B6D1-D27BC1B89707}">
      <dgm:prSet/>
      <dgm:spPr/>
      <dgm:t>
        <a:bodyPr/>
        <a:lstStyle/>
        <a:p>
          <a:endParaRPr lang="en-GB" sz="2500" noProof="0" dirty="0"/>
        </a:p>
      </dgm:t>
    </dgm:pt>
    <dgm:pt modelId="{F20B2723-436C-41E3-8327-B9B8406600D3}">
      <dgm:prSet phldrT="[Texto]" custT="1"/>
      <dgm:spPr/>
      <dgm:t>
        <a:bodyPr/>
        <a:lstStyle/>
        <a:p>
          <a:r>
            <a:rPr lang="en-GB" sz="2500" b="1" noProof="0" dirty="0"/>
            <a:t>UNIT 3: Scaling Up Your Online Sales</a:t>
          </a:r>
        </a:p>
      </dgm:t>
    </dgm:pt>
    <dgm:pt modelId="{46694BCD-358D-4427-9AB4-AE32A5CF5BBA}" type="parTrans" cxnId="{D7CDAEF4-7DDB-4E2B-AE5C-9E4A1FE46335}">
      <dgm:prSet/>
      <dgm:spPr/>
      <dgm:t>
        <a:bodyPr/>
        <a:lstStyle/>
        <a:p>
          <a:endParaRPr lang="en-GB" sz="2500" noProof="0" dirty="0"/>
        </a:p>
      </dgm:t>
    </dgm:pt>
    <dgm:pt modelId="{FA8E7AD5-A526-46EB-9C36-3F27A9FF95E2}" type="sibTrans" cxnId="{D7CDAEF4-7DDB-4E2B-AE5C-9E4A1FE46335}">
      <dgm:prSet/>
      <dgm:spPr/>
      <dgm:t>
        <a:bodyPr/>
        <a:lstStyle/>
        <a:p>
          <a:endParaRPr lang="en-GB" sz="2500" noProof="0" dirty="0"/>
        </a:p>
      </dgm:t>
    </dgm:pt>
    <dgm:pt modelId="{42A9927F-7EEB-49E2-AAE0-BB93F204DC73}">
      <dgm:prSet phldrT="[Texto]" custT="1"/>
      <dgm:spPr/>
      <dgm:t>
        <a:bodyPr/>
        <a:lstStyle/>
        <a:p>
          <a:r>
            <a:rPr lang="en-GB" sz="2500" noProof="0" dirty="0"/>
            <a:t>1.1 Understanding the Fundamentals of E-Commerce</a:t>
          </a:r>
        </a:p>
      </dgm:t>
    </dgm:pt>
    <dgm:pt modelId="{5DB0D6A3-46B0-4811-A8CA-83424F54EA2C}" type="parTrans" cxnId="{F06D23CE-DC23-4FAC-BB37-755864DD5239}">
      <dgm:prSet/>
      <dgm:spPr/>
      <dgm:t>
        <a:bodyPr/>
        <a:lstStyle/>
        <a:p>
          <a:endParaRPr lang="en-GB" sz="2500" noProof="0" dirty="0"/>
        </a:p>
      </dgm:t>
    </dgm:pt>
    <dgm:pt modelId="{4F51661B-22E6-4157-ABC3-8828C1279766}" type="sibTrans" cxnId="{F06D23CE-DC23-4FAC-BB37-755864DD5239}">
      <dgm:prSet/>
      <dgm:spPr/>
      <dgm:t>
        <a:bodyPr/>
        <a:lstStyle/>
        <a:p>
          <a:endParaRPr lang="en-GB" sz="2500" noProof="0" dirty="0"/>
        </a:p>
      </dgm:t>
    </dgm:pt>
    <dgm:pt modelId="{D53D65E2-070F-4974-91A0-FC6EC1F76543}">
      <dgm:prSet phldrT="[Texto]" custT="1"/>
      <dgm:spPr/>
      <dgm:t>
        <a:bodyPr/>
        <a:lstStyle/>
        <a:p>
          <a:r>
            <a:rPr lang="en-GB" sz="2500" noProof="0" dirty="0"/>
            <a:t>3.1 Implementing a Visibility Strategy</a:t>
          </a:r>
        </a:p>
      </dgm:t>
    </dgm:pt>
    <dgm:pt modelId="{EB80CFBC-3E56-4359-851F-4CEA94DC6B52}" type="parTrans" cxnId="{B6C32785-7C7D-4C35-9AB7-548D616DD4B1}">
      <dgm:prSet/>
      <dgm:spPr/>
      <dgm:t>
        <a:bodyPr/>
        <a:lstStyle/>
        <a:p>
          <a:endParaRPr lang="en-GB" sz="2500" noProof="0" dirty="0"/>
        </a:p>
      </dgm:t>
    </dgm:pt>
    <dgm:pt modelId="{8B4B1EF4-2BCE-46B1-8CE9-632F9DBAA995}" type="sibTrans" cxnId="{B6C32785-7C7D-4C35-9AB7-548D616DD4B1}">
      <dgm:prSet/>
      <dgm:spPr/>
      <dgm:t>
        <a:bodyPr/>
        <a:lstStyle/>
        <a:p>
          <a:endParaRPr lang="en-GB" sz="2500" noProof="0" dirty="0"/>
        </a:p>
      </dgm:t>
    </dgm:pt>
    <dgm:pt modelId="{F3138C2B-07EE-EA4D-9872-9FFFD5DF4094}">
      <dgm:prSet phldrT="[Texto]" custT="1"/>
      <dgm:spPr/>
      <dgm:t>
        <a:bodyPr/>
        <a:lstStyle/>
        <a:p>
          <a:r>
            <a:rPr lang="en-GB" sz="2500" noProof="0" dirty="0"/>
            <a:t>1.2 Navigating the E-Commerce Landscape</a:t>
          </a:r>
        </a:p>
      </dgm:t>
    </dgm:pt>
    <dgm:pt modelId="{6039C5DF-0C16-1B4B-9A64-F02DD2B4FE50}" type="parTrans" cxnId="{BAF8B15D-981B-F743-B524-2793474508D2}">
      <dgm:prSet/>
      <dgm:spPr/>
      <dgm:t>
        <a:bodyPr/>
        <a:lstStyle/>
        <a:p>
          <a:endParaRPr lang="en-GB" sz="2500" noProof="0" dirty="0"/>
        </a:p>
      </dgm:t>
    </dgm:pt>
    <dgm:pt modelId="{78625433-4DE6-004C-91A3-F1E6A86F7816}" type="sibTrans" cxnId="{BAF8B15D-981B-F743-B524-2793474508D2}">
      <dgm:prSet/>
      <dgm:spPr/>
      <dgm:t>
        <a:bodyPr/>
        <a:lstStyle/>
        <a:p>
          <a:endParaRPr lang="en-GB" sz="2500" noProof="0" dirty="0"/>
        </a:p>
      </dgm:t>
    </dgm:pt>
    <dgm:pt modelId="{E66DA7E5-97BB-DF47-AB9F-8B2C7D736D1B}">
      <dgm:prSet phldrT="[Texto]" custT="1"/>
      <dgm:spPr/>
      <dgm:t>
        <a:bodyPr/>
        <a:lstStyle/>
        <a:p>
          <a:r>
            <a:rPr lang="en-GB" sz="2500" noProof="0" dirty="0"/>
            <a:t>1.3 Identifying Opportunities for E-Commerce</a:t>
          </a:r>
        </a:p>
      </dgm:t>
    </dgm:pt>
    <dgm:pt modelId="{217ABF85-C553-BD46-907F-F1815633D4E1}" type="parTrans" cxnId="{6E594159-F866-1B4E-9EBD-E96F2B4EC210}">
      <dgm:prSet/>
      <dgm:spPr/>
      <dgm:t>
        <a:bodyPr/>
        <a:lstStyle/>
        <a:p>
          <a:endParaRPr lang="en-GB" sz="2500" noProof="0" dirty="0"/>
        </a:p>
      </dgm:t>
    </dgm:pt>
    <dgm:pt modelId="{331D6D9A-BA1B-344F-8FC5-09A5A7D62C23}" type="sibTrans" cxnId="{6E594159-F866-1B4E-9EBD-E96F2B4EC210}">
      <dgm:prSet/>
      <dgm:spPr/>
      <dgm:t>
        <a:bodyPr/>
        <a:lstStyle/>
        <a:p>
          <a:endParaRPr lang="en-GB" sz="2500" noProof="0" dirty="0"/>
        </a:p>
      </dgm:t>
    </dgm:pt>
    <dgm:pt modelId="{865B8DBD-8D52-FB49-8D27-F6E0E19C3321}">
      <dgm:prSet phldrT="[Texto]" custT="1"/>
      <dgm:spPr/>
      <dgm:t>
        <a:bodyPr/>
        <a:lstStyle/>
        <a:p>
          <a:r>
            <a:rPr lang="en-GB" sz="2500" noProof="0" dirty="0"/>
            <a:t>1.4 Developing Your Strategies</a:t>
          </a:r>
        </a:p>
      </dgm:t>
    </dgm:pt>
    <dgm:pt modelId="{2EE034B8-89CD-884A-BC6E-E821A6EBF593}" type="parTrans" cxnId="{B19DF913-636E-A040-B12B-5F1ABCC0D2A6}">
      <dgm:prSet/>
      <dgm:spPr/>
      <dgm:t>
        <a:bodyPr/>
        <a:lstStyle/>
        <a:p>
          <a:endParaRPr lang="en-GB" sz="2500" noProof="0" dirty="0"/>
        </a:p>
      </dgm:t>
    </dgm:pt>
    <dgm:pt modelId="{448C24C9-46A1-2C48-84AB-6347B35C4552}" type="sibTrans" cxnId="{B19DF913-636E-A040-B12B-5F1ABCC0D2A6}">
      <dgm:prSet/>
      <dgm:spPr/>
      <dgm:t>
        <a:bodyPr/>
        <a:lstStyle/>
        <a:p>
          <a:endParaRPr lang="en-GB" sz="2500" noProof="0" dirty="0"/>
        </a:p>
      </dgm:t>
    </dgm:pt>
    <dgm:pt modelId="{A6BA572E-E5C0-4EEE-90CE-31877E0F0790}">
      <dgm:prSet phldrT="[Texto]" custT="1"/>
      <dgm:spPr/>
      <dgm:t>
        <a:bodyPr/>
        <a:lstStyle/>
        <a:p>
          <a:r>
            <a:rPr lang="en-GB" sz="2500" noProof="0" dirty="0"/>
            <a:t>2.1 B2B vs B2C</a:t>
          </a:r>
        </a:p>
      </dgm:t>
    </dgm:pt>
    <dgm:pt modelId="{7FC9B69B-175E-4E9B-A1E3-4807EA68850B}" type="sibTrans" cxnId="{8DF58874-90BD-40B0-9B30-7FDE6ACFD19F}">
      <dgm:prSet/>
      <dgm:spPr/>
      <dgm:t>
        <a:bodyPr/>
        <a:lstStyle/>
        <a:p>
          <a:endParaRPr lang="en-GB" sz="2500" noProof="0" dirty="0"/>
        </a:p>
      </dgm:t>
    </dgm:pt>
    <dgm:pt modelId="{288CA62C-7E68-441B-BF77-1ACBD0260079}" type="parTrans" cxnId="{8DF58874-90BD-40B0-9B30-7FDE6ACFD19F}">
      <dgm:prSet/>
      <dgm:spPr/>
      <dgm:t>
        <a:bodyPr/>
        <a:lstStyle/>
        <a:p>
          <a:endParaRPr lang="en-GB" sz="2500" noProof="0" dirty="0"/>
        </a:p>
      </dgm:t>
    </dgm:pt>
    <dgm:pt modelId="{11DBDE9E-1701-1A40-96FE-209ECFF7BA8F}">
      <dgm:prSet phldrT="[Texto]" custT="1"/>
      <dgm:spPr/>
      <dgm:t>
        <a:bodyPr/>
        <a:lstStyle/>
        <a:p>
          <a:r>
            <a:rPr lang="en-GB" sz="2500" noProof="0" dirty="0"/>
            <a:t>2.2 E-Commerce Platform: How to Choose the Best One</a:t>
          </a:r>
        </a:p>
      </dgm:t>
    </dgm:pt>
    <dgm:pt modelId="{D179B50A-7661-7E4E-AB10-39DF7F5FE31F}" type="parTrans" cxnId="{F7A11C88-7918-224C-BDF5-BEFBB46824DE}">
      <dgm:prSet/>
      <dgm:spPr/>
      <dgm:t>
        <a:bodyPr/>
        <a:lstStyle/>
        <a:p>
          <a:endParaRPr lang="en-GB" sz="2500" noProof="0" dirty="0"/>
        </a:p>
      </dgm:t>
    </dgm:pt>
    <dgm:pt modelId="{B37DF02C-0AC9-504A-8EA8-4A633D14ED83}" type="sibTrans" cxnId="{F7A11C88-7918-224C-BDF5-BEFBB46824DE}">
      <dgm:prSet/>
      <dgm:spPr/>
      <dgm:t>
        <a:bodyPr/>
        <a:lstStyle/>
        <a:p>
          <a:endParaRPr lang="en-GB" sz="2500" noProof="0" dirty="0"/>
        </a:p>
      </dgm:t>
    </dgm:pt>
    <dgm:pt modelId="{2AF559D4-B5FB-BC43-94C5-3801D3D1609C}">
      <dgm:prSet phldrT="[Texto]" custT="1"/>
      <dgm:spPr/>
      <dgm:t>
        <a:bodyPr/>
        <a:lstStyle/>
        <a:p>
          <a:r>
            <a:rPr lang="en-GB" sz="2500" noProof="0" dirty="0"/>
            <a:t>2.3 Designing Your Online Store</a:t>
          </a:r>
        </a:p>
      </dgm:t>
    </dgm:pt>
    <dgm:pt modelId="{356FF26F-032D-BB4B-9EBD-27CEDFAEE2FE}" type="parTrans" cxnId="{55AB0C65-3D16-6A4D-926B-51923520A73D}">
      <dgm:prSet/>
      <dgm:spPr/>
      <dgm:t>
        <a:bodyPr/>
        <a:lstStyle/>
        <a:p>
          <a:endParaRPr lang="en-GB" sz="2500" noProof="0" dirty="0"/>
        </a:p>
      </dgm:t>
    </dgm:pt>
    <dgm:pt modelId="{E5C3F70D-7907-9C40-8264-B9B27F8C7B96}" type="sibTrans" cxnId="{55AB0C65-3D16-6A4D-926B-51923520A73D}">
      <dgm:prSet/>
      <dgm:spPr/>
      <dgm:t>
        <a:bodyPr/>
        <a:lstStyle/>
        <a:p>
          <a:endParaRPr lang="en-GB" sz="2500" noProof="0" dirty="0"/>
        </a:p>
      </dgm:t>
    </dgm:pt>
    <dgm:pt modelId="{54E93150-1D5A-5249-B4A4-37F562692825}">
      <dgm:prSet phldrT="[Texto]" custT="1"/>
      <dgm:spPr/>
      <dgm:t>
        <a:bodyPr/>
        <a:lstStyle/>
        <a:p>
          <a:r>
            <a:rPr lang="en-GB" sz="2500" noProof="0" dirty="0"/>
            <a:t>2.4 Product and Services Listing and Captions</a:t>
          </a:r>
        </a:p>
      </dgm:t>
    </dgm:pt>
    <dgm:pt modelId="{B2FBCFE1-98EE-1243-9153-16C46AE99E0A}" type="parTrans" cxnId="{45822B2A-7C14-0748-A341-23D5167C1395}">
      <dgm:prSet/>
      <dgm:spPr/>
      <dgm:t>
        <a:bodyPr/>
        <a:lstStyle/>
        <a:p>
          <a:endParaRPr lang="en-GB" sz="2500" noProof="0" dirty="0"/>
        </a:p>
      </dgm:t>
    </dgm:pt>
    <dgm:pt modelId="{E480F71F-3177-B748-9FEF-808BB4BBE2F2}" type="sibTrans" cxnId="{45822B2A-7C14-0748-A341-23D5167C1395}">
      <dgm:prSet/>
      <dgm:spPr/>
      <dgm:t>
        <a:bodyPr/>
        <a:lstStyle/>
        <a:p>
          <a:endParaRPr lang="en-GB" sz="2500" noProof="0" dirty="0"/>
        </a:p>
      </dgm:t>
    </dgm:pt>
    <dgm:pt modelId="{05F93D7B-6FF1-C74F-8D4C-9C95EFE181AD}">
      <dgm:prSet phldrT="[Texto]" custT="1"/>
      <dgm:spPr/>
      <dgm:t>
        <a:bodyPr/>
        <a:lstStyle/>
        <a:p>
          <a:r>
            <a:rPr lang="en-GB" sz="2500" noProof="0" dirty="0"/>
            <a:t>2.5 Payment and Shipping Solutions</a:t>
          </a:r>
        </a:p>
      </dgm:t>
    </dgm:pt>
    <dgm:pt modelId="{B37272F2-9BE9-BA48-BD10-F4CF235EE346}" type="parTrans" cxnId="{692A5291-8BAF-B540-922C-39E3D4C62AF2}">
      <dgm:prSet/>
      <dgm:spPr/>
      <dgm:t>
        <a:bodyPr/>
        <a:lstStyle/>
        <a:p>
          <a:endParaRPr lang="en-GB" sz="2500" noProof="0" dirty="0"/>
        </a:p>
      </dgm:t>
    </dgm:pt>
    <dgm:pt modelId="{8DC74865-3ABB-5A4B-991D-419A8C22E755}" type="sibTrans" cxnId="{692A5291-8BAF-B540-922C-39E3D4C62AF2}">
      <dgm:prSet/>
      <dgm:spPr/>
      <dgm:t>
        <a:bodyPr/>
        <a:lstStyle/>
        <a:p>
          <a:endParaRPr lang="en-GB" sz="2500" noProof="0" dirty="0"/>
        </a:p>
      </dgm:t>
    </dgm:pt>
    <dgm:pt modelId="{6945FDCE-962A-B74B-AE77-B9A289707884}">
      <dgm:prSet phldrT="[Texto]" custT="1"/>
      <dgm:spPr/>
      <dgm:t>
        <a:bodyPr/>
        <a:lstStyle/>
        <a:p>
          <a:r>
            <a:rPr lang="en-GB" sz="2500" noProof="0" dirty="0"/>
            <a:t>2.6 Data Collection System and Review</a:t>
          </a:r>
        </a:p>
      </dgm:t>
    </dgm:pt>
    <dgm:pt modelId="{4F66220E-8F47-424D-BFB3-2D9CB2A39892}" type="parTrans" cxnId="{44B033AE-050B-1B47-8D92-3A61D41B9BEA}">
      <dgm:prSet/>
      <dgm:spPr/>
      <dgm:t>
        <a:bodyPr/>
        <a:lstStyle/>
        <a:p>
          <a:endParaRPr lang="en-GB" sz="2500" noProof="0" dirty="0"/>
        </a:p>
      </dgm:t>
    </dgm:pt>
    <dgm:pt modelId="{A47C01CF-2C2C-5845-A64C-2A00CBF8A320}" type="sibTrans" cxnId="{44B033AE-050B-1B47-8D92-3A61D41B9BEA}">
      <dgm:prSet/>
      <dgm:spPr/>
      <dgm:t>
        <a:bodyPr/>
        <a:lstStyle/>
        <a:p>
          <a:endParaRPr lang="en-GB" sz="2500" noProof="0" dirty="0"/>
        </a:p>
      </dgm:t>
    </dgm:pt>
    <dgm:pt modelId="{CE601F6B-7D52-6444-80C7-4EEF4CB29923}">
      <dgm:prSet phldrT="[Texto]" custT="1"/>
      <dgm:spPr/>
      <dgm:t>
        <a:bodyPr/>
        <a:lstStyle/>
        <a:p>
          <a:r>
            <a:rPr lang="en-GB" sz="2500" noProof="0" dirty="0"/>
            <a:t>3.2 The Function of Data Analytics and CRM</a:t>
          </a:r>
        </a:p>
      </dgm:t>
    </dgm:pt>
    <dgm:pt modelId="{FEA3C912-D862-C24B-B81F-445BD9D22616}" type="parTrans" cxnId="{4DF4A365-2183-5D41-9AD8-9BB3979BFA96}">
      <dgm:prSet/>
      <dgm:spPr/>
      <dgm:t>
        <a:bodyPr/>
        <a:lstStyle/>
        <a:p>
          <a:endParaRPr lang="en-GB" sz="2500" noProof="0" dirty="0"/>
        </a:p>
      </dgm:t>
    </dgm:pt>
    <dgm:pt modelId="{5575EDF2-6250-5145-88A1-10543A0F5C42}" type="sibTrans" cxnId="{4DF4A365-2183-5D41-9AD8-9BB3979BFA96}">
      <dgm:prSet/>
      <dgm:spPr/>
      <dgm:t>
        <a:bodyPr/>
        <a:lstStyle/>
        <a:p>
          <a:endParaRPr lang="en-GB" sz="2500" noProof="0" dirty="0"/>
        </a:p>
      </dgm:t>
    </dgm:pt>
    <dgm:pt modelId="{6BB2DAF8-AF3C-034E-9775-0A9BECFA8DEC}">
      <dgm:prSet phldrT="[Texto]" custT="1"/>
      <dgm:spPr/>
      <dgm:t>
        <a:bodyPr/>
        <a:lstStyle/>
        <a:p>
          <a:r>
            <a:rPr lang="en-GB" sz="2500" noProof="0" dirty="0"/>
            <a:t>3.3 Adapting to Dynamic Market Conditions</a:t>
          </a:r>
        </a:p>
      </dgm:t>
    </dgm:pt>
    <dgm:pt modelId="{3ABA57D0-9175-B449-962F-8BBAE1DF6713}" type="parTrans" cxnId="{E19E8819-9265-2F41-88AD-8266A134C05B}">
      <dgm:prSet/>
      <dgm:spPr/>
      <dgm:t>
        <a:bodyPr/>
        <a:lstStyle/>
        <a:p>
          <a:endParaRPr lang="en-GB" sz="2500" noProof="0" dirty="0"/>
        </a:p>
      </dgm:t>
    </dgm:pt>
    <dgm:pt modelId="{34DEF1E9-D814-C144-9616-143DC97498D1}" type="sibTrans" cxnId="{E19E8819-9265-2F41-88AD-8266A134C05B}">
      <dgm:prSet/>
      <dgm:spPr/>
      <dgm:t>
        <a:bodyPr/>
        <a:lstStyle/>
        <a:p>
          <a:endParaRPr lang="en-GB" sz="2500" noProof="0" dirty="0"/>
        </a:p>
      </dgm:t>
    </dgm:pt>
    <dgm:pt modelId="{6FB93B61-4A53-45FE-ACC1-D6604E1BAA6B}" type="pres">
      <dgm:prSet presAssocID="{36AF0E53-CBCF-4C04-A4FB-7AC87E586F76}" presName="Name0" presStyleCnt="0">
        <dgm:presLayoutVars>
          <dgm:dir/>
          <dgm:resizeHandles val="exact"/>
        </dgm:presLayoutVars>
      </dgm:prSet>
      <dgm:spPr/>
    </dgm:pt>
    <dgm:pt modelId="{3812FEFD-0534-4CDE-BDFC-5DC8A0A6E211}" type="pres">
      <dgm:prSet presAssocID="{19D75968-110D-4570-A796-4EFA7A289980}" presName="node" presStyleLbl="node1" presStyleIdx="0" presStyleCnt="3">
        <dgm:presLayoutVars>
          <dgm:bulletEnabled val="1"/>
        </dgm:presLayoutVars>
      </dgm:prSet>
      <dgm:spPr/>
    </dgm:pt>
    <dgm:pt modelId="{632743F5-E281-41B2-B8E1-5F853312A20E}" type="pres">
      <dgm:prSet presAssocID="{B5F78038-C462-4723-A996-05689A91AF21}" presName="sibTrans" presStyleCnt="0"/>
      <dgm:spPr/>
    </dgm:pt>
    <dgm:pt modelId="{6A06E1D3-CB2E-499A-A964-4B9EA4634424}" type="pres">
      <dgm:prSet presAssocID="{609B7737-2F8B-426B-AF67-1EE3ED08022C}" presName="node" presStyleLbl="node1" presStyleIdx="1" presStyleCnt="3">
        <dgm:presLayoutVars>
          <dgm:bulletEnabled val="1"/>
        </dgm:presLayoutVars>
      </dgm:prSet>
      <dgm:spPr/>
    </dgm:pt>
    <dgm:pt modelId="{F12582A4-7681-44B9-8EE8-01754ADBF1B9}" type="pres">
      <dgm:prSet presAssocID="{0E0957BF-B5FA-4EBB-B90A-1ECF37440F7B}" presName="sibTrans" presStyleCnt="0"/>
      <dgm:spPr/>
    </dgm:pt>
    <dgm:pt modelId="{3DEE8081-9DAE-447D-949C-DEF3860D6332}" type="pres">
      <dgm:prSet presAssocID="{F20B2723-436C-41E3-8327-B9B8406600D3}" presName="node" presStyleLbl="node1" presStyleIdx="2" presStyleCnt="3">
        <dgm:presLayoutVars>
          <dgm:bulletEnabled val="1"/>
        </dgm:presLayoutVars>
      </dgm:prSet>
      <dgm:spPr/>
    </dgm:pt>
  </dgm:ptLst>
  <dgm:cxnLst>
    <dgm:cxn modelId="{A269130C-CD2D-CF45-8481-405198516214}" type="presOf" srcId="{E66DA7E5-97BB-DF47-AB9F-8B2C7D736D1B}" destId="{3812FEFD-0534-4CDE-BDFC-5DC8A0A6E211}" srcOrd="0" destOrd="3" presId="urn:microsoft.com/office/officeart/2005/8/layout/hList6"/>
    <dgm:cxn modelId="{B19DF913-636E-A040-B12B-5F1ABCC0D2A6}" srcId="{19D75968-110D-4570-A796-4EFA7A289980}" destId="{865B8DBD-8D52-FB49-8D27-F6E0E19C3321}" srcOrd="3" destOrd="0" parTransId="{2EE034B8-89CD-884A-BC6E-E821A6EBF593}" sibTransId="{448C24C9-46A1-2C48-84AB-6347B35C4552}"/>
    <dgm:cxn modelId="{78C54519-5C48-9C4A-A177-F1A8272D441B}" type="presOf" srcId="{54E93150-1D5A-5249-B4A4-37F562692825}" destId="{6A06E1D3-CB2E-499A-A964-4B9EA4634424}" srcOrd="0" destOrd="4" presId="urn:microsoft.com/office/officeart/2005/8/layout/hList6"/>
    <dgm:cxn modelId="{E19E8819-9265-2F41-88AD-8266A134C05B}" srcId="{F20B2723-436C-41E3-8327-B9B8406600D3}" destId="{6BB2DAF8-AF3C-034E-9775-0A9BECFA8DEC}" srcOrd="2" destOrd="0" parTransId="{3ABA57D0-9175-B449-962F-8BBAE1DF6713}" sibTransId="{34DEF1E9-D814-C144-9616-143DC97498D1}"/>
    <dgm:cxn modelId="{45822B2A-7C14-0748-A341-23D5167C1395}" srcId="{609B7737-2F8B-426B-AF67-1EE3ED08022C}" destId="{54E93150-1D5A-5249-B4A4-37F562692825}" srcOrd="3" destOrd="0" parTransId="{B2FBCFE1-98EE-1243-9153-16C46AE99E0A}" sibTransId="{E480F71F-3177-B748-9FEF-808BB4BBE2F2}"/>
    <dgm:cxn modelId="{256F705B-024A-8B43-ABD2-80DFC139EB45}" type="presOf" srcId="{6945FDCE-962A-B74B-AE77-B9A289707884}" destId="{6A06E1D3-CB2E-499A-A964-4B9EA4634424}" srcOrd="0" destOrd="6" presId="urn:microsoft.com/office/officeart/2005/8/layout/hList6"/>
    <dgm:cxn modelId="{D129385D-7F33-8D41-B6A3-13A4CE0BDC79}" type="presOf" srcId="{19D75968-110D-4570-A796-4EFA7A289980}" destId="{3812FEFD-0534-4CDE-BDFC-5DC8A0A6E211}" srcOrd="0" destOrd="0" presId="urn:microsoft.com/office/officeart/2005/8/layout/hList6"/>
    <dgm:cxn modelId="{BAF8B15D-981B-F743-B524-2793474508D2}" srcId="{19D75968-110D-4570-A796-4EFA7A289980}" destId="{F3138C2B-07EE-EA4D-9872-9FFFD5DF4094}" srcOrd="1" destOrd="0" parTransId="{6039C5DF-0C16-1B4B-9A64-F02DD2B4FE50}" sibTransId="{78625433-4DE6-004C-91A3-F1E6A86F7816}"/>
    <dgm:cxn modelId="{1437D441-9E53-654F-B602-92283DAC21DD}" type="presOf" srcId="{CE601F6B-7D52-6444-80C7-4EEF4CB29923}" destId="{3DEE8081-9DAE-447D-949C-DEF3860D6332}" srcOrd="0" destOrd="2" presId="urn:microsoft.com/office/officeart/2005/8/layout/hList6"/>
    <dgm:cxn modelId="{C4D14642-067F-A049-A8BB-866D6A4E0CEC}" type="presOf" srcId="{D53D65E2-070F-4974-91A0-FC6EC1F76543}" destId="{3DEE8081-9DAE-447D-949C-DEF3860D6332}" srcOrd="0" destOrd="1" presId="urn:microsoft.com/office/officeart/2005/8/layout/hList6"/>
    <dgm:cxn modelId="{55AB0C65-3D16-6A4D-926B-51923520A73D}" srcId="{609B7737-2F8B-426B-AF67-1EE3ED08022C}" destId="{2AF559D4-B5FB-BC43-94C5-3801D3D1609C}" srcOrd="2" destOrd="0" parTransId="{356FF26F-032D-BB4B-9EBD-27CEDFAEE2FE}" sibTransId="{E5C3F70D-7907-9C40-8264-B9B27F8C7B96}"/>
    <dgm:cxn modelId="{4DF4A365-2183-5D41-9AD8-9BB3979BFA96}" srcId="{F20B2723-436C-41E3-8327-B9B8406600D3}" destId="{CE601F6B-7D52-6444-80C7-4EEF4CB29923}" srcOrd="1" destOrd="0" parTransId="{FEA3C912-D862-C24B-B81F-445BD9D22616}" sibTransId="{5575EDF2-6250-5145-88A1-10543A0F5C42}"/>
    <dgm:cxn modelId="{8DF58874-90BD-40B0-9B30-7FDE6ACFD19F}" srcId="{609B7737-2F8B-426B-AF67-1EE3ED08022C}" destId="{A6BA572E-E5C0-4EEE-90CE-31877E0F0790}" srcOrd="0" destOrd="0" parTransId="{288CA62C-7E68-441B-BF77-1ACBD0260079}" sibTransId="{7FC9B69B-175E-4E9B-A1E3-4807EA68850B}"/>
    <dgm:cxn modelId="{6E594159-F866-1B4E-9EBD-E96F2B4EC210}" srcId="{19D75968-110D-4570-A796-4EFA7A289980}" destId="{E66DA7E5-97BB-DF47-AB9F-8B2C7D736D1B}" srcOrd="2" destOrd="0" parTransId="{217ABF85-C553-BD46-907F-F1815633D4E1}" sibTransId="{331D6D9A-BA1B-344F-8FC5-09A5A7D62C23}"/>
    <dgm:cxn modelId="{B6C32785-7C7D-4C35-9AB7-548D616DD4B1}" srcId="{F20B2723-436C-41E3-8327-B9B8406600D3}" destId="{D53D65E2-070F-4974-91A0-FC6EC1F76543}" srcOrd="0" destOrd="0" parTransId="{EB80CFBC-3E56-4359-851F-4CEA94DC6B52}" sibTransId="{8B4B1EF4-2BCE-46B1-8CE9-632F9DBAA995}"/>
    <dgm:cxn modelId="{F7A11C88-7918-224C-BDF5-BEFBB46824DE}" srcId="{609B7737-2F8B-426B-AF67-1EE3ED08022C}" destId="{11DBDE9E-1701-1A40-96FE-209ECFF7BA8F}" srcOrd="1" destOrd="0" parTransId="{D179B50A-7661-7E4E-AB10-39DF7F5FE31F}" sibTransId="{B37DF02C-0AC9-504A-8EA8-4A633D14ED83}"/>
    <dgm:cxn modelId="{692A5291-8BAF-B540-922C-39E3D4C62AF2}" srcId="{609B7737-2F8B-426B-AF67-1EE3ED08022C}" destId="{05F93D7B-6FF1-C74F-8D4C-9C95EFE181AD}" srcOrd="4" destOrd="0" parTransId="{B37272F2-9BE9-BA48-BD10-F4CF235EE346}" sibTransId="{8DC74865-3ABB-5A4B-991D-419A8C22E755}"/>
    <dgm:cxn modelId="{3FACD892-01A6-7949-8114-64698F651285}" type="presOf" srcId="{05F93D7B-6FF1-C74F-8D4C-9C95EFE181AD}" destId="{6A06E1D3-CB2E-499A-A964-4B9EA4634424}" srcOrd="0" destOrd="5" presId="urn:microsoft.com/office/officeart/2005/8/layout/hList6"/>
    <dgm:cxn modelId="{19AB66A8-B8A5-9646-A2EC-A6BDFE68F017}" type="presOf" srcId="{11DBDE9E-1701-1A40-96FE-209ECFF7BA8F}" destId="{6A06E1D3-CB2E-499A-A964-4B9EA4634424}" srcOrd="0" destOrd="2" presId="urn:microsoft.com/office/officeart/2005/8/layout/hList6"/>
    <dgm:cxn modelId="{44B033AE-050B-1B47-8D92-3A61D41B9BEA}" srcId="{609B7737-2F8B-426B-AF67-1EE3ED08022C}" destId="{6945FDCE-962A-B74B-AE77-B9A289707884}" srcOrd="5" destOrd="0" parTransId="{4F66220E-8F47-424D-BFB3-2D9CB2A39892}" sibTransId="{A47C01CF-2C2C-5845-A64C-2A00CBF8A320}"/>
    <dgm:cxn modelId="{A140DCAE-B90A-884F-BBBD-7A9469A9E2D0}" type="presOf" srcId="{865B8DBD-8D52-FB49-8D27-F6E0E19C3321}" destId="{3812FEFD-0534-4CDE-BDFC-5DC8A0A6E211}" srcOrd="0" destOrd="4" presId="urn:microsoft.com/office/officeart/2005/8/layout/hList6"/>
    <dgm:cxn modelId="{485BFEB3-6DA0-8D4F-98B6-56C4AB78115E}" type="presOf" srcId="{609B7737-2F8B-426B-AF67-1EE3ED08022C}" destId="{6A06E1D3-CB2E-499A-A964-4B9EA4634424}" srcOrd="0" destOrd="0" presId="urn:microsoft.com/office/officeart/2005/8/layout/hList6"/>
    <dgm:cxn modelId="{B3CC6CB5-BB5B-4A96-8B1E-A8A3F01CC766}" srcId="{36AF0E53-CBCF-4C04-A4FB-7AC87E586F76}" destId="{19D75968-110D-4570-A796-4EFA7A289980}" srcOrd="0" destOrd="0" parTransId="{78AFBB9F-F438-4106-A4C3-7D8B2021376F}" sibTransId="{B5F78038-C462-4723-A996-05689A91AF21}"/>
    <dgm:cxn modelId="{26C90CBF-B399-9D43-96E0-D991952AF0AE}" type="presOf" srcId="{F3138C2B-07EE-EA4D-9872-9FFFD5DF4094}" destId="{3812FEFD-0534-4CDE-BDFC-5DC8A0A6E211}" srcOrd="0" destOrd="2" presId="urn:microsoft.com/office/officeart/2005/8/layout/hList6"/>
    <dgm:cxn modelId="{4B28A6C3-82C2-4E4B-A3E6-F96B368EB6ED}" type="presOf" srcId="{2AF559D4-B5FB-BC43-94C5-3801D3D1609C}" destId="{6A06E1D3-CB2E-499A-A964-4B9EA4634424}" srcOrd="0" destOrd="3" presId="urn:microsoft.com/office/officeart/2005/8/layout/hList6"/>
    <dgm:cxn modelId="{F06D23CE-DC23-4FAC-BB37-755864DD5239}" srcId="{19D75968-110D-4570-A796-4EFA7A289980}" destId="{42A9927F-7EEB-49E2-AAE0-BB93F204DC73}" srcOrd="0" destOrd="0" parTransId="{5DB0D6A3-46B0-4811-A8CA-83424F54EA2C}" sibTransId="{4F51661B-22E6-4157-ABC3-8828C1279766}"/>
    <dgm:cxn modelId="{24185DD2-3856-114C-BDC1-62D5976494CB}" type="presOf" srcId="{6BB2DAF8-AF3C-034E-9775-0A9BECFA8DEC}" destId="{3DEE8081-9DAE-447D-949C-DEF3860D6332}" srcOrd="0" destOrd="3" presId="urn:microsoft.com/office/officeart/2005/8/layout/hList6"/>
    <dgm:cxn modelId="{BCC583DC-FD7C-D04D-B899-5DFAD5F6C895}" type="presOf" srcId="{42A9927F-7EEB-49E2-AAE0-BB93F204DC73}" destId="{3812FEFD-0534-4CDE-BDFC-5DC8A0A6E211}" srcOrd="0" destOrd="1" presId="urn:microsoft.com/office/officeart/2005/8/layout/hList6"/>
    <dgm:cxn modelId="{D7CDAEF4-7DDB-4E2B-AE5C-9E4A1FE46335}" srcId="{36AF0E53-CBCF-4C04-A4FB-7AC87E586F76}" destId="{F20B2723-436C-41E3-8327-B9B8406600D3}" srcOrd="2" destOrd="0" parTransId="{46694BCD-358D-4427-9AB4-AE32A5CF5BBA}" sibTransId="{FA8E7AD5-A526-46EB-9C36-3F27A9FF95E2}"/>
    <dgm:cxn modelId="{BA8EDDF4-5039-8D47-98B5-CD4CC41865B2}" type="presOf" srcId="{36AF0E53-CBCF-4C04-A4FB-7AC87E586F76}" destId="{6FB93B61-4A53-45FE-ACC1-D6604E1BAA6B}" srcOrd="0" destOrd="0" presId="urn:microsoft.com/office/officeart/2005/8/layout/hList6"/>
    <dgm:cxn modelId="{636D90F7-518A-B949-A82E-DD73F58F7CC5}" type="presOf" srcId="{A6BA572E-E5C0-4EEE-90CE-31877E0F0790}" destId="{6A06E1D3-CB2E-499A-A964-4B9EA4634424}" srcOrd="0" destOrd="1" presId="urn:microsoft.com/office/officeart/2005/8/layout/hList6"/>
    <dgm:cxn modelId="{0780A0F9-05E1-3A4A-8D20-CF152E0FC0EB}" type="presOf" srcId="{F20B2723-436C-41E3-8327-B9B8406600D3}" destId="{3DEE8081-9DAE-447D-949C-DEF3860D6332}" srcOrd="0" destOrd="0" presId="urn:microsoft.com/office/officeart/2005/8/layout/hList6"/>
    <dgm:cxn modelId="{ADD302FE-967B-4FE9-B6D1-D27BC1B89707}" srcId="{36AF0E53-CBCF-4C04-A4FB-7AC87E586F76}" destId="{609B7737-2F8B-426B-AF67-1EE3ED08022C}" srcOrd="1" destOrd="0" parTransId="{975E8B56-3427-4763-936D-3ECC0B455C10}" sibTransId="{0E0957BF-B5FA-4EBB-B90A-1ECF37440F7B}"/>
    <dgm:cxn modelId="{02BE0E38-6953-3949-AF0B-F3C8AC84D0C6}" type="presParOf" srcId="{6FB93B61-4A53-45FE-ACC1-D6604E1BAA6B}" destId="{3812FEFD-0534-4CDE-BDFC-5DC8A0A6E211}" srcOrd="0" destOrd="0" presId="urn:microsoft.com/office/officeart/2005/8/layout/hList6"/>
    <dgm:cxn modelId="{F593E241-3194-C74E-85B6-6048726784B3}" type="presParOf" srcId="{6FB93B61-4A53-45FE-ACC1-D6604E1BAA6B}" destId="{632743F5-E281-41B2-B8E1-5F853312A20E}" srcOrd="1" destOrd="0" presId="urn:microsoft.com/office/officeart/2005/8/layout/hList6"/>
    <dgm:cxn modelId="{05BFF042-2643-B142-987A-19A46481E8B0}" type="presParOf" srcId="{6FB93B61-4A53-45FE-ACC1-D6604E1BAA6B}" destId="{6A06E1D3-CB2E-499A-A964-4B9EA4634424}" srcOrd="2" destOrd="0" presId="urn:microsoft.com/office/officeart/2005/8/layout/hList6"/>
    <dgm:cxn modelId="{8A586A7F-E4B6-FA48-8165-F23E8D5E4156}" type="presParOf" srcId="{6FB93B61-4A53-45FE-ACC1-D6604E1BAA6B}" destId="{F12582A4-7681-44B9-8EE8-01754ADBF1B9}" srcOrd="3" destOrd="0" presId="urn:microsoft.com/office/officeart/2005/8/layout/hList6"/>
    <dgm:cxn modelId="{F2557D89-F750-9D44-B2FB-93BE6B842D25}" type="presParOf" srcId="{6FB93B61-4A53-45FE-ACC1-D6604E1BAA6B}" destId="{3DEE8081-9DAE-447D-949C-DEF3860D6332}"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12FEFD-0534-4CDE-BDFC-5DC8A0A6E211}">
      <dsp:nvSpPr>
        <dsp:cNvPr id="0" name=""/>
        <dsp:cNvSpPr/>
      </dsp:nvSpPr>
      <dsp:spPr>
        <a:xfrm rot="16200000">
          <a:off x="-558664" y="560636"/>
          <a:ext cx="6248401" cy="5127128"/>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0" tIns="0" rIns="158750" bIns="0" numCol="1" spcCol="1270" anchor="t" anchorCtr="0">
          <a:noAutofit/>
        </a:bodyPr>
        <a:lstStyle/>
        <a:p>
          <a:pPr marL="0" lvl="0" indent="0" algn="l" defTabSz="1111250">
            <a:lnSpc>
              <a:spcPct val="90000"/>
            </a:lnSpc>
            <a:spcBef>
              <a:spcPct val="0"/>
            </a:spcBef>
            <a:spcAft>
              <a:spcPct val="35000"/>
            </a:spcAft>
            <a:buNone/>
          </a:pPr>
          <a:r>
            <a:rPr lang="en-GB" sz="2500" b="1" kern="1200" noProof="0" dirty="0"/>
            <a:t>UNIT 1: Introduction to E-Commerce</a:t>
          </a:r>
        </a:p>
        <a:p>
          <a:pPr marL="228600" lvl="1" indent="-228600" algn="l" defTabSz="1111250">
            <a:lnSpc>
              <a:spcPct val="90000"/>
            </a:lnSpc>
            <a:spcBef>
              <a:spcPct val="0"/>
            </a:spcBef>
            <a:spcAft>
              <a:spcPct val="15000"/>
            </a:spcAft>
            <a:buChar char="•"/>
          </a:pPr>
          <a:r>
            <a:rPr lang="en-GB" sz="2500" kern="1200" noProof="0" dirty="0"/>
            <a:t>1.1 Understanding the Fundamentals of E-Commerce</a:t>
          </a:r>
        </a:p>
        <a:p>
          <a:pPr marL="228600" lvl="1" indent="-228600" algn="l" defTabSz="1111250">
            <a:lnSpc>
              <a:spcPct val="90000"/>
            </a:lnSpc>
            <a:spcBef>
              <a:spcPct val="0"/>
            </a:spcBef>
            <a:spcAft>
              <a:spcPct val="15000"/>
            </a:spcAft>
            <a:buChar char="•"/>
          </a:pPr>
          <a:r>
            <a:rPr lang="en-GB" sz="2500" kern="1200" noProof="0" dirty="0"/>
            <a:t>1.2 Navigating the E-Commerce Landscape</a:t>
          </a:r>
        </a:p>
        <a:p>
          <a:pPr marL="228600" lvl="1" indent="-228600" algn="l" defTabSz="1111250">
            <a:lnSpc>
              <a:spcPct val="90000"/>
            </a:lnSpc>
            <a:spcBef>
              <a:spcPct val="0"/>
            </a:spcBef>
            <a:spcAft>
              <a:spcPct val="15000"/>
            </a:spcAft>
            <a:buChar char="•"/>
          </a:pPr>
          <a:r>
            <a:rPr lang="en-GB" sz="2500" kern="1200" noProof="0" dirty="0"/>
            <a:t>1.3 Identifying Opportunities for E-Commerce</a:t>
          </a:r>
        </a:p>
        <a:p>
          <a:pPr marL="228600" lvl="1" indent="-228600" algn="l" defTabSz="1111250">
            <a:lnSpc>
              <a:spcPct val="90000"/>
            </a:lnSpc>
            <a:spcBef>
              <a:spcPct val="0"/>
            </a:spcBef>
            <a:spcAft>
              <a:spcPct val="15000"/>
            </a:spcAft>
            <a:buChar char="•"/>
          </a:pPr>
          <a:r>
            <a:rPr lang="en-GB" sz="2500" kern="1200" noProof="0" dirty="0"/>
            <a:t>1.4 Developing Your Strategies</a:t>
          </a:r>
        </a:p>
      </dsp:txBody>
      <dsp:txXfrm rot="5400000">
        <a:off x="1973" y="1249679"/>
        <a:ext cx="5127128" cy="3749041"/>
      </dsp:txXfrm>
    </dsp:sp>
    <dsp:sp modelId="{6A06E1D3-CB2E-499A-A964-4B9EA4634424}">
      <dsp:nvSpPr>
        <dsp:cNvPr id="0" name=""/>
        <dsp:cNvSpPr/>
      </dsp:nvSpPr>
      <dsp:spPr>
        <a:xfrm rot="16200000">
          <a:off x="4952999" y="560636"/>
          <a:ext cx="6248401" cy="5127128"/>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0" tIns="0" rIns="158750" bIns="0" numCol="1" spcCol="1270" anchor="t" anchorCtr="0">
          <a:noAutofit/>
        </a:bodyPr>
        <a:lstStyle/>
        <a:p>
          <a:pPr marL="0" lvl="0" indent="0" algn="l" defTabSz="1111250">
            <a:lnSpc>
              <a:spcPct val="90000"/>
            </a:lnSpc>
            <a:spcBef>
              <a:spcPct val="0"/>
            </a:spcBef>
            <a:spcAft>
              <a:spcPct val="35000"/>
            </a:spcAft>
            <a:buNone/>
          </a:pPr>
          <a:r>
            <a:rPr lang="en-GB" sz="2500" b="1" kern="1200" noProof="0" dirty="0"/>
            <a:t>UNIT 2: Setting Up Your Online Store</a:t>
          </a:r>
        </a:p>
        <a:p>
          <a:pPr marL="228600" lvl="1" indent="-228600" algn="l" defTabSz="1111250">
            <a:lnSpc>
              <a:spcPct val="90000"/>
            </a:lnSpc>
            <a:spcBef>
              <a:spcPct val="0"/>
            </a:spcBef>
            <a:spcAft>
              <a:spcPct val="15000"/>
            </a:spcAft>
            <a:buChar char="•"/>
          </a:pPr>
          <a:r>
            <a:rPr lang="en-GB" sz="2500" kern="1200" noProof="0" dirty="0"/>
            <a:t>2.1 B2B vs B2C</a:t>
          </a:r>
        </a:p>
        <a:p>
          <a:pPr marL="228600" lvl="1" indent="-228600" algn="l" defTabSz="1111250">
            <a:lnSpc>
              <a:spcPct val="90000"/>
            </a:lnSpc>
            <a:spcBef>
              <a:spcPct val="0"/>
            </a:spcBef>
            <a:spcAft>
              <a:spcPct val="15000"/>
            </a:spcAft>
            <a:buChar char="•"/>
          </a:pPr>
          <a:r>
            <a:rPr lang="en-GB" sz="2500" kern="1200" noProof="0" dirty="0"/>
            <a:t>2.2 E-Commerce Platform: How to Choose the Best One</a:t>
          </a:r>
        </a:p>
        <a:p>
          <a:pPr marL="228600" lvl="1" indent="-228600" algn="l" defTabSz="1111250">
            <a:lnSpc>
              <a:spcPct val="90000"/>
            </a:lnSpc>
            <a:spcBef>
              <a:spcPct val="0"/>
            </a:spcBef>
            <a:spcAft>
              <a:spcPct val="15000"/>
            </a:spcAft>
            <a:buChar char="•"/>
          </a:pPr>
          <a:r>
            <a:rPr lang="en-GB" sz="2500" kern="1200" noProof="0" dirty="0"/>
            <a:t>2.3 Designing Your Online Store</a:t>
          </a:r>
        </a:p>
        <a:p>
          <a:pPr marL="228600" lvl="1" indent="-228600" algn="l" defTabSz="1111250">
            <a:lnSpc>
              <a:spcPct val="90000"/>
            </a:lnSpc>
            <a:spcBef>
              <a:spcPct val="0"/>
            </a:spcBef>
            <a:spcAft>
              <a:spcPct val="15000"/>
            </a:spcAft>
            <a:buChar char="•"/>
          </a:pPr>
          <a:r>
            <a:rPr lang="en-GB" sz="2500" kern="1200" noProof="0" dirty="0"/>
            <a:t>2.4 Product and Services Listing and Captions</a:t>
          </a:r>
        </a:p>
        <a:p>
          <a:pPr marL="228600" lvl="1" indent="-228600" algn="l" defTabSz="1111250">
            <a:lnSpc>
              <a:spcPct val="90000"/>
            </a:lnSpc>
            <a:spcBef>
              <a:spcPct val="0"/>
            </a:spcBef>
            <a:spcAft>
              <a:spcPct val="15000"/>
            </a:spcAft>
            <a:buChar char="•"/>
          </a:pPr>
          <a:r>
            <a:rPr lang="en-GB" sz="2500" kern="1200" noProof="0" dirty="0"/>
            <a:t>2.5 Payment and Shipping Solutions</a:t>
          </a:r>
        </a:p>
        <a:p>
          <a:pPr marL="228600" lvl="1" indent="-228600" algn="l" defTabSz="1111250">
            <a:lnSpc>
              <a:spcPct val="90000"/>
            </a:lnSpc>
            <a:spcBef>
              <a:spcPct val="0"/>
            </a:spcBef>
            <a:spcAft>
              <a:spcPct val="15000"/>
            </a:spcAft>
            <a:buChar char="•"/>
          </a:pPr>
          <a:r>
            <a:rPr lang="en-GB" sz="2500" kern="1200" noProof="0" dirty="0"/>
            <a:t>2.6 Data Collection System and Review</a:t>
          </a:r>
        </a:p>
      </dsp:txBody>
      <dsp:txXfrm rot="5400000">
        <a:off x="5513636" y="1249679"/>
        <a:ext cx="5127128" cy="3749041"/>
      </dsp:txXfrm>
    </dsp:sp>
    <dsp:sp modelId="{3DEE8081-9DAE-447D-949C-DEF3860D6332}">
      <dsp:nvSpPr>
        <dsp:cNvPr id="0" name=""/>
        <dsp:cNvSpPr/>
      </dsp:nvSpPr>
      <dsp:spPr>
        <a:xfrm rot="16200000">
          <a:off x="10464663" y="560636"/>
          <a:ext cx="6248401" cy="5127128"/>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0" tIns="0" rIns="158750" bIns="0" numCol="1" spcCol="1270" anchor="t" anchorCtr="0">
          <a:noAutofit/>
        </a:bodyPr>
        <a:lstStyle/>
        <a:p>
          <a:pPr marL="0" lvl="0" indent="0" algn="l" defTabSz="1111250">
            <a:lnSpc>
              <a:spcPct val="90000"/>
            </a:lnSpc>
            <a:spcBef>
              <a:spcPct val="0"/>
            </a:spcBef>
            <a:spcAft>
              <a:spcPct val="35000"/>
            </a:spcAft>
            <a:buNone/>
          </a:pPr>
          <a:r>
            <a:rPr lang="en-GB" sz="2500" b="1" kern="1200" noProof="0" dirty="0"/>
            <a:t>UNIT 3: Scaling Up Your Online Sales</a:t>
          </a:r>
        </a:p>
        <a:p>
          <a:pPr marL="228600" lvl="1" indent="-228600" algn="l" defTabSz="1111250">
            <a:lnSpc>
              <a:spcPct val="90000"/>
            </a:lnSpc>
            <a:spcBef>
              <a:spcPct val="0"/>
            </a:spcBef>
            <a:spcAft>
              <a:spcPct val="15000"/>
            </a:spcAft>
            <a:buChar char="•"/>
          </a:pPr>
          <a:r>
            <a:rPr lang="en-GB" sz="2500" kern="1200" noProof="0" dirty="0"/>
            <a:t>3.1 Implementing a Visibility Strategy</a:t>
          </a:r>
        </a:p>
        <a:p>
          <a:pPr marL="228600" lvl="1" indent="-228600" algn="l" defTabSz="1111250">
            <a:lnSpc>
              <a:spcPct val="90000"/>
            </a:lnSpc>
            <a:spcBef>
              <a:spcPct val="0"/>
            </a:spcBef>
            <a:spcAft>
              <a:spcPct val="15000"/>
            </a:spcAft>
            <a:buChar char="•"/>
          </a:pPr>
          <a:r>
            <a:rPr lang="en-GB" sz="2500" kern="1200" noProof="0" dirty="0"/>
            <a:t>3.2 The Function of Data Analytics and CRM</a:t>
          </a:r>
        </a:p>
        <a:p>
          <a:pPr marL="228600" lvl="1" indent="-228600" algn="l" defTabSz="1111250">
            <a:lnSpc>
              <a:spcPct val="90000"/>
            </a:lnSpc>
            <a:spcBef>
              <a:spcPct val="0"/>
            </a:spcBef>
            <a:spcAft>
              <a:spcPct val="15000"/>
            </a:spcAft>
            <a:buChar char="•"/>
          </a:pPr>
          <a:r>
            <a:rPr lang="en-GB" sz="2500" kern="1200" noProof="0" dirty="0"/>
            <a:t>3.3 Adapting to Dynamic Market Conditions</a:t>
          </a:r>
        </a:p>
      </dsp:txBody>
      <dsp:txXfrm rot="5400000">
        <a:off x="11025300" y="1249679"/>
        <a:ext cx="5127128" cy="3749041"/>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AF83BB2D-BFF3-4512-852A-ADC83E812481}" type="datetimeFigureOut">
              <a:rPr lang="es-ES" smtClean="0"/>
              <a:t>19/11/2023</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65CCAE04-102E-4987-8452-DB8C2E58FA98}" type="slidenum">
              <a:rPr lang="es-ES" smtClean="0"/>
              <a:t>‹N›</a:t>
            </a:fld>
            <a:endParaRPr lang="es-ES"/>
          </a:p>
        </p:txBody>
      </p:sp>
    </p:spTree>
    <p:extLst>
      <p:ext uri="{BB962C8B-B14F-4D97-AF65-F5344CB8AC3E}">
        <p14:creationId xmlns:p14="http://schemas.microsoft.com/office/powerpoint/2010/main" val="3014974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5CCAE04-102E-4987-8452-DB8C2E58FA98}" type="slidenum">
              <a:rPr lang="es-ES" smtClean="0"/>
              <a:t>18</a:t>
            </a:fld>
            <a:endParaRPr lang="es-ES"/>
          </a:p>
        </p:txBody>
      </p:sp>
    </p:spTree>
    <p:extLst>
      <p:ext uri="{BB962C8B-B14F-4D97-AF65-F5344CB8AC3E}">
        <p14:creationId xmlns:p14="http://schemas.microsoft.com/office/powerpoint/2010/main" val="3746624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5CCAE04-102E-4987-8452-DB8C2E58FA98}" type="slidenum">
              <a:rPr lang="es-ES" smtClean="0"/>
              <a:t>19</a:t>
            </a:fld>
            <a:endParaRPr lang="es-ES"/>
          </a:p>
        </p:txBody>
      </p:sp>
    </p:spTree>
    <p:extLst>
      <p:ext uri="{BB962C8B-B14F-4D97-AF65-F5344CB8AC3E}">
        <p14:creationId xmlns:p14="http://schemas.microsoft.com/office/powerpoint/2010/main" val="1470097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5CCAE04-102E-4987-8452-DB8C2E58FA98}" type="slidenum">
              <a:rPr lang="es-ES" smtClean="0"/>
              <a:t>20</a:t>
            </a:fld>
            <a:endParaRPr lang="es-ES"/>
          </a:p>
        </p:txBody>
      </p:sp>
    </p:spTree>
    <p:extLst>
      <p:ext uri="{BB962C8B-B14F-4D97-AF65-F5344CB8AC3E}">
        <p14:creationId xmlns:p14="http://schemas.microsoft.com/office/powerpoint/2010/main" val="3947643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5CCAE04-102E-4987-8452-DB8C2E58FA98}" type="slidenum">
              <a:rPr lang="es-ES" smtClean="0"/>
              <a:t>21</a:t>
            </a:fld>
            <a:endParaRPr lang="es-ES"/>
          </a:p>
        </p:txBody>
      </p:sp>
    </p:spTree>
    <p:extLst>
      <p:ext uri="{BB962C8B-B14F-4D97-AF65-F5344CB8AC3E}">
        <p14:creationId xmlns:p14="http://schemas.microsoft.com/office/powerpoint/2010/main" val="1903944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5CCAE04-102E-4987-8452-DB8C2E58FA98}" type="slidenum">
              <a:rPr lang="es-ES" smtClean="0"/>
              <a:t>22</a:t>
            </a:fld>
            <a:endParaRPr lang="es-ES"/>
          </a:p>
        </p:txBody>
      </p:sp>
    </p:spTree>
    <p:extLst>
      <p:ext uri="{BB962C8B-B14F-4D97-AF65-F5344CB8AC3E}">
        <p14:creationId xmlns:p14="http://schemas.microsoft.com/office/powerpoint/2010/main" val="2965081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5CCAE04-102E-4987-8452-DB8C2E58FA98}" type="slidenum">
              <a:rPr lang="es-ES" smtClean="0"/>
              <a:t>23</a:t>
            </a:fld>
            <a:endParaRPr lang="es-ES"/>
          </a:p>
        </p:txBody>
      </p:sp>
    </p:spTree>
    <p:extLst>
      <p:ext uri="{BB962C8B-B14F-4D97-AF65-F5344CB8AC3E}">
        <p14:creationId xmlns:p14="http://schemas.microsoft.com/office/powerpoint/2010/main" val="798822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5CCAE04-102E-4987-8452-DB8C2E58FA98}" type="slidenum">
              <a:rPr lang="es-ES" smtClean="0"/>
              <a:t>24</a:t>
            </a:fld>
            <a:endParaRPr lang="es-ES"/>
          </a:p>
        </p:txBody>
      </p:sp>
    </p:spTree>
    <p:extLst>
      <p:ext uri="{BB962C8B-B14F-4D97-AF65-F5344CB8AC3E}">
        <p14:creationId xmlns:p14="http://schemas.microsoft.com/office/powerpoint/2010/main" val="3886670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5CCAE04-102E-4987-8452-DB8C2E58FA98}" type="slidenum">
              <a:rPr lang="es-ES" smtClean="0"/>
              <a:t>25</a:t>
            </a:fld>
            <a:endParaRPr lang="es-ES"/>
          </a:p>
        </p:txBody>
      </p:sp>
    </p:spTree>
    <p:extLst>
      <p:ext uri="{BB962C8B-B14F-4D97-AF65-F5344CB8AC3E}">
        <p14:creationId xmlns:p14="http://schemas.microsoft.com/office/powerpoint/2010/main" val="3961249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5CCAE04-102E-4987-8452-DB8C2E58FA98}" type="slidenum">
              <a:rPr lang="es-ES" smtClean="0"/>
              <a:t>26</a:t>
            </a:fld>
            <a:endParaRPr lang="es-ES"/>
          </a:p>
        </p:txBody>
      </p:sp>
    </p:spTree>
    <p:extLst>
      <p:ext uri="{BB962C8B-B14F-4D97-AF65-F5344CB8AC3E}">
        <p14:creationId xmlns:p14="http://schemas.microsoft.com/office/powerpoint/2010/main" val="1381161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dirty="0"/>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5" name="Holder 5"/>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FF5AB7-D75E-4E58-D502-02C4C0C3139E}"/>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8EA9532B-A2FE-328C-F1D0-61E02BBE23FC}"/>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C748F10-F70C-A1E8-0878-A544DE14A824}"/>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82E4A5B8-459D-7F83-45D9-9F0C84283AC1}"/>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CA4BEFF-D959-4E16-790D-07E1BFB873D8}"/>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5EDE2224-1BC4-3731-E71A-5ECCEA54FEA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19/11/2023</a:t>
            </a:fld>
            <a:endParaRPr lang="es-ES"/>
          </a:p>
        </p:txBody>
      </p:sp>
      <p:sp>
        <p:nvSpPr>
          <p:cNvPr id="8" name="Marcador de pie de página 7">
            <a:extLst>
              <a:ext uri="{FF2B5EF4-FFF2-40B4-BE49-F238E27FC236}">
                <a16:creationId xmlns:a16="http://schemas.microsoft.com/office/drawing/2014/main" id="{F4FF4A19-A492-27E6-F3C5-2CF9F454DA9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9" name="Marcador de número de diapositiva 8">
            <a:extLst>
              <a:ext uri="{FF2B5EF4-FFF2-40B4-BE49-F238E27FC236}">
                <a16:creationId xmlns:a16="http://schemas.microsoft.com/office/drawing/2014/main" id="{E1AEAE52-47B8-AACE-600E-02C05A6ABA50}"/>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a:p>
        </p:txBody>
      </p:sp>
    </p:spTree>
    <p:extLst>
      <p:ext uri="{BB962C8B-B14F-4D97-AF65-F5344CB8AC3E}">
        <p14:creationId xmlns:p14="http://schemas.microsoft.com/office/powerpoint/2010/main" val="2834698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4388F5-92D5-5372-8AEC-97259E575F23}"/>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922C6652-7CF5-9EA6-5334-00456CBFB006}"/>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19/11/2023</a:t>
            </a:fld>
            <a:endParaRPr lang="es-ES"/>
          </a:p>
        </p:txBody>
      </p:sp>
      <p:sp>
        <p:nvSpPr>
          <p:cNvPr id="4" name="Marcador de pie de página 3">
            <a:extLst>
              <a:ext uri="{FF2B5EF4-FFF2-40B4-BE49-F238E27FC236}">
                <a16:creationId xmlns:a16="http://schemas.microsoft.com/office/drawing/2014/main" id="{711D69E3-45F4-54F0-1699-20E95FE21F3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5" name="Marcador de número de diapositiva 4">
            <a:extLst>
              <a:ext uri="{FF2B5EF4-FFF2-40B4-BE49-F238E27FC236}">
                <a16:creationId xmlns:a16="http://schemas.microsoft.com/office/drawing/2014/main" id="{71D73FE0-6FFB-C873-F6AA-7BE77320AA5C}"/>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a:p>
        </p:txBody>
      </p:sp>
    </p:spTree>
    <p:extLst>
      <p:ext uri="{BB962C8B-B14F-4D97-AF65-F5344CB8AC3E}">
        <p14:creationId xmlns:p14="http://schemas.microsoft.com/office/powerpoint/2010/main" val="1667541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0F0E823-7821-7D45-ED02-AA0B05E8A3D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19/11/2023</a:t>
            </a:fld>
            <a:endParaRPr lang="es-ES"/>
          </a:p>
        </p:txBody>
      </p:sp>
      <p:sp>
        <p:nvSpPr>
          <p:cNvPr id="3" name="Marcador de pie de página 2">
            <a:extLst>
              <a:ext uri="{FF2B5EF4-FFF2-40B4-BE49-F238E27FC236}">
                <a16:creationId xmlns:a16="http://schemas.microsoft.com/office/drawing/2014/main" id="{3DD9C20F-31B8-96F4-8EF9-48372259CCA8}"/>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49BF5D65-3750-447B-60E6-2B56EEF87896}"/>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a:p>
        </p:txBody>
      </p:sp>
    </p:spTree>
    <p:extLst>
      <p:ext uri="{BB962C8B-B14F-4D97-AF65-F5344CB8AC3E}">
        <p14:creationId xmlns:p14="http://schemas.microsoft.com/office/powerpoint/2010/main" val="1358334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73F976-94F8-860D-C8E3-7951B03D9E48}"/>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72007E78-7A89-7CE0-61FF-90CF2BDE06EC}"/>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9DE5B569-3753-738D-3A2B-35097F65BFB1}"/>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F5DCD10-350A-96D0-3F86-724B0392C655}"/>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19/11/2023</a:t>
            </a:fld>
            <a:endParaRPr lang="es-ES"/>
          </a:p>
        </p:txBody>
      </p:sp>
      <p:sp>
        <p:nvSpPr>
          <p:cNvPr id="6" name="Marcador de pie de página 5">
            <a:extLst>
              <a:ext uri="{FF2B5EF4-FFF2-40B4-BE49-F238E27FC236}">
                <a16:creationId xmlns:a16="http://schemas.microsoft.com/office/drawing/2014/main" id="{18A85FDC-35A6-C871-2ABA-5D97E1CFDAD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B43783E1-174A-CD6F-7C75-D5596BB1A3BB}"/>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a:p>
        </p:txBody>
      </p:sp>
    </p:spTree>
    <p:extLst>
      <p:ext uri="{BB962C8B-B14F-4D97-AF65-F5344CB8AC3E}">
        <p14:creationId xmlns:p14="http://schemas.microsoft.com/office/powerpoint/2010/main" val="2571383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EB82DB-E590-9E27-9B85-DB3164175DA6}"/>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70F5F415-9B66-03F1-A280-F91BECEE2831}"/>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F2D4BD4B-2697-7D24-5240-7C7BD6891A33}"/>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6D7529B-274F-26CA-49F3-8544388D05E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19/11/2023</a:t>
            </a:fld>
            <a:endParaRPr lang="es-ES"/>
          </a:p>
        </p:txBody>
      </p:sp>
      <p:sp>
        <p:nvSpPr>
          <p:cNvPr id="6" name="Marcador de pie de página 5">
            <a:extLst>
              <a:ext uri="{FF2B5EF4-FFF2-40B4-BE49-F238E27FC236}">
                <a16:creationId xmlns:a16="http://schemas.microsoft.com/office/drawing/2014/main" id="{BA563377-E641-DE14-D1BA-CF71D5EDDBD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EDE86DF9-34D8-143C-6305-6B7E77A962E9}"/>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a:p>
        </p:txBody>
      </p:sp>
    </p:spTree>
    <p:extLst>
      <p:ext uri="{BB962C8B-B14F-4D97-AF65-F5344CB8AC3E}">
        <p14:creationId xmlns:p14="http://schemas.microsoft.com/office/powerpoint/2010/main" val="30724362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4D9611-9F96-082F-28B9-FF36EBE1E2E0}"/>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3F33141-576C-EF73-A1EE-7045A1134667}"/>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C955F30-0237-872E-47EA-BC752BEF2AA1}"/>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19/11/2023</a:t>
            </a:fld>
            <a:endParaRPr lang="es-ES"/>
          </a:p>
        </p:txBody>
      </p:sp>
      <p:sp>
        <p:nvSpPr>
          <p:cNvPr id="5" name="Marcador de pie de página 4">
            <a:extLst>
              <a:ext uri="{FF2B5EF4-FFF2-40B4-BE49-F238E27FC236}">
                <a16:creationId xmlns:a16="http://schemas.microsoft.com/office/drawing/2014/main" id="{AB8821BB-505E-3DC6-28E8-CF4C74B9ABBB}"/>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9CF0F72B-E740-65AF-E93C-8BF881368834}"/>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a:p>
        </p:txBody>
      </p:sp>
    </p:spTree>
    <p:extLst>
      <p:ext uri="{BB962C8B-B14F-4D97-AF65-F5344CB8AC3E}">
        <p14:creationId xmlns:p14="http://schemas.microsoft.com/office/powerpoint/2010/main" val="3148465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04C3291-190C-F01F-3A92-CD968D304079}"/>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15B5A940-913A-7146-6844-3CD1BB012F52}"/>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71214DF-558D-6E0A-CE22-5274EDE70E90}"/>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19/11/2023</a:t>
            </a:fld>
            <a:endParaRPr lang="es-ES"/>
          </a:p>
        </p:txBody>
      </p:sp>
      <p:sp>
        <p:nvSpPr>
          <p:cNvPr id="5" name="Marcador de pie de página 4">
            <a:extLst>
              <a:ext uri="{FF2B5EF4-FFF2-40B4-BE49-F238E27FC236}">
                <a16:creationId xmlns:a16="http://schemas.microsoft.com/office/drawing/2014/main" id="{05F7B708-24C8-A675-64D7-4FE369D2C41A}"/>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DF26958E-3E01-91E5-9F9D-211590B0B266}"/>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a:p>
        </p:txBody>
      </p:sp>
    </p:spTree>
    <p:extLst>
      <p:ext uri="{BB962C8B-B14F-4D97-AF65-F5344CB8AC3E}">
        <p14:creationId xmlns:p14="http://schemas.microsoft.com/office/powerpoint/2010/main" val="744002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lIns="0" tIns="0" rIns="0" bIns="0"/>
          <a:lstStyle>
            <a:lvl1pPr>
              <a:defRPr/>
            </a:lvl1pPr>
          </a:lstStyle>
          <a:p>
            <a:endParaRPr/>
          </a:p>
        </p:txBody>
      </p:sp>
      <p:sp>
        <p:nvSpPr>
          <p:cNvPr id="4" name="Holder 4"/>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5" name="Holder 5"/>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6" name="Holder 6"/>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7" name="Holder 7"/>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4" name="Holder 4"/>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5" name="Holder 5"/>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5" name="object 11">
            <a:extLst>
              <a:ext uri="{FF2B5EF4-FFF2-40B4-BE49-F238E27FC236}">
                <a16:creationId xmlns:a16="http://schemas.microsoft.com/office/drawing/2014/main" id="{979870EE-4D29-DC65-2793-10B6C92DC796}"/>
              </a:ext>
            </a:extLst>
          </p:cNvPr>
          <p:cNvSpPr txBox="1">
            <a:spLocks/>
          </p:cNvSpPr>
          <p:nvPr userDrawn="1"/>
        </p:nvSpPr>
        <p:spPr>
          <a:xfrm>
            <a:off x="3200400" y="9244624"/>
            <a:ext cx="5481320" cy="520700"/>
          </a:xfrm>
          <a:prstGeom prst="rect">
            <a:avLst/>
          </a:prstGeom>
        </p:spPr>
        <p:txBody>
          <a:bodyPr vert="horz" wrap="square" lIns="0" tIns="6350" rIns="0" bIns="0" rtlCol="0">
            <a:spAutoFit/>
          </a:bodyPr>
          <a:lstStyle>
            <a:defPPr>
              <a:defRPr lang="es-ES"/>
            </a:defPPr>
            <a:lvl1pPr marL="0" algn="just"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0"/>
              </a:spcBef>
            </a:pPr>
            <a:r>
              <a:rPr lang="en-US" spc="-65" dirty="0"/>
              <a:t>The</a:t>
            </a:r>
            <a:r>
              <a:rPr lang="en-US" spc="105" dirty="0"/>
              <a:t> </a:t>
            </a:r>
            <a:r>
              <a:rPr lang="en-US" spc="-15" dirty="0"/>
              <a:t>European</a:t>
            </a:r>
            <a:r>
              <a:rPr lang="en-US" spc="105" dirty="0"/>
              <a:t> </a:t>
            </a:r>
            <a:r>
              <a:rPr lang="en-US" spc="-15" dirty="0"/>
              <a:t>Commission's</a:t>
            </a:r>
            <a:r>
              <a:rPr lang="en-US" spc="105" dirty="0"/>
              <a:t> </a:t>
            </a:r>
            <a:r>
              <a:rPr lang="en-US" spc="-25" dirty="0"/>
              <a:t>support</a:t>
            </a:r>
            <a:r>
              <a:rPr lang="en-US" spc="105" dirty="0"/>
              <a:t> </a:t>
            </a:r>
            <a:r>
              <a:rPr lang="en-US" spc="-35" dirty="0"/>
              <a:t>for</a:t>
            </a:r>
            <a:r>
              <a:rPr lang="en-US" spc="105" dirty="0"/>
              <a:t> </a:t>
            </a:r>
            <a:r>
              <a:rPr lang="en-US" spc="-40" dirty="0"/>
              <a:t>the</a:t>
            </a:r>
            <a:r>
              <a:rPr lang="en-US" spc="110" dirty="0"/>
              <a:t> </a:t>
            </a:r>
            <a:r>
              <a:rPr lang="en-US" spc="-25" dirty="0"/>
              <a:t>production</a:t>
            </a:r>
            <a:r>
              <a:rPr lang="en-US" spc="105" dirty="0"/>
              <a:t> </a:t>
            </a:r>
            <a:r>
              <a:rPr lang="en-US" spc="-15" dirty="0"/>
              <a:t>of</a:t>
            </a:r>
            <a:r>
              <a:rPr lang="en-US" spc="105" dirty="0"/>
              <a:t> </a:t>
            </a:r>
            <a:r>
              <a:rPr lang="en-US" spc="-45" dirty="0"/>
              <a:t>this</a:t>
            </a:r>
            <a:r>
              <a:rPr lang="en-US" spc="105" dirty="0"/>
              <a:t> </a:t>
            </a:r>
            <a:r>
              <a:rPr lang="en-US" spc="-25" dirty="0"/>
              <a:t>publication</a:t>
            </a:r>
            <a:r>
              <a:rPr lang="en-US" spc="105" dirty="0"/>
              <a:t> </a:t>
            </a:r>
            <a:r>
              <a:rPr lang="en-US" dirty="0"/>
              <a:t>does</a:t>
            </a:r>
            <a:r>
              <a:rPr lang="en-US" spc="110" dirty="0"/>
              <a:t> </a:t>
            </a:r>
            <a:r>
              <a:rPr lang="en-US" spc="-35" dirty="0"/>
              <a:t>not</a:t>
            </a:r>
            <a:r>
              <a:rPr lang="en-US" spc="105" dirty="0"/>
              <a:t> </a:t>
            </a:r>
            <a:r>
              <a:rPr lang="en-US" spc="-35" dirty="0"/>
              <a:t>constitute</a:t>
            </a:r>
            <a:r>
              <a:rPr lang="en-US" spc="105" dirty="0"/>
              <a:t> </a:t>
            </a:r>
            <a:r>
              <a:rPr lang="en-US" dirty="0"/>
              <a:t>an</a:t>
            </a:r>
          </a:p>
          <a:p>
            <a:pPr marL="12700" marR="5715">
              <a:lnSpc>
                <a:spcPct val="112500"/>
              </a:lnSpc>
            </a:pPr>
            <a:r>
              <a:rPr lang="en-US" spc="-30" dirty="0"/>
              <a:t>endorsement</a:t>
            </a:r>
            <a:r>
              <a:rPr lang="en-US" spc="175" dirty="0"/>
              <a:t> </a:t>
            </a:r>
            <a:r>
              <a:rPr lang="en-US" spc="-15" dirty="0"/>
              <a:t>of</a:t>
            </a:r>
            <a:r>
              <a:rPr lang="en-US" spc="180" dirty="0"/>
              <a:t> </a:t>
            </a:r>
            <a:r>
              <a:rPr lang="en-US" spc="-40" dirty="0"/>
              <a:t>the</a:t>
            </a:r>
            <a:r>
              <a:rPr lang="en-US" spc="180" dirty="0"/>
              <a:t> </a:t>
            </a:r>
            <a:r>
              <a:rPr lang="en-US" spc="-40" dirty="0"/>
              <a:t>contents,</a:t>
            </a:r>
            <a:r>
              <a:rPr lang="en-US" spc="180" dirty="0"/>
              <a:t> </a:t>
            </a:r>
            <a:r>
              <a:rPr lang="en-US" spc="-30" dirty="0"/>
              <a:t>which</a:t>
            </a:r>
            <a:r>
              <a:rPr lang="en-US" spc="180" dirty="0"/>
              <a:t> </a:t>
            </a:r>
            <a:r>
              <a:rPr lang="en-US" spc="-35" dirty="0"/>
              <a:t>reflect</a:t>
            </a:r>
            <a:r>
              <a:rPr lang="en-US" spc="175" dirty="0"/>
              <a:t> </a:t>
            </a:r>
            <a:r>
              <a:rPr lang="en-US" spc="-40" dirty="0"/>
              <a:t>the</a:t>
            </a:r>
            <a:r>
              <a:rPr lang="en-US" spc="180" dirty="0"/>
              <a:t> </a:t>
            </a:r>
            <a:r>
              <a:rPr lang="en-US" spc="-35" dirty="0"/>
              <a:t>views</a:t>
            </a:r>
            <a:r>
              <a:rPr lang="en-US" spc="180" dirty="0"/>
              <a:t> </a:t>
            </a:r>
            <a:r>
              <a:rPr lang="en-US" spc="-45" dirty="0"/>
              <a:t>only</a:t>
            </a:r>
            <a:r>
              <a:rPr lang="en-US" spc="180" dirty="0"/>
              <a:t> </a:t>
            </a:r>
            <a:r>
              <a:rPr lang="en-US" spc="-15" dirty="0"/>
              <a:t>of</a:t>
            </a:r>
            <a:r>
              <a:rPr lang="en-US" spc="180" dirty="0"/>
              <a:t> </a:t>
            </a:r>
            <a:r>
              <a:rPr lang="en-US" spc="-40" dirty="0"/>
              <a:t>the</a:t>
            </a:r>
            <a:r>
              <a:rPr lang="en-US" spc="175" dirty="0"/>
              <a:t> </a:t>
            </a:r>
            <a:r>
              <a:rPr lang="en-US" spc="-45" dirty="0"/>
              <a:t>authors,</a:t>
            </a:r>
            <a:r>
              <a:rPr lang="en-US" spc="180" dirty="0"/>
              <a:t> </a:t>
            </a:r>
            <a:r>
              <a:rPr lang="en-US" dirty="0"/>
              <a:t>and</a:t>
            </a:r>
            <a:r>
              <a:rPr lang="en-US" spc="180" dirty="0"/>
              <a:t> </a:t>
            </a:r>
            <a:r>
              <a:rPr lang="en-US" spc="-40" dirty="0"/>
              <a:t>the</a:t>
            </a:r>
            <a:r>
              <a:rPr lang="en-US" spc="180" dirty="0"/>
              <a:t> </a:t>
            </a:r>
            <a:r>
              <a:rPr lang="en-US" spc="-20" dirty="0"/>
              <a:t>Commission </a:t>
            </a:r>
            <a:r>
              <a:rPr lang="en-US" spc="-285" dirty="0"/>
              <a:t> </a:t>
            </a:r>
            <a:r>
              <a:rPr lang="en-US" spc="-15" dirty="0"/>
              <a:t>cannot</a:t>
            </a:r>
            <a:r>
              <a:rPr lang="en-US" spc="-35" dirty="0"/>
              <a:t> </a:t>
            </a:r>
            <a:r>
              <a:rPr lang="en-US" dirty="0"/>
              <a:t>be</a:t>
            </a:r>
            <a:r>
              <a:rPr lang="en-US" spc="-30" dirty="0"/>
              <a:t> held </a:t>
            </a:r>
            <a:r>
              <a:rPr lang="en-US" spc="-25" dirty="0"/>
              <a:t>responsible</a:t>
            </a:r>
            <a:r>
              <a:rPr lang="en-US" spc="-30" dirty="0"/>
              <a:t> </a:t>
            </a:r>
            <a:r>
              <a:rPr lang="en-US" spc="-35" dirty="0"/>
              <a:t>for</a:t>
            </a:r>
            <a:r>
              <a:rPr lang="en-US" spc="-30" dirty="0"/>
              <a:t> </a:t>
            </a:r>
            <a:r>
              <a:rPr lang="en-US" spc="-25" dirty="0"/>
              <a:t>any</a:t>
            </a:r>
            <a:r>
              <a:rPr lang="en-US" spc="-35" dirty="0"/>
              <a:t> </a:t>
            </a:r>
            <a:r>
              <a:rPr lang="en-US" spc="-20" dirty="0"/>
              <a:t>use</a:t>
            </a:r>
            <a:r>
              <a:rPr lang="en-US" spc="-30" dirty="0"/>
              <a:t> which </a:t>
            </a:r>
            <a:r>
              <a:rPr lang="en-US" spc="-35" dirty="0"/>
              <a:t>may</a:t>
            </a:r>
            <a:r>
              <a:rPr lang="en-US" spc="-30" dirty="0"/>
              <a:t> </a:t>
            </a:r>
            <a:r>
              <a:rPr lang="en-US" dirty="0"/>
              <a:t>be</a:t>
            </a:r>
            <a:r>
              <a:rPr lang="en-US" spc="-30" dirty="0"/>
              <a:t> </a:t>
            </a:r>
            <a:r>
              <a:rPr lang="en-US" spc="-10" dirty="0"/>
              <a:t>made</a:t>
            </a:r>
            <a:r>
              <a:rPr lang="en-US" spc="-35" dirty="0"/>
              <a:t> </a:t>
            </a:r>
            <a:r>
              <a:rPr lang="en-US" spc="-15" dirty="0"/>
              <a:t>of</a:t>
            </a:r>
            <a:r>
              <a:rPr lang="en-US" spc="-30" dirty="0"/>
              <a:t> </a:t>
            </a:r>
            <a:r>
              <a:rPr lang="en-US" spc="-40" dirty="0"/>
              <a:t>the</a:t>
            </a:r>
            <a:r>
              <a:rPr lang="en-US" spc="-30" dirty="0"/>
              <a:t> </a:t>
            </a:r>
            <a:r>
              <a:rPr lang="en-US" spc="-40" dirty="0"/>
              <a:t>information</a:t>
            </a:r>
            <a:r>
              <a:rPr lang="en-US" spc="-30" dirty="0"/>
              <a:t> </a:t>
            </a:r>
            <a:r>
              <a:rPr lang="en-US" spc="-15" dirty="0"/>
              <a:t>contained</a:t>
            </a:r>
            <a:r>
              <a:rPr lang="en-US" spc="-30" dirty="0"/>
              <a:t> </a:t>
            </a:r>
            <a:r>
              <a:rPr lang="en-US" spc="-50" dirty="0"/>
              <a:t>therein.</a:t>
            </a:r>
          </a:p>
        </p:txBody>
      </p:sp>
      <p:sp>
        <p:nvSpPr>
          <p:cNvPr id="6" name="object 12">
            <a:extLst>
              <a:ext uri="{FF2B5EF4-FFF2-40B4-BE49-F238E27FC236}">
                <a16:creationId xmlns:a16="http://schemas.microsoft.com/office/drawing/2014/main" id="{18815403-EA12-7143-B21E-72EF01BA90A3}"/>
              </a:ext>
            </a:extLst>
          </p:cNvPr>
          <p:cNvSpPr txBox="1">
            <a:spLocks/>
          </p:cNvSpPr>
          <p:nvPr userDrawn="1"/>
        </p:nvSpPr>
        <p:spPr>
          <a:xfrm>
            <a:off x="10451143" y="7581900"/>
            <a:ext cx="6569709" cy="520700"/>
          </a:xfrm>
          <a:prstGeom prst="rect">
            <a:avLst/>
          </a:prstGeom>
        </p:spPr>
        <p:txBody>
          <a:bodyPr vert="horz" wrap="square" lIns="0" tIns="6350" rIns="0" bIns="0" rtlCol="0">
            <a:spAutoFit/>
          </a:bodyPr>
          <a:lstStyle>
            <a:defPPr>
              <a:defRPr lang="es-ES"/>
            </a:defPPr>
            <a:lvl1pPr marL="0" algn="just"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0"/>
              </a:spcBef>
            </a:pPr>
            <a:r>
              <a:rPr lang="en-US" spc="-15"/>
              <a:t>Legal</a:t>
            </a:r>
            <a:r>
              <a:rPr lang="en-US" spc="50"/>
              <a:t> </a:t>
            </a:r>
            <a:r>
              <a:rPr lang="en-US" spc="-25"/>
              <a:t>description</a:t>
            </a:r>
            <a:r>
              <a:rPr lang="en-US" spc="50"/>
              <a:t> </a:t>
            </a:r>
            <a:r>
              <a:rPr lang="en-US" spc="20"/>
              <a:t>–</a:t>
            </a:r>
            <a:r>
              <a:rPr lang="en-US" spc="55"/>
              <a:t> </a:t>
            </a:r>
            <a:r>
              <a:rPr lang="en-US" spc="-15"/>
              <a:t>Creative</a:t>
            </a:r>
            <a:r>
              <a:rPr lang="en-US" spc="50"/>
              <a:t> </a:t>
            </a:r>
            <a:r>
              <a:rPr lang="en-US" spc="-10"/>
              <a:t>Commons</a:t>
            </a:r>
            <a:r>
              <a:rPr lang="en-US" spc="55"/>
              <a:t> </a:t>
            </a:r>
            <a:r>
              <a:rPr lang="en-US" spc="-30"/>
              <a:t>licensing:</a:t>
            </a:r>
            <a:r>
              <a:rPr lang="en-US" spc="50"/>
              <a:t> </a:t>
            </a:r>
            <a:r>
              <a:rPr lang="en-US" spc="-65"/>
              <a:t>The</a:t>
            </a:r>
            <a:r>
              <a:rPr lang="en-US" spc="50"/>
              <a:t> </a:t>
            </a:r>
            <a:r>
              <a:rPr lang="en-US" spc="-35"/>
              <a:t>materials</a:t>
            </a:r>
            <a:r>
              <a:rPr lang="en-US" spc="55"/>
              <a:t> </a:t>
            </a:r>
            <a:r>
              <a:rPr lang="en-US" spc="-25"/>
              <a:t>published</a:t>
            </a:r>
            <a:r>
              <a:rPr lang="en-US" spc="50"/>
              <a:t> </a:t>
            </a:r>
            <a:r>
              <a:rPr lang="en-US" spc="-15"/>
              <a:t>on</a:t>
            </a:r>
            <a:r>
              <a:rPr lang="en-US" spc="55"/>
              <a:t> </a:t>
            </a:r>
            <a:r>
              <a:rPr lang="en-US" spc="-40"/>
              <a:t>the</a:t>
            </a:r>
            <a:r>
              <a:rPr lang="en-US" spc="50"/>
              <a:t> </a:t>
            </a:r>
            <a:r>
              <a:rPr lang="en-US" spc="5"/>
              <a:t>Micro2</a:t>
            </a:r>
            <a:r>
              <a:rPr lang="en-US" spc="55"/>
              <a:t> </a:t>
            </a:r>
            <a:r>
              <a:rPr lang="en-US" spc="-35"/>
              <a:t>project</a:t>
            </a:r>
            <a:r>
              <a:rPr lang="en-US" spc="50"/>
              <a:t> </a:t>
            </a:r>
            <a:r>
              <a:rPr lang="en-US" spc="-25"/>
              <a:t>website</a:t>
            </a:r>
            <a:r>
              <a:rPr lang="en-US" spc="50"/>
              <a:t> </a:t>
            </a:r>
            <a:r>
              <a:rPr lang="en-US" spc="-15"/>
              <a:t>are</a:t>
            </a:r>
            <a:r>
              <a:rPr lang="en-US" spc="55"/>
              <a:t> </a:t>
            </a:r>
            <a:r>
              <a:rPr lang="en-US" spc="-20"/>
              <a:t>classified</a:t>
            </a:r>
          </a:p>
          <a:p>
            <a:pPr marL="12700" marR="8890">
              <a:lnSpc>
                <a:spcPct val="112500"/>
              </a:lnSpc>
            </a:pPr>
            <a:r>
              <a:rPr lang="en-US" spc="15"/>
              <a:t>as Open </a:t>
            </a:r>
            <a:r>
              <a:rPr lang="en-US" spc="-15"/>
              <a:t>Educational</a:t>
            </a:r>
            <a:r>
              <a:rPr lang="en-US" spc="-10"/>
              <a:t> </a:t>
            </a:r>
            <a:r>
              <a:rPr lang="en-US" spc="-15"/>
              <a:t>Resources'</a:t>
            </a:r>
            <a:r>
              <a:rPr lang="en-US" spc="-10"/>
              <a:t> (OER) </a:t>
            </a:r>
            <a:r>
              <a:rPr lang="en-US"/>
              <a:t>and </a:t>
            </a:r>
            <a:r>
              <a:rPr lang="en-US" spc="5"/>
              <a:t>can </a:t>
            </a:r>
            <a:r>
              <a:rPr lang="en-US"/>
              <a:t>be </a:t>
            </a:r>
            <a:r>
              <a:rPr lang="en-US" spc="-45"/>
              <a:t>freely</a:t>
            </a:r>
            <a:r>
              <a:rPr lang="en-US" spc="-40"/>
              <a:t> </a:t>
            </a:r>
            <a:r>
              <a:rPr lang="en-US" spc="-45"/>
              <a:t>(without</a:t>
            </a:r>
            <a:r>
              <a:rPr lang="en-US" spc="-40"/>
              <a:t> </a:t>
            </a:r>
            <a:r>
              <a:rPr lang="en-US" spc="-35"/>
              <a:t>permission</a:t>
            </a:r>
            <a:r>
              <a:rPr lang="en-US" spc="-30"/>
              <a:t> </a:t>
            </a:r>
            <a:r>
              <a:rPr lang="en-US" spc="-15"/>
              <a:t>of</a:t>
            </a:r>
            <a:r>
              <a:rPr lang="en-US" spc="-10"/>
              <a:t> </a:t>
            </a:r>
            <a:r>
              <a:rPr lang="en-US" spc="-50"/>
              <a:t>their</a:t>
            </a:r>
            <a:r>
              <a:rPr lang="en-US" spc="-45"/>
              <a:t> </a:t>
            </a:r>
            <a:r>
              <a:rPr lang="en-US" spc="-35"/>
              <a:t>creators):</a:t>
            </a:r>
            <a:r>
              <a:rPr lang="en-US" spc="-30"/>
              <a:t> </a:t>
            </a:r>
            <a:r>
              <a:rPr lang="en-US" spc="-20"/>
              <a:t>downloaded,</a:t>
            </a:r>
            <a:r>
              <a:rPr lang="en-US" spc="-15"/>
              <a:t> </a:t>
            </a:r>
            <a:r>
              <a:rPr lang="en-US" spc="-40"/>
              <a:t>used, </a:t>
            </a:r>
            <a:r>
              <a:rPr lang="en-US" spc="-290"/>
              <a:t> </a:t>
            </a:r>
            <a:r>
              <a:rPr lang="en-US" spc="-40"/>
              <a:t>reused,</a:t>
            </a:r>
            <a:r>
              <a:rPr lang="en-US" spc="-35"/>
              <a:t> </a:t>
            </a:r>
            <a:r>
              <a:rPr lang="en-US" spc="-25"/>
              <a:t>copied,</a:t>
            </a:r>
            <a:r>
              <a:rPr lang="en-US" spc="-30"/>
              <a:t> </a:t>
            </a:r>
            <a:r>
              <a:rPr lang="en-US" spc="-15"/>
              <a:t>adapted,</a:t>
            </a:r>
            <a:r>
              <a:rPr lang="en-US" spc="-35"/>
              <a:t> </a:t>
            </a:r>
            <a:r>
              <a:rPr lang="en-US"/>
              <a:t>and</a:t>
            </a:r>
            <a:r>
              <a:rPr lang="en-US" spc="-30"/>
              <a:t> </a:t>
            </a:r>
            <a:r>
              <a:rPr lang="en-US" spc="-15"/>
              <a:t>shared</a:t>
            </a:r>
            <a:r>
              <a:rPr lang="en-US" spc="-35"/>
              <a:t> by</a:t>
            </a:r>
            <a:r>
              <a:rPr lang="en-US" spc="-30"/>
              <a:t> </a:t>
            </a:r>
            <a:r>
              <a:rPr lang="en-US" spc="-50"/>
              <a:t>users,</a:t>
            </a:r>
            <a:r>
              <a:rPr lang="en-US" spc="-30"/>
              <a:t> </a:t>
            </a:r>
            <a:r>
              <a:rPr lang="en-US" spc="-50"/>
              <a:t>with</a:t>
            </a:r>
            <a:r>
              <a:rPr lang="en-US" spc="-35"/>
              <a:t> </a:t>
            </a:r>
            <a:r>
              <a:rPr lang="en-US" spc="-40"/>
              <a:t>information</a:t>
            </a:r>
            <a:r>
              <a:rPr lang="en-US" spc="-30"/>
              <a:t> </a:t>
            </a:r>
            <a:r>
              <a:rPr lang="en-US" spc="-15"/>
              <a:t>about</a:t>
            </a:r>
            <a:r>
              <a:rPr lang="en-US" spc="-35"/>
              <a:t> </a:t>
            </a:r>
            <a:r>
              <a:rPr lang="en-US" spc="-40"/>
              <a:t>the</a:t>
            </a:r>
            <a:r>
              <a:rPr lang="en-US" spc="-30"/>
              <a:t> </a:t>
            </a:r>
            <a:r>
              <a:rPr lang="en-US" spc="-20"/>
              <a:t>source</a:t>
            </a:r>
            <a:r>
              <a:rPr lang="en-US" spc="-35"/>
              <a:t> </a:t>
            </a:r>
            <a:r>
              <a:rPr lang="en-US" spc="-15"/>
              <a:t>of</a:t>
            </a:r>
            <a:r>
              <a:rPr lang="en-US" spc="-30"/>
              <a:t> </a:t>
            </a:r>
            <a:r>
              <a:rPr lang="en-US" spc="-50"/>
              <a:t>their</a:t>
            </a:r>
            <a:r>
              <a:rPr lang="en-US" spc="-30"/>
              <a:t> </a:t>
            </a:r>
            <a:r>
              <a:rPr lang="en-US" spc="-40"/>
              <a:t>origin.</a:t>
            </a:r>
            <a:endParaRPr lang="en-US" spc="-4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E07BD0-E473-3F7F-DE6C-C0EDF03A44C0}"/>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3A64B8E7-C4E2-91E1-D9F8-E4E0A972C925}"/>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74630068-3435-CF07-07F9-01E46F2365F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19/11/2023</a:t>
            </a:fld>
            <a:endParaRPr lang="es-ES"/>
          </a:p>
        </p:txBody>
      </p:sp>
      <p:sp>
        <p:nvSpPr>
          <p:cNvPr id="5" name="Marcador de pie de página 4">
            <a:extLst>
              <a:ext uri="{FF2B5EF4-FFF2-40B4-BE49-F238E27FC236}">
                <a16:creationId xmlns:a16="http://schemas.microsoft.com/office/drawing/2014/main" id="{BBEBC193-83A6-693A-65B0-1F38044453F2}"/>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9D786918-D5B2-1578-F26E-615EE0647F74}"/>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a:p>
        </p:txBody>
      </p:sp>
    </p:spTree>
    <p:extLst>
      <p:ext uri="{BB962C8B-B14F-4D97-AF65-F5344CB8AC3E}">
        <p14:creationId xmlns:p14="http://schemas.microsoft.com/office/powerpoint/2010/main" val="3688352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4B9E2B-ABC6-09FE-5AF8-352FEE1A2161}"/>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0433D778-1F54-AFD3-4CBE-61877299833E}"/>
              </a:ext>
            </a:extLst>
          </p:cNvPr>
          <p:cNvSpPr>
            <a:spLocks noGrp="1"/>
          </p:cNvSpPr>
          <p:nvPr>
            <p:ph idx="1"/>
          </p:nvPr>
        </p:nvSpPr>
        <p:spPr>
          <a:xfrm>
            <a:off x="1257300" y="2738438"/>
            <a:ext cx="157734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FC01CDE-EEBB-6F14-1342-6CC7DD1B21F4}"/>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19/11/2023</a:t>
            </a:fld>
            <a:endParaRPr lang="es-ES"/>
          </a:p>
        </p:txBody>
      </p:sp>
      <p:sp>
        <p:nvSpPr>
          <p:cNvPr id="5" name="Marcador de pie de página 4">
            <a:extLst>
              <a:ext uri="{FF2B5EF4-FFF2-40B4-BE49-F238E27FC236}">
                <a16:creationId xmlns:a16="http://schemas.microsoft.com/office/drawing/2014/main" id="{94822B40-8FB0-170C-BF80-48112C1D4BAF}"/>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F4EAB399-6085-ECD7-3B67-9805BB90519B}"/>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a:p>
        </p:txBody>
      </p:sp>
    </p:spTree>
    <p:extLst>
      <p:ext uri="{BB962C8B-B14F-4D97-AF65-F5344CB8AC3E}">
        <p14:creationId xmlns:p14="http://schemas.microsoft.com/office/powerpoint/2010/main" val="4220940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5088A6-E61A-8FDE-C86B-EA71A10F6448}"/>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56DF4DC8-9A72-DE63-11F7-26FDF2B3ED67}"/>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601E7F0-8E76-70CB-1088-23632019846E}"/>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19/11/2023</a:t>
            </a:fld>
            <a:endParaRPr lang="es-ES"/>
          </a:p>
        </p:txBody>
      </p:sp>
      <p:sp>
        <p:nvSpPr>
          <p:cNvPr id="5" name="Marcador de pie de página 4">
            <a:extLst>
              <a:ext uri="{FF2B5EF4-FFF2-40B4-BE49-F238E27FC236}">
                <a16:creationId xmlns:a16="http://schemas.microsoft.com/office/drawing/2014/main" id="{F7E90A80-26DB-6949-B1C8-5908C7796B4C}"/>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6D8A717E-3D89-C14A-92CF-075FDE598134}"/>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a:p>
        </p:txBody>
      </p:sp>
    </p:spTree>
    <p:extLst>
      <p:ext uri="{BB962C8B-B14F-4D97-AF65-F5344CB8AC3E}">
        <p14:creationId xmlns:p14="http://schemas.microsoft.com/office/powerpoint/2010/main" val="396616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7CDEB8-0D56-8C9B-E959-68AC44260C08}"/>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13A7F69-5BC4-E9EB-BC38-54C6E790926E}"/>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B85DF15-975A-2EBF-BF62-F9E4F56C237B}"/>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60F7D556-D60E-4546-4282-A4ABD15A93E2}"/>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19/11/2023</a:t>
            </a:fld>
            <a:endParaRPr lang="es-ES"/>
          </a:p>
        </p:txBody>
      </p:sp>
      <p:sp>
        <p:nvSpPr>
          <p:cNvPr id="6" name="Marcador de pie de página 5">
            <a:extLst>
              <a:ext uri="{FF2B5EF4-FFF2-40B4-BE49-F238E27FC236}">
                <a16:creationId xmlns:a16="http://schemas.microsoft.com/office/drawing/2014/main" id="{EDDC9E15-8380-FC0F-6A00-4116082FDDAB}"/>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ECAFC098-A1DC-14DD-8FF9-BC278C98AA5D}"/>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a:p>
        </p:txBody>
      </p:sp>
    </p:spTree>
    <p:extLst>
      <p:ext uri="{BB962C8B-B14F-4D97-AF65-F5344CB8AC3E}">
        <p14:creationId xmlns:p14="http://schemas.microsoft.com/office/powerpoint/2010/main" val="245342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www.digitalmicro2.eu/" TargetMode="External"/><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jp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6" Type="http://schemas.openxmlformats.org/officeDocument/2006/relationships/hyperlink" Target="http://www.digitalmicro2.eu/" TargetMode="Externa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1.jp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976516C-862E-030F-BEDE-3D65341988F5}"/>
              </a:ext>
            </a:extLst>
          </p:cNvPr>
          <p:cNvSpPr/>
          <p:nvPr userDrawn="1"/>
        </p:nvSpPr>
        <p:spPr>
          <a:xfrm>
            <a:off x="3428" y="3009900"/>
            <a:ext cx="6756400" cy="114300"/>
          </a:xfrm>
          <a:custGeom>
            <a:avLst/>
            <a:gdLst/>
            <a:ahLst/>
            <a:cxnLst/>
            <a:rect l="l" t="t" r="r" b="b"/>
            <a:pathLst>
              <a:path w="6756400" h="114300">
                <a:moveTo>
                  <a:pt x="6755893" y="114299"/>
                </a:moveTo>
                <a:lnTo>
                  <a:pt x="0" y="114299"/>
                </a:lnTo>
                <a:lnTo>
                  <a:pt x="0" y="0"/>
                </a:lnTo>
                <a:lnTo>
                  <a:pt x="6755893" y="0"/>
                </a:lnTo>
                <a:lnTo>
                  <a:pt x="6755893" y="114299"/>
                </a:lnTo>
                <a:close/>
              </a:path>
            </a:pathLst>
          </a:custGeom>
          <a:solidFill>
            <a:srgbClr val="0403FE"/>
          </a:solidFill>
        </p:spPr>
        <p:txBody>
          <a:bodyPr wrap="square" lIns="0" tIns="0" rIns="0" bIns="0" rtlCol="0"/>
          <a:lstStyle/>
          <a:p>
            <a:endParaRPr/>
          </a:p>
        </p:txBody>
      </p:sp>
      <p:grpSp>
        <p:nvGrpSpPr>
          <p:cNvPr id="8" name="object 3">
            <a:extLst>
              <a:ext uri="{FF2B5EF4-FFF2-40B4-BE49-F238E27FC236}">
                <a16:creationId xmlns:a16="http://schemas.microsoft.com/office/drawing/2014/main" id="{DF3CCC96-1883-E888-C9ED-0856436D29A5}"/>
              </a:ext>
            </a:extLst>
          </p:cNvPr>
          <p:cNvGrpSpPr/>
          <p:nvPr userDrawn="1"/>
        </p:nvGrpSpPr>
        <p:grpSpPr>
          <a:xfrm>
            <a:off x="6477000" y="0"/>
            <a:ext cx="11677352" cy="4320030"/>
            <a:chOff x="6611228" y="1104901"/>
            <a:chExt cx="11677352" cy="4320030"/>
          </a:xfrm>
        </p:grpSpPr>
        <p:sp>
          <p:nvSpPr>
            <p:cNvPr id="9" name="object 4">
              <a:extLst>
                <a:ext uri="{FF2B5EF4-FFF2-40B4-BE49-F238E27FC236}">
                  <a16:creationId xmlns:a16="http://schemas.microsoft.com/office/drawing/2014/main" id="{D7528494-678E-2A9B-5877-4C0C83D3E940}"/>
                </a:ext>
              </a:extLst>
            </p:cNvPr>
            <p:cNvSpPr/>
            <p:nvPr/>
          </p:nvSpPr>
          <p:spPr>
            <a:xfrm>
              <a:off x="8368610" y="3502653"/>
              <a:ext cx="9919970" cy="114300"/>
            </a:xfrm>
            <a:custGeom>
              <a:avLst/>
              <a:gdLst/>
              <a:ahLst/>
              <a:cxnLst/>
              <a:rect l="l" t="t" r="r" b="b"/>
              <a:pathLst>
                <a:path w="9919969" h="114300">
                  <a:moveTo>
                    <a:pt x="9919549" y="114299"/>
                  </a:moveTo>
                  <a:lnTo>
                    <a:pt x="0" y="114299"/>
                  </a:lnTo>
                  <a:lnTo>
                    <a:pt x="0" y="0"/>
                  </a:lnTo>
                  <a:lnTo>
                    <a:pt x="9919549" y="0"/>
                  </a:lnTo>
                  <a:lnTo>
                    <a:pt x="9919549" y="114299"/>
                  </a:lnTo>
                  <a:close/>
                </a:path>
              </a:pathLst>
            </a:custGeom>
            <a:solidFill>
              <a:srgbClr val="FF0000"/>
            </a:solidFill>
          </p:spPr>
          <p:txBody>
            <a:bodyPr wrap="square" lIns="0" tIns="0" rIns="0" bIns="0" rtlCol="0"/>
            <a:lstStyle/>
            <a:p>
              <a:endParaRPr/>
            </a:p>
          </p:txBody>
        </p:sp>
        <p:pic>
          <p:nvPicPr>
            <p:cNvPr id="10" name="object 5">
              <a:extLst>
                <a:ext uri="{FF2B5EF4-FFF2-40B4-BE49-F238E27FC236}">
                  <a16:creationId xmlns:a16="http://schemas.microsoft.com/office/drawing/2014/main" id="{298910E6-DDC3-E8ED-DAFB-73DE9B025EA8}"/>
                </a:ext>
              </a:extLst>
            </p:cNvPr>
            <p:cNvPicPr/>
            <p:nvPr/>
          </p:nvPicPr>
          <p:blipFill>
            <a:blip r:embed="rId7" cstate="print"/>
            <a:stretch>
              <a:fillRect/>
            </a:stretch>
          </p:blipFill>
          <p:spPr>
            <a:xfrm>
              <a:off x="6611228" y="2989214"/>
              <a:ext cx="5448299" cy="2047874"/>
            </a:xfrm>
            <a:prstGeom prst="rect">
              <a:avLst/>
            </a:prstGeom>
          </p:spPr>
        </p:pic>
        <p:sp>
          <p:nvSpPr>
            <p:cNvPr id="11" name="object 6">
              <a:extLst>
                <a:ext uri="{FF2B5EF4-FFF2-40B4-BE49-F238E27FC236}">
                  <a16:creationId xmlns:a16="http://schemas.microsoft.com/office/drawing/2014/main" id="{11A40C4D-E392-F19A-696C-4FE3FBF45AA7}"/>
                </a:ext>
              </a:extLst>
            </p:cNvPr>
            <p:cNvSpPr/>
            <p:nvPr/>
          </p:nvSpPr>
          <p:spPr>
            <a:xfrm>
              <a:off x="7297028" y="1104901"/>
              <a:ext cx="134001" cy="2216150"/>
            </a:xfrm>
            <a:custGeom>
              <a:avLst/>
              <a:gdLst/>
              <a:ahLst/>
              <a:cxnLst/>
              <a:rect l="l" t="t" r="r" b="b"/>
              <a:pathLst>
                <a:path w="114300" h="3321050">
                  <a:moveTo>
                    <a:pt x="0" y="0"/>
                  </a:moveTo>
                  <a:lnTo>
                    <a:pt x="114299" y="0"/>
                  </a:lnTo>
                  <a:lnTo>
                    <a:pt x="114299" y="3320821"/>
                  </a:lnTo>
                  <a:lnTo>
                    <a:pt x="0" y="3320821"/>
                  </a:lnTo>
                  <a:lnTo>
                    <a:pt x="0" y="0"/>
                  </a:lnTo>
                  <a:close/>
                </a:path>
              </a:pathLst>
            </a:custGeom>
            <a:solidFill>
              <a:srgbClr val="FF8B00"/>
            </a:solidFill>
          </p:spPr>
          <p:txBody>
            <a:bodyPr wrap="square" lIns="0" tIns="0" rIns="0" bIns="0" rtlCol="0"/>
            <a:lstStyle/>
            <a:p>
              <a:endParaRPr/>
            </a:p>
          </p:txBody>
        </p:sp>
        <p:sp>
          <p:nvSpPr>
            <p:cNvPr id="12" name="object 7">
              <a:extLst>
                <a:ext uri="{FF2B5EF4-FFF2-40B4-BE49-F238E27FC236}">
                  <a16:creationId xmlns:a16="http://schemas.microsoft.com/office/drawing/2014/main" id="{2BAB6333-8049-CF5E-0561-689559740288}"/>
                </a:ext>
              </a:extLst>
            </p:cNvPr>
            <p:cNvSpPr/>
            <p:nvPr/>
          </p:nvSpPr>
          <p:spPr>
            <a:xfrm>
              <a:off x="7628394" y="4760721"/>
              <a:ext cx="669925" cy="664210"/>
            </a:xfrm>
            <a:custGeom>
              <a:avLst/>
              <a:gdLst/>
              <a:ahLst/>
              <a:cxnLst/>
              <a:rect l="l" t="t" r="r" b="b"/>
              <a:pathLst>
                <a:path w="669925" h="664210">
                  <a:moveTo>
                    <a:pt x="669886" y="549643"/>
                  </a:moveTo>
                  <a:lnTo>
                    <a:pt x="114300" y="549643"/>
                  </a:lnTo>
                  <a:lnTo>
                    <a:pt x="114300" y="0"/>
                  </a:lnTo>
                  <a:lnTo>
                    <a:pt x="0" y="0"/>
                  </a:lnTo>
                  <a:lnTo>
                    <a:pt x="0" y="551980"/>
                  </a:lnTo>
                  <a:lnTo>
                    <a:pt x="3683" y="551980"/>
                  </a:lnTo>
                  <a:lnTo>
                    <a:pt x="3683" y="663943"/>
                  </a:lnTo>
                  <a:lnTo>
                    <a:pt x="669886" y="663943"/>
                  </a:lnTo>
                  <a:lnTo>
                    <a:pt x="669886" y="549643"/>
                  </a:lnTo>
                  <a:close/>
                </a:path>
              </a:pathLst>
            </a:custGeom>
            <a:solidFill>
              <a:srgbClr val="83AA36"/>
            </a:solidFill>
          </p:spPr>
          <p:txBody>
            <a:bodyPr wrap="square" lIns="0" tIns="0" rIns="0" bIns="0" rtlCol="0"/>
            <a:lstStyle/>
            <a:p>
              <a:endParaRPr/>
            </a:p>
          </p:txBody>
        </p:sp>
      </p:grpSp>
      <p:sp>
        <p:nvSpPr>
          <p:cNvPr id="13" name="object 8">
            <a:extLst>
              <a:ext uri="{FF2B5EF4-FFF2-40B4-BE49-F238E27FC236}">
                <a16:creationId xmlns:a16="http://schemas.microsoft.com/office/drawing/2014/main" id="{CA5E5151-08CF-887B-0DAF-001554672B87}"/>
              </a:ext>
            </a:extLst>
          </p:cNvPr>
          <p:cNvSpPr txBox="1"/>
          <p:nvPr userDrawn="1"/>
        </p:nvSpPr>
        <p:spPr>
          <a:xfrm>
            <a:off x="8323580" y="4062095"/>
            <a:ext cx="2344420" cy="319405"/>
          </a:xfrm>
          <a:prstGeom prst="rect">
            <a:avLst/>
          </a:prstGeom>
        </p:spPr>
        <p:txBody>
          <a:bodyPr vert="horz" wrap="square" lIns="0" tIns="15875" rIns="0" bIns="0" rtlCol="0">
            <a:spAutoFit/>
          </a:bodyPr>
          <a:lstStyle/>
          <a:p>
            <a:pPr marL="12700">
              <a:lnSpc>
                <a:spcPct val="100000"/>
              </a:lnSpc>
              <a:spcBef>
                <a:spcPts val="125"/>
              </a:spcBef>
            </a:pPr>
            <a:r>
              <a:rPr sz="1900" spc="-20" dirty="0">
                <a:solidFill>
                  <a:srgbClr val="83AA36"/>
                </a:solidFill>
                <a:latin typeface="Trebuchet MS"/>
                <a:cs typeface="Trebuchet MS"/>
                <a:hlinkClick r:id="rId8"/>
              </a:rPr>
              <a:t>www</a:t>
            </a:r>
            <a:r>
              <a:rPr sz="1900" spc="-185" dirty="0">
                <a:solidFill>
                  <a:srgbClr val="83AA36"/>
                </a:solidFill>
                <a:latin typeface="Trebuchet MS"/>
                <a:cs typeface="Trebuchet MS"/>
                <a:hlinkClick r:id="rId8"/>
              </a:rPr>
              <a:t>.</a:t>
            </a:r>
            <a:r>
              <a:rPr sz="1900" spc="40" dirty="0">
                <a:solidFill>
                  <a:srgbClr val="83AA36"/>
                </a:solidFill>
                <a:latin typeface="Trebuchet MS"/>
                <a:cs typeface="Trebuchet MS"/>
                <a:hlinkClick r:id="rId8"/>
              </a:rPr>
              <a:t>d</a:t>
            </a:r>
            <a:r>
              <a:rPr sz="1900" spc="-105" dirty="0">
                <a:solidFill>
                  <a:srgbClr val="83AA36"/>
                </a:solidFill>
                <a:latin typeface="Trebuchet MS"/>
                <a:cs typeface="Trebuchet MS"/>
                <a:hlinkClick r:id="rId8"/>
              </a:rPr>
              <a:t>i</a:t>
            </a:r>
            <a:r>
              <a:rPr sz="1900" spc="155" dirty="0">
                <a:solidFill>
                  <a:srgbClr val="83AA36"/>
                </a:solidFill>
                <a:latin typeface="Trebuchet MS"/>
                <a:cs typeface="Trebuchet MS"/>
                <a:hlinkClick r:id="rId8"/>
              </a:rPr>
              <a:t>g</a:t>
            </a:r>
            <a:r>
              <a:rPr sz="1900" spc="-105" dirty="0">
                <a:solidFill>
                  <a:srgbClr val="83AA36"/>
                </a:solidFill>
                <a:latin typeface="Trebuchet MS"/>
                <a:cs typeface="Trebuchet MS"/>
                <a:hlinkClick r:id="rId8"/>
              </a:rPr>
              <a:t>i</a:t>
            </a:r>
            <a:r>
              <a:rPr sz="1900" spc="-120" dirty="0">
                <a:solidFill>
                  <a:srgbClr val="83AA36"/>
                </a:solidFill>
                <a:latin typeface="Trebuchet MS"/>
                <a:cs typeface="Trebuchet MS"/>
                <a:hlinkClick r:id="rId8"/>
              </a:rPr>
              <a:t>t</a:t>
            </a:r>
            <a:r>
              <a:rPr sz="1900" spc="100" dirty="0">
                <a:solidFill>
                  <a:srgbClr val="83AA36"/>
                </a:solidFill>
                <a:latin typeface="Trebuchet MS"/>
                <a:cs typeface="Trebuchet MS"/>
                <a:hlinkClick r:id="rId8"/>
              </a:rPr>
              <a:t>a</a:t>
            </a:r>
            <a:r>
              <a:rPr sz="1900" spc="-140" dirty="0">
                <a:solidFill>
                  <a:srgbClr val="83AA36"/>
                </a:solidFill>
                <a:latin typeface="Trebuchet MS"/>
                <a:cs typeface="Trebuchet MS"/>
                <a:hlinkClick r:id="rId8"/>
              </a:rPr>
              <a:t>l</a:t>
            </a:r>
            <a:r>
              <a:rPr sz="1900" spc="-110" dirty="0">
                <a:solidFill>
                  <a:srgbClr val="83AA36"/>
                </a:solidFill>
                <a:latin typeface="Trebuchet MS"/>
                <a:cs typeface="Trebuchet MS"/>
                <a:hlinkClick r:id="rId8"/>
              </a:rPr>
              <a:t>m</a:t>
            </a:r>
            <a:r>
              <a:rPr sz="1900" spc="-105" dirty="0">
                <a:solidFill>
                  <a:srgbClr val="83AA36"/>
                </a:solidFill>
                <a:latin typeface="Trebuchet MS"/>
                <a:cs typeface="Trebuchet MS"/>
                <a:hlinkClick r:id="rId8"/>
              </a:rPr>
              <a:t>i</a:t>
            </a:r>
            <a:r>
              <a:rPr sz="1900" spc="60" dirty="0">
                <a:solidFill>
                  <a:srgbClr val="83AA36"/>
                </a:solidFill>
                <a:latin typeface="Trebuchet MS"/>
                <a:cs typeface="Trebuchet MS"/>
                <a:hlinkClick r:id="rId8"/>
              </a:rPr>
              <a:t>c</a:t>
            </a:r>
            <a:r>
              <a:rPr sz="1900" spc="-140" dirty="0">
                <a:solidFill>
                  <a:srgbClr val="83AA36"/>
                </a:solidFill>
                <a:latin typeface="Trebuchet MS"/>
                <a:cs typeface="Trebuchet MS"/>
                <a:hlinkClick r:id="rId8"/>
              </a:rPr>
              <a:t>r</a:t>
            </a:r>
            <a:r>
              <a:rPr sz="1900" spc="40" dirty="0">
                <a:solidFill>
                  <a:srgbClr val="83AA36"/>
                </a:solidFill>
                <a:latin typeface="Trebuchet MS"/>
                <a:cs typeface="Trebuchet MS"/>
                <a:hlinkClick r:id="rId8"/>
              </a:rPr>
              <a:t>o</a:t>
            </a:r>
            <a:r>
              <a:rPr sz="1900" spc="185" dirty="0">
                <a:solidFill>
                  <a:srgbClr val="83AA36"/>
                </a:solidFill>
                <a:latin typeface="Trebuchet MS"/>
                <a:cs typeface="Trebuchet MS"/>
                <a:hlinkClick r:id="rId8"/>
              </a:rPr>
              <a:t>2</a:t>
            </a:r>
            <a:r>
              <a:rPr sz="1900" spc="-185" dirty="0">
                <a:solidFill>
                  <a:srgbClr val="83AA36"/>
                </a:solidFill>
                <a:latin typeface="Trebuchet MS"/>
                <a:cs typeface="Trebuchet MS"/>
                <a:hlinkClick r:id="rId8"/>
              </a:rPr>
              <a:t>.</a:t>
            </a:r>
            <a:r>
              <a:rPr sz="1900" spc="10" dirty="0">
                <a:solidFill>
                  <a:srgbClr val="83AA36"/>
                </a:solidFill>
                <a:latin typeface="Trebuchet MS"/>
                <a:cs typeface="Trebuchet MS"/>
                <a:hlinkClick r:id="rId8"/>
              </a:rPr>
              <a:t>e</a:t>
            </a:r>
            <a:r>
              <a:rPr sz="1900" spc="-60" dirty="0">
                <a:solidFill>
                  <a:srgbClr val="83AA36"/>
                </a:solidFill>
                <a:latin typeface="Trebuchet MS"/>
                <a:cs typeface="Trebuchet MS"/>
                <a:hlinkClick r:id="rId8"/>
              </a:rPr>
              <a:t>u</a:t>
            </a:r>
            <a:endParaRPr sz="1900" dirty="0">
              <a:latin typeface="Trebuchet MS"/>
              <a:cs typeface="Trebuchet MS"/>
            </a:endParaRPr>
          </a:p>
        </p:txBody>
      </p:sp>
      <p:pic>
        <p:nvPicPr>
          <p:cNvPr id="22" name="object 2">
            <a:extLst>
              <a:ext uri="{FF2B5EF4-FFF2-40B4-BE49-F238E27FC236}">
                <a16:creationId xmlns:a16="http://schemas.microsoft.com/office/drawing/2014/main" id="{FDC2FEF9-6295-E169-7C15-AB6F22DB87BF}"/>
              </a:ext>
            </a:extLst>
          </p:cNvPr>
          <p:cNvPicPr/>
          <p:nvPr userDrawn="1"/>
        </p:nvPicPr>
        <p:blipFill>
          <a:blip r:embed="rId9" cstate="print"/>
          <a:stretch>
            <a:fillRect/>
          </a:stretch>
        </p:blipFill>
        <p:spPr>
          <a:xfrm>
            <a:off x="9057644" y="9243513"/>
            <a:ext cx="1371599" cy="485774"/>
          </a:xfrm>
          <a:prstGeom prst="rect">
            <a:avLst/>
          </a:prstGeom>
        </p:spPr>
      </p:pic>
      <p:pic>
        <p:nvPicPr>
          <p:cNvPr id="23" name="object 3">
            <a:extLst>
              <a:ext uri="{FF2B5EF4-FFF2-40B4-BE49-F238E27FC236}">
                <a16:creationId xmlns:a16="http://schemas.microsoft.com/office/drawing/2014/main" id="{7222EB32-1B6F-BD5C-FBF9-740D9C52D126}"/>
              </a:ext>
            </a:extLst>
          </p:cNvPr>
          <p:cNvPicPr/>
          <p:nvPr userDrawn="1"/>
        </p:nvPicPr>
        <p:blipFill>
          <a:blip r:embed="rId10" cstate="print"/>
          <a:stretch>
            <a:fillRect/>
          </a:stretch>
        </p:blipFill>
        <p:spPr>
          <a:xfrm>
            <a:off x="1028700" y="9273088"/>
            <a:ext cx="2190749" cy="457199"/>
          </a:xfrm>
          <a:prstGeom prst="rect">
            <a:avLst/>
          </a:prstGeom>
        </p:spPr>
      </p:pic>
      <p:sp>
        <p:nvSpPr>
          <p:cNvPr id="24" name="object 11">
            <a:extLst>
              <a:ext uri="{FF2B5EF4-FFF2-40B4-BE49-F238E27FC236}">
                <a16:creationId xmlns:a16="http://schemas.microsoft.com/office/drawing/2014/main" id="{F90DECA0-E583-3009-8FC0-C25EDF236488}"/>
              </a:ext>
            </a:extLst>
          </p:cNvPr>
          <p:cNvSpPr txBox="1">
            <a:spLocks/>
          </p:cNvSpPr>
          <p:nvPr userDrawn="1"/>
        </p:nvSpPr>
        <p:spPr>
          <a:xfrm>
            <a:off x="3298958" y="9243986"/>
            <a:ext cx="5481320" cy="547714"/>
          </a:xfrm>
          <a:prstGeom prst="rect">
            <a:avLst/>
          </a:prstGeom>
        </p:spPr>
        <p:txBody>
          <a:bodyPr vert="horz" wrap="square" lIns="0" tIns="6350" rIns="0" bIns="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pPr>
            <a:r>
              <a:rPr lang="en-US" sz="1100" spc="-65" dirty="0"/>
              <a:t>The</a:t>
            </a:r>
            <a:r>
              <a:rPr lang="en-US" sz="1100" spc="105" dirty="0"/>
              <a:t> </a:t>
            </a:r>
            <a:r>
              <a:rPr lang="en-US" sz="1100" spc="-15" dirty="0"/>
              <a:t>European</a:t>
            </a:r>
            <a:r>
              <a:rPr lang="en-US" sz="1100" spc="105" dirty="0"/>
              <a:t> </a:t>
            </a:r>
            <a:r>
              <a:rPr lang="en-US" sz="1100" spc="-15" dirty="0"/>
              <a:t>Commission's</a:t>
            </a:r>
            <a:r>
              <a:rPr lang="en-US" sz="1100" spc="105" dirty="0"/>
              <a:t> </a:t>
            </a:r>
            <a:r>
              <a:rPr lang="en-US" sz="1100" spc="-25" dirty="0"/>
              <a:t>support</a:t>
            </a:r>
            <a:r>
              <a:rPr lang="en-US" sz="1100" spc="105" dirty="0"/>
              <a:t> </a:t>
            </a:r>
            <a:r>
              <a:rPr lang="en-US" sz="1100" spc="-35" dirty="0"/>
              <a:t>for</a:t>
            </a:r>
            <a:r>
              <a:rPr lang="en-US" sz="1100" spc="105" dirty="0"/>
              <a:t> </a:t>
            </a:r>
            <a:r>
              <a:rPr lang="en-US" sz="1100" spc="-40" dirty="0"/>
              <a:t>the</a:t>
            </a:r>
            <a:r>
              <a:rPr lang="en-US" sz="1100" spc="110" dirty="0"/>
              <a:t> </a:t>
            </a:r>
            <a:r>
              <a:rPr lang="en-US" sz="1100" spc="-25" dirty="0"/>
              <a:t>production</a:t>
            </a:r>
            <a:r>
              <a:rPr lang="en-US" sz="1100" spc="105" dirty="0"/>
              <a:t> </a:t>
            </a:r>
            <a:r>
              <a:rPr lang="en-US" sz="1100" spc="-15" dirty="0"/>
              <a:t>of</a:t>
            </a:r>
            <a:r>
              <a:rPr lang="en-US" sz="1100" spc="105" dirty="0"/>
              <a:t> </a:t>
            </a:r>
            <a:r>
              <a:rPr lang="en-US" sz="1100" spc="-45" dirty="0"/>
              <a:t>this</a:t>
            </a:r>
            <a:r>
              <a:rPr lang="en-US" sz="1100" spc="105" dirty="0"/>
              <a:t> </a:t>
            </a:r>
            <a:r>
              <a:rPr lang="en-US" sz="1100" spc="-25" dirty="0"/>
              <a:t>publication</a:t>
            </a:r>
            <a:r>
              <a:rPr lang="en-US" sz="1100" spc="105" dirty="0"/>
              <a:t> </a:t>
            </a:r>
            <a:r>
              <a:rPr lang="en-US" sz="1100" dirty="0"/>
              <a:t>does</a:t>
            </a:r>
            <a:r>
              <a:rPr lang="en-US" sz="1100" spc="110" dirty="0"/>
              <a:t> </a:t>
            </a:r>
            <a:r>
              <a:rPr lang="en-US" sz="1100" spc="-35" dirty="0"/>
              <a:t>not</a:t>
            </a:r>
            <a:r>
              <a:rPr lang="en-US" sz="1100" spc="105" dirty="0"/>
              <a:t> </a:t>
            </a:r>
            <a:r>
              <a:rPr lang="en-US" sz="1100" spc="-35" dirty="0"/>
              <a:t>constitute</a:t>
            </a:r>
            <a:r>
              <a:rPr lang="en-US" sz="1100" spc="105" dirty="0"/>
              <a:t> </a:t>
            </a:r>
            <a:r>
              <a:rPr lang="en-US" sz="1100" dirty="0"/>
              <a:t>an</a:t>
            </a:r>
          </a:p>
          <a:p>
            <a:pPr marL="12700" marR="5715" algn="just">
              <a:lnSpc>
                <a:spcPct val="112500"/>
              </a:lnSpc>
            </a:pPr>
            <a:r>
              <a:rPr lang="en-US" sz="1100" spc="-30" dirty="0"/>
              <a:t>endorsement</a:t>
            </a:r>
            <a:r>
              <a:rPr lang="en-US" sz="1100" spc="175" dirty="0"/>
              <a:t> </a:t>
            </a:r>
            <a:r>
              <a:rPr lang="en-US" sz="1100" spc="-15" dirty="0"/>
              <a:t>of</a:t>
            </a:r>
            <a:r>
              <a:rPr lang="en-US" sz="1100" spc="180" dirty="0"/>
              <a:t> </a:t>
            </a:r>
            <a:r>
              <a:rPr lang="en-US" sz="1100" spc="-40" dirty="0"/>
              <a:t>the</a:t>
            </a:r>
            <a:r>
              <a:rPr lang="en-US" sz="1100" spc="180" dirty="0"/>
              <a:t> </a:t>
            </a:r>
            <a:r>
              <a:rPr lang="en-US" sz="1100" spc="-40" dirty="0"/>
              <a:t>contents,</a:t>
            </a:r>
            <a:r>
              <a:rPr lang="en-US" sz="1100" spc="180" dirty="0"/>
              <a:t> </a:t>
            </a:r>
            <a:r>
              <a:rPr lang="en-US" sz="1100" spc="-30" dirty="0"/>
              <a:t>which</a:t>
            </a:r>
            <a:r>
              <a:rPr lang="en-US" sz="1100" spc="180" dirty="0"/>
              <a:t> </a:t>
            </a:r>
            <a:r>
              <a:rPr lang="en-US" sz="1100" spc="-35" dirty="0"/>
              <a:t>reflect</a:t>
            </a:r>
            <a:r>
              <a:rPr lang="en-US" sz="1100" spc="175" dirty="0"/>
              <a:t> </a:t>
            </a:r>
            <a:r>
              <a:rPr lang="en-US" sz="1100" spc="-40" dirty="0"/>
              <a:t>the</a:t>
            </a:r>
            <a:r>
              <a:rPr lang="en-US" sz="1100" spc="180" dirty="0"/>
              <a:t> </a:t>
            </a:r>
            <a:r>
              <a:rPr lang="en-US" sz="1100" spc="-35" dirty="0"/>
              <a:t>views</a:t>
            </a:r>
            <a:r>
              <a:rPr lang="en-US" sz="1100" spc="180" dirty="0"/>
              <a:t> </a:t>
            </a:r>
            <a:r>
              <a:rPr lang="en-US" sz="1100" spc="-45" dirty="0"/>
              <a:t>only</a:t>
            </a:r>
            <a:r>
              <a:rPr lang="en-US" sz="1100" spc="180" dirty="0"/>
              <a:t> </a:t>
            </a:r>
            <a:r>
              <a:rPr lang="en-US" sz="1100" spc="-15" dirty="0"/>
              <a:t>of</a:t>
            </a:r>
            <a:r>
              <a:rPr lang="en-US" sz="1100" spc="180" dirty="0"/>
              <a:t> </a:t>
            </a:r>
            <a:r>
              <a:rPr lang="en-US" sz="1100" spc="-40" dirty="0"/>
              <a:t>the</a:t>
            </a:r>
            <a:r>
              <a:rPr lang="en-US" sz="1100" spc="175" dirty="0"/>
              <a:t> </a:t>
            </a:r>
            <a:r>
              <a:rPr lang="en-US" sz="1100" spc="-45" dirty="0"/>
              <a:t>authors,</a:t>
            </a:r>
            <a:r>
              <a:rPr lang="en-US" sz="1100" spc="180" dirty="0"/>
              <a:t> </a:t>
            </a:r>
            <a:r>
              <a:rPr lang="en-US" sz="1100" dirty="0"/>
              <a:t>and</a:t>
            </a:r>
            <a:r>
              <a:rPr lang="en-US" sz="1100" spc="180" dirty="0"/>
              <a:t> </a:t>
            </a:r>
            <a:r>
              <a:rPr lang="en-US" sz="1100" spc="-40" dirty="0"/>
              <a:t>the</a:t>
            </a:r>
            <a:r>
              <a:rPr lang="en-US" sz="1100" spc="180" dirty="0"/>
              <a:t> </a:t>
            </a:r>
            <a:r>
              <a:rPr lang="en-US" sz="1100" spc="-20" dirty="0"/>
              <a:t>Commission </a:t>
            </a:r>
            <a:r>
              <a:rPr lang="en-US" sz="1100" spc="-285" dirty="0"/>
              <a:t> </a:t>
            </a:r>
            <a:r>
              <a:rPr lang="en-US" sz="1100" spc="-15" dirty="0"/>
              <a:t>cannot</a:t>
            </a:r>
            <a:r>
              <a:rPr lang="en-US" sz="1100" spc="-35" dirty="0"/>
              <a:t> </a:t>
            </a:r>
            <a:r>
              <a:rPr lang="en-US" sz="1100" dirty="0"/>
              <a:t>be</a:t>
            </a:r>
            <a:r>
              <a:rPr lang="en-US" sz="1100" spc="-30" dirty="0"/>
              <a:t> held </a:t>
            </a:r>
            <a:r>
              <a:rPr lang="en-US" sz="1100" spc="-25" dirty="0"/>
              <a:t>responsible</a:t>
            </a:r>
            <a:r>
              <a:rPr lang="en-US" sz="1100" spc="-30" dirty="0"/>
              <a:t> </a:t>
            </a:r>
            <a:r>
              <a:rPr lang="en-US" sz="1100" spc="-35" dirty="0"/>
              <a:t>for</a:t>
            </a:r>
            <a:r>
              <a:rPr lang="en-US" sz="1100" spc="-30" dirty="0"/>
              <a:t> </a:t>
            </a:r>
            <a:r>
              <a:rPr lang="en-US" sz="1100" spc="-25" dirty="0"/>
              <a:t>any</a:t>
            </a:r>
            <a:r>
              <a:rPr lang="en-US" sz="1100" spc="-35" dirty="0"/>
              <a:t> </a:t>
            </a:r>
            <a:r>
              <a:rPr lang="en-US" sz="1100" spc="-20" dirty="0"/>
              <a:t>use</a:t>
            </a:r>
            <a:r>
              <a:rPr lang="en-US" sz="1100" spc="-30" dirty="0"/>
              <a:t> which </a:t>
            </a:r>
            <a:r>
              <a:rPr lang="en-US" sz="1100" spc="-35" dirty="0"/>
              <a:t>may</a:t>
            </a:r>
            <a:r>
              <a:rPr lang="en-US" sz="1100" spc="-30" dirty="0"/>
              <a:t> </a:t>
            </a:r>
            <a:r>
              <a:rPr lang="en-US" sz="1100" dirty="0"/>
              <a:t>be</a:t>
            </a:r>
            <a:r>
              <a:rPr lang="en-US" sz="1100" spc="-30" dirty="0"/>
              <a:t> </a:t>
            </a:r>
            <a:r>
              <a:rPr lang="en-US" sz="1100" spc="-10" dirty="0"/>
              <a:t>made</a:t>
            </a:r>
            <a:r>
              <a:rPr lang="en-US" sz="1100" spc="-35" dirty="0"/>
              <a:t> </a:t>
            </a:r>
            <a:r>
              <a:rPr lang="en-US" sz="1100" spc="-15" dirty="0"/>
              <a:t>of</a:t>
            </a:r>
            <a:r>
              <a:rPr lang="en-US" sz="1100" spc="-30" dirty="0"/>
              <a:t> </a:t>
            </a:r>
            <a:r>
              <a:rPr lang="en-US" sz="1100" spc="-40" dirty="0"/>
              <a:t>the</a:t>
            </a:r>
            <a:r>
              <a:rPr lang="en-US" sz="1100" spc="-30" dirty="0"/>
              <a:t> </a:t>
            </a:r>
            <a:r>
              <a:rPr lang="en-US" sz="1100" spc="-40" dirty="0"/>
              <a:t>information</a:t>
            </a:r>
            <a:r>
              <a:rPr lang="en-US" sz="1100" spc="-30" dirty="0"/>
              <a:t> </a:t>
            </a:r>
            <a:r>
              <a:rPr lang="en-US" sz="1100" spc="-15" dirty="0"/>
              <a:t>contained</a:t>
            </a:r>
            <a:r>
              <a:rPr lang="en-US" sz="1100" spc="-30" dirty="0"/>
              <a:t> </a:t>
            </a:r>
            <a:r>
              <a:rPr lang="en-US" sz="1100" spc="-50" dirty="0"/>
              <a:t>therein.</a:t>
            </a:r>
          </a:p>
        </p:txBody>
      </p:sp>
      <p:sp>
        <p:nvSpPr>
          <p:cNvPr id="25" name="object 12">
            <a:extLst>
              <a:ext uri="{FF2B5EF4-FFF2-40B4-BE49-F238E27FC236}">
                <a16:creationId xmlns:a16="http://schemas.microsoft.com/office/drawing/2014/main" id="{4D52EA39-0E2E-6D8B-5D75-EB3566DD1604}"/>
              </a:ext>
            </a:extLst>
          </p:cNvPr>
          <p:cNvSpPr txBox="1">
            <a:spLocks/>
          </p:cNvSpPr>
          <p:nvPr userDrawn="1"/>
        </p:nvSpPr>
        <p:spPr>
          <a:xfrm>
            <a:off x="10702101" y="9243986"/>
            <a:ext cx="6569709" cy="547714"/>
          </a:xfrm>
          <a:prstGeom prst="rect">
            <a:avLst/>
          </a:prstGeom>
        </p:spPr>
        <p:txBody>
          <a:bodyPr vert="horz" wrap="square" lIns="0" tIns="6350" rIns="0" bIns="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pPr>
            <a:r>
              <a:rPr lang="en-US" sz="1100" spc="-15" dirty="0"/>
              <a:t>Legal</a:t>
            </a:r>
            <a:r>
              <a:rPr lang="en-US" sz="1100" spc="50" dirty="0"/>
              <a:t> </a:t>
            </a:r>
            <a:r>
              <a:rPr lang="en-US" sz="1100" spc="-25" dirty="0"/>
              <a:t>description</a:t>
            </a:r>
            <a:r>
              <a:rPr lang="en-US" sz="1100" spc="50" dirty="0"/>
              <a:t> </a:t>
            </a:r>
            <a:r>
              <a:rPr lang="en-US" sz="1100" spc="20" dirty="0"/>
              <a:t>–</a:t>
            </a:r>
            <a:r>
              <a:rPr lang="en-US" sz="1100" spc="55" dirty="0"/>
              <a:t> </a:t>
            </a:r>
            <a:r>
              <a:rPr lang="en-US" sz="1100" spc="-15" dirty="0"/>
              <a:t>Creative</a:t>
            </a:r>
            <a:r>
              <a:rPr lang="en-US" sz="1100" spc="50" dirty="0"/>
              <a:t> </a:t>
            </a:r>
            <a:r>
              <a:rPr lang="en-US" sz="1100" spc="-10" dirty="0"/>
              <a:t>Commons</a:t>
            </a:r>
            <a:r>
              <a:rPr lang="en-US" sz="1100" spc="55" dirty="0"/>
              <a:t> </a:t>
            </a:r>
            <a:r>
              <a:rPr lang="en-US" sz="1100" spc="-30" dirty="0"/>
              <a:t>licensing:</a:t>
            </a:r>
            <a:r>
              <a:rPr lang="en-US" sz="1100" spc="50" dirty="0"/>
              <a:t> </a:t>
            </a:r>
            <a:r>
              <a:rPr lang="en-US" sz="1100" spc="-65" dirty="0"/>
              <a:t>The</a:t>
            </a:r>
            <a:r>
              <a:rPr lang="en-US" sz="1100" spc="50" dirty="0"/>
              <a:t> </a:t>
            </a:r>
            <a:r>
              <a:rPr lang="en-US" sz="1100" spc="-35" dirty="0"/>
              <a:t>materials</a:t>
            </a:r>
            <a:r>
              <a:rPr lang="en-US" sz="1100" spc="55" dirty="0"/>
              <a:t> </a:t>
            </a:r>
            <a:r>
              <a:rPr lang="en-US" sz="1100" spc="-25" dirty="0"/>
              <a:t>published</a:t>
            </a:r>
            <a:r>
              <a:rPr lang="en-US" sz="1100" spc="50" dirty="0"/>
              <a:t> </a:t>
            </a:r>
            <a:r>
              <a:rPr lang="en-US" sz="1100" spc="-15" dirty="0"/>
              <a:t>on</a:t>
            </a:r>
            <a:r>
              <a:rPr lang="en-US" sz="1100" spc="55" dirty="0"/>
              <a:t> </a:t>
            </a:r>
            <a:r>
              <a:rPr lang="en-US" sz="1100" spc="-40" dirty="0"/>
              <a:t>the</a:t>
            </a:r>
            <a:r>
              <a:rPr lang="en-US" sz="1100" spc="50" dirty="0"/>
              <a:t> </a:t>
            </a:r>
            <a:r>
              <a:rPr lang="en-US" sz="1100" spc="5" dirty="0"/>
              <a:t>Micro2</a:t>
            </a:r>
            <a:r>
              <a:rPr lang="en-US" sz="1100" spc="55" dirty="0"/>
              <a:t> </a:t>
            </a:r>
            <a:r>
              <a:rPr lang="en-US" sz="1100" spc="-35" dirty="0"/>
              <a:t>project</a:t>
            </a:r>
            <a:r>
              <a:rPr lang="en-US" sz="1100" spc="50" dirty="0"/>
              <a:t> </a:t>
            </a:r>
            <a:r>
              <a:rPr lang="en-US" sz="1100" spc="-25" dirty="0"/>
              <a:t>website</a:t>
            </a:r>
            <a:r>
              <a:rPr lang="en-US" sz="1100" spc="50" dirty="0"/>
              <a:t> </a:t>
            </a:r>
            <a:r>
              <a:rPr lang="en-US" sz="1100" spc="-15" dirty="0"/>
              <a:t>are</a:t>
            </a:r>
            <a:r>
              <a:rPr lang="en-US" sz="1100" spc="55" dirty="0"/>
              <a:t> </a:t>
            </a:r>
            <a:r>
              <a:rPr lang="en-US" sz="1100" spc="-20" dirty="0"/>
              <a:t>classified</a:t>
            </a:r>
          </a:p>
          <a:p>
            <a:pPr marL="12700" marR="8890" algn="just">
              <a:lnSpc>
                <a:spcPct val="112500"/>
              </a:lnSpc>
            </a:pPr>
            <a:r>
              <a:rPr lang="en-US" sz="1100" spc="15" dirty="0"/>
              <a:t>as Open </a:t>
            </a:r>
            <a:r>
              <a:rPr lang="en-US" sz="1100" spc="-15" dirty="0"/>
              <a:t>Educational</a:t>
            </a:r>
            <a:r>
              <a:rPr lang="en-US" sz="1100" spc="-10" dirty="0"/>
              <a:t> </a:t>
            </a:r>
            <a:r>
              <a:rPr lang="en-US" sz="1100" spc="-15" dirty="0"/>
              <a:t>Resources'</a:t>
            </a:r>
            <a:r>
              <a:rPr lang="en-US" sz="1100" spc="-10" dirty="0"/>
              <a:t> (OER) </a:t>
            </a:r>
            <a:r>
              <a:rPr lang="en-US" sz="1100" dirty="0"/>
              <a:t>and </a:t>
            </a:r>
            <a:r>
              <a:rPr lang="en-US" sz="1100" spc="5" dirty="0"/>
              <a:t>can </a:t>
            </a:r>
            <a:r>
              <a:rPr lang="en-US" sz="1100" dirty="0"/>
              <a:t>be </a:t>
            </a:r>
            <a:r>
              <a:rPr lang="en-US" sz="1100" spc="-45" dirty="0"/>
              <a:t>freely</a:t>
            </a:r>
            <a:r>
              <a:rPr lang="en-US" sz="1100" spc="-40" dirty="0"/>
              <a:t> </a:t>
            </a:r>
            <a:r>
              <a:rPr lang="en-US" sz="1100" spc="-45" dirty="0"/>
              <a:t>(without</a:t>
            </a:r>
            <a:r>
              <a:rPr lang="en-US" sz="1100" spc="-40" dirty="0"/>
              <a:t> </a:t>
            </a:r>
            <a:r>
              <a:rPr lang="en-US" sz="1100" spc="-35" dirty="0"/>
              <a:t>permission</a:t>
            </a:r>
            <a:r>
              <a:rPr lang="en-US" sz="1100" spc="-30" dirty="0"/>
              <a:t> </a:t>
            </a:r>
            <a:r>
              <a:rPr lang="en-US" sz="1100" spc="-15" dirty="0"/>
              <a:t>of</a:t>
            </a:r>
            <a:r>
              <a:rPr lang="en-US" sz="1100" spc="-10" dirty="0"/>
              <a:t> </a:t>
            </a:r>
            <a:r>
              <a:rPr lang="en-US" sz="1100" spc="-50" dirty="0"/>
              <a:t>their</a:t>
            </a:r>
            <a:r>
              <a:rPr lang="en-US" sz="1100" spc="-45" dirty="0"/>
              <a:t> </a:t>
            </a:r>
            <a:r>
              <a:rPr lang="en-US" sz="1100" spc="-35" dirty="0"/>
              <a:t>creators):</a:t>
            </a:r>
            <a:r>
              <a:rPr lang="en-US" sz="1100" spc="-30" dirty="0"/>
              <a:t> </a:t>
            </a:r>
            <a:r>
              <a:rPr lang="en-US" sz="1100" spc="-20" dirty="0"/>
              <a:t>downloaded,</a:t>
            </a:r>
            <a:r>
              <a:rPr lang="en-US" sz="1100" spc="-15" dirty="0"/>
              <a:t> </a:t>
            </a:r>
            <a:r>
              <a:rPr lang="en-US" sz="1100" spc="-40" dirty="0"/>
              <a:t>used, </a:t>
            </a:r>
            <a:r>
              <a:rPr lang="en-US" sz="1100" spc="-290" dirty="0"/>
              <a:t> </a:t>
            </a:r>
            <a:r>
              <a:rPr lang="en-US" sz="1100" spc="-40" dirty="0"/>
              <a:t>reused,</a:t>
            </a:r>
            <a:r>
              <a:rPr lang="en-US" sz="1100" spc="-35" dirty="0"/>
              <a:t> </a:t>
            </a:r>
            <a:r>
              <a:rPr lang="en-US" sz="1100" spc="-25" dirty="0"/>
              <a:t>copied,</a:t>
            </a:r>
            <a:r>
              <a:rPr lang="en-US" sz="1100" spc="-30" dirty="0"/>
              <a:t> </a:t>
            </a:r>
            <a:r>
              <a:rPr lang="en-US" sz="1100" spc="-15" dirty="0"/>
              <a:t>adapted,</a:t>
            </a:r>
            <a:r>
              <a:rPr lang="en-US" sz="1100" spc="-35" dirty="0"/>
              <a:t> </a:t>
            </a:r>
            <a:r>
              <a:rPr lang="en-US" sz="1100" dirty="0"/>
              <a:t>and</a:t>
            </a:r>
            <a:r>
              <a:rPr lang="en-US" sz="1100" spc="-30" dirty="0"/>
              <a:t> </a:t>
            </a:r>
            <a:r>
              <a:rPr lang="en-US" sz="1100" spc="-15" dirty="0"/>
              <a:t>shared</a:t>
            </a:r>
            <a:r>
              <a:rPr lang="en-US" sz="1100" spc="-35" dirty="0"/>
              <a:t> by</a:t>
            </a:r>
            <a:r>
              <a:rPr lang="en-US" sz="1100" spc="-30" dirty="0"/>
              <a:t> </a:t>
            </a:r>
            <a:r>
              <a:rPr lang="en-US" sz="1100" spc="-50" dirty="0"/>
              <a:t>users,</a:t>
            </a:r>
            <a:r>
              <a:rPr lang="en-US" sz="1100" spc="-30" dirty="0"/>
              <a:t> </a:t>
            </a:r>
            <a:r>
              <a:rPr lang="en-US" sz="1100" spc="-50" dirty="0"/>
              <a:t>with</a:t>
            </a:r>
            <a:r>
              <a:rPr lang="en-US" sz="1100" spc="-35" dirty="0"/>
              <a:t> </a:t>
            </a:r>
            <a:r>
              <a:rPr lang="en-US" sz="1100" spc="-40" dirty="0"/>
              <a:t>information</a:t>
            </a:r>
            <a:r>
              <a:rPr lang="en-US" sz="1100" spc="-30" dirty="0"/>
              <a:t> </a:t>
            </a:r>
            <a:r>
              <a:rPr lang="en-US" sz="1100" spc="-15" dirty="0"/>
              <a:t>about</a:t>
            </a:r>
            <a:r>
              <a:rPr lang="en-US" sz="1100" spc="-35" dirty="0"/>
              <a:t> </a:t>
            </a:r>
            <a:r>
              <a:rPr lang="en-US" sz="1100" spc="-40" dirty="0"/>
              <a:t>the</a:t>
            </a:r>
            <a:r>
              <a:rPr lang="en-US" sz="1100" spc="-30" dirty="0"/>
              <a:t> </a:t>
            </a:r>
            <a:r>
              <a:rPr lang="en-US" sz="1100" spc="-20" dirty="0"/>
              <a:t>source</a:t>
            </a:r>
            <a:r>
              <a:rPr lang="en-US" sz="1100" spc="-35" dirty="0"/>
              <a:t> </a:t>
            </a:r>
            <a:r>
              <a:rPr lang="en-US" sz="1100" spc="-15" dirty="0"/>
              <a:t>of</a:t>
            </a:r>
            <a:r>
              <a:rPr lang="en-US" sz="1100" spc="-30" dirty="0"/>
              <a:t> </a:t>
            </a:r>
            <a:r>
              <a:rPr lang="en-US" sz="1100" spc="-50" dirty="0"/>
              <a:t>their</a:t>
            </a:r>
            <a:r>
              <a:rPr lang="en-US" sz="1100" spc="-30" dirty="0"/>
              <a:t> </a:t>
            </a:r>
            <a:r>
              <a:rPr lang="en-US" sz="1100" spc="-40" dirty="0"/>
              <a:t>origin.</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object 2">
            <a:extLst>
              <a:ext uri="{FF2B5EF4-FFF2-40B4-BE49-F238E27FC236}">
                <a16:creationId xmlns:a16="http://schemas.microsoft.com/office/drawing/2014/main" id="{9CA91D68-3D95-5DA5-8458-8E7C0996C784}"/>
              </a:ext>
            </a:extLst>
          </p:cNvPr>
          <p:cNvPicPr/>
          <p:nvPr userDrawn="1"/>
        </p:nvPicPr>
        <p:blipFill>
          <a:blip r:embed="rId13" cstate="print"/>
          <a:stretch>
            <a:fillRect/>
          </a:stretch>
        </p:blipFill>
        <p:spPr>
          <a:xfrm>
            <a:off x="9057644" y="9243513"/>
            <a:ext cx="1371599" cy="485774"/>
          </a:xfrm>
          <a:prstGeom prst="rect">
            <a:avLst/>
          </a:prstGeom>
        </p:spPr>
      </p:pic>
      <p:pic>
        <p:nvPicPr>
          <p:cNvPr id="8" name="object 3">
            <a:extLst>
              <a:ext uri="{FF2B5EF4-FFF2-40B4-BE49-F238E27FC236}">
                <a16:creationId xmlns:a16="http://schemas.microsoft.com/office/drawing/2014/main" id="{4FBA9ED2-D601-FE7D-0A67-3FF91FC7BA48}"/>
              </a:ext>
            </a:extLst>
          </p:cNvPr>
          <p:cNvPicPr/>
          <p:nvPr userDrawn="1"/>
        </p:nvPicPr>
        <p:blipFill>
          <a:blip r:embed="rId14" cstate="print"/>
          <a:stretch>
            <a:fillRect/>
          </a:stretch>
        </p:blipFill>
        <p:spPr>
          <a:xfrm>
            <a:off x="1028700" y="9273088"/>
            <a:ext cx="2190749" cy="457199"/>
          </a:xfrm>
          <a:prstGeom prst="rect">
            <a:avLst/>
          </a:prstGeom>
        </p:spPr>
      </p:pic>
      <p:grpSp>
        <p:nvGrpSpPr>
          <p:cNvPr id="9" name="object 4">
            <a:extLst>
              <a:ext uri="{FF2B5EF4-FFF2-40B4-BE49-F238E27FC236}">
                <a16:creationId xmlns:a16="http://schemas.microsoft.com/office/drawing/2014/main" id="{8A54CEDF-571B-5F98-63D0-7DF21AC5A21A}"/>
              </a:ext>
            </a:extLst>
          </p:cNvPr>
          <p:cNvGrpSpPr/>
          <p:nvPr userDrawn="1"/>
        </p:nvGrpSpPr>
        <p:grpSpPr>
          <a:xfrm>
            <a:off x="0" y="0"/>
            <a:ext cx="18275715" cy="1994096"/>
            <a:chOff x="0" y="495301"/>
            <a:chExt cx="18275715" cy="1994096"/>
          </a:xfrm>
        </p:grpSpPr>
        <p:sp>
          <p:nvSpPr>
            <p:cNvPr id="10" name="object 5">
              <a:extLst>
                <a:ext uri="{FF2B5EF4-FFF2-40B4-BE49-F238E27FC236}">
                  <a16:creationId xmlns:a16="http://schemas.microsoft.com/office/drawing/2014/main" id="{AB1352E5-DE9A-32C3-0CCC-FCEAE04C80B8}"/>
                </a:ext>
              </a:extLst>
            </p:cNvPr>
            <p:cNvSpPr/>
            <p:nvPr/>
          </p:nvSpPr>
          <p:spPr>
            <a:xfrm>
              <a:off x="0" y="1609445"/>
              <a:ext cx="917575" cy="85725"/>
            </a:xfrm>
            <a:custGeom>
              <a:avLst/>
              <a:gdLst/>
              <a:ahLst/>
              <a:cxnLst/>
              <a:rect l="l" t="t" r="r" b="b"/>
              <a:pathLst>
                <a:path w="917575" h="85725">
                  <a:moveTo>
                    <a:pt x="0" y="0"/>
                  </a:moveTo>
                  <a:lnTo>
                    <a:pt x="917395" y="0"/>
                  </a:lnTo>
                  <a:lnTo>
                    <a:pt x="917395" y="85724"/>
                  </a:lnTo>
                  <a:lnTo>
                    <a:pt x="0" y="85724"/>
                  </a:lnTo>
                  <a:lnTo>
                    <a:pt x="0" y="0"/>
                  </a:lnTo>
                  <a:close/>
                </a:path>
              </a:pathLst>
            </a:custGeom>
            <a:solidFill>
              <a:srgbClr val="0403FE"/>
            </a:solidFill>
          </p:spPr>
          <p:txBody>
            <a:bodyPr wrap="square" lIns="0" tIns="0" rIns="0" bIns="0" rtlCol="0"/>
            <a:lstStyle/>
            <a:p>
              <a:endParaRPr/>
            </a:p>
          </p:txBody>
        </p:sp>
        <p:sp>
          <p:nvSpPr>
            <p:cNvPr id="11" name="object 6">
              <a:extLst>
                <a:ext uri="{FF2B5EF4-FFF2-40B4-BE49-F238E27FC236}">
                  <a16:creationId xmlns:a16="http://schemas.microsoft.com/office/drawing/2014/main" id="{4FD419B0-A7F0-0CA9-EF58-4D1E3AF6B0CF}"/>
                </a:ext>
              </a:extLst>
            </p:cNvPr>
            <p:cNvSpPr/>
            <p:nvPr/>
          </p:nvSpPr>
          <p:spPr>
            <a:xfrm>
              <a:off x="2174655" y="1096177"/>
              <a:ext cx="16101060" cy="85725"/>
            </a:xfrm>
            <a:custGeom>
              <a:avLst/>
              <a:gdLst/>
              <a:ahLst/>
              <a:cxnLst/>
              <a:rect l="l" t="t" r="r" b="b"/>
              <a:pathLst>
                <a:path w="16101060" h="85725">
                  <a:moveTo>
                    <a:pt x="16101001" y="85724"/>
                  </a:moveTo>
                  <a:lnTo>
                    <a:pt x="0" y="85724"/>
                  </a:lnTo>
                  <a:lnTo>
                    <a:pt x="0" y="0"/>
                  </a:lnTo>
                  <a:lnTo>
                    <a:pt x="16101001" y="0"/>
                  </a:lnTo>
                  <a:lnTo>
                    <a:pt x="16101001" y="85724"/>
                  </a:lnTo>
                  <a:close/>
                </a:path>
              </a:pathLst>
            </a:custGeom>
            <a:solidFill>
              <a:srgbClr val="FF0000"/>
            </a:solidFill>
          </p:spPr>
          <p:txBody>
            <a:bodyPr wrap="square" lIns="0" tIns="0" rIns="0" bIns="0" rtlCol="0"/>
            <a:lstStyle/>
            <a:p>
              <a:endParaRPr/>
            </a:p>
          </p:txBody>
        </p:sp>
        <p:pic>
          <p:nvPicPr>
            <p:cNvPr id="12" name="object 7">
              <a:extLst>
                <a:ext uri="{FF2B5EF4-FFF2-40B4-BE49-F238E27FC236}">
                  <a16:creationId xmlns:a16="http://schemas.microsoft.com/office/drawing/2014/main" id="{761E1C92-7B1F-59CF-8E15-55D46A93E4CA}"/>
                </a:ext>
              </a:extLst>
            </p:cNvPr>
            <p:cNvPicPr/>
            <p:nvPr/>
          </p:nvPicPr>
          <p:blipFill>
            <a:blip r:embed="rId15" cstate="print"/>
            <a:stretch>
              <a:fillRect/>
            </a:stretch>
          </p:blipFill>
          <p:spPr>
            <a:xfrm>
              <a:off x="802896" y="697012"/>
              <a:ext cx="4238624" cy="1590674"/>
            </a:xfrm>
            <a:prstGeom prst="rect">
              <a:avLst/>
            </a:prstGeom>
          </p:spPr>
        </p:pic>
        <p:sp>
          <p:nvSpPr>
            <p:cNvPr id="13" name="object 8">
              <a:extLst>
                <a:ext uri="{FF2B5EF4-FFF2-40B4-BE49-F238E27FC236}">
                  <a16:creationId xmlns:a16="http://schemas.microsoft.com/office/drawing/2014/main" id="{52B49F5C-FF10-59CF-2EA3-152C27CB01A2}"/>
                </a:ext>
              </a:extLst>
            </p:cNvPr>
            <p:cNvSpPr/>
            <p:nvPr/>
          </p:nvSpPr>
          <p:spPr>
            <a:xfrm>
              <a:off x="1354510" y="495301"/>
              <a:ext cx="93290" cy="458469"/>
            </a:xfrm>
            <a:custGeom>
              <a:avLst/>
              <a:gdLst/>
              <a:ahLst/>
              <a:cxnLst/>
              <a:rect l="l" t="t" r="r" b="b"/>
              <a:pathLst>
                <a:path w="85725" h="953769">
                  <a:moveTo>
                    <a:pt x="0" y="0"/>
                  </a:moveTo>
                  <a:lnTo>
                    <a:pt x="85724" y="0"/>
                  </a:lnTo>
                  <a:lnTo>
                    <a:pt x="85724" y="953484"/>
                  </a:lnTo>
                  <a:lnTo>
                    <a:pt x="0" y="953484"/>
                  </a:lnTo>
                  <a:lnTo>
                    <a:pt x="0" y="0"/>
                  </a:lnTo>
                  <a:close/>
                </a:path>
              </a:pathLst>
            </a:custGeom>
            <a:solidFill>
              <a:srgbClr val="FF8B00"/>
            </a:solidFill>
          </p:spPr>
          <p:txBody>
            <a:bodyPr wrap="square" lIns="0" tIns="0" rIns="0" bIns="0" rtlCol="0"/>
            <a:lstStyle/>
            <a:p>
              <a:endParaRPr/>
            </a:p>
          </p:txBody>
        </p:sp>
        <p:sp>
          <p:nvSpPr>
            <p:cNvPr id="14" name="object 9">
              <a:extLst>
                <a:ext uri="{FF2B5EF4-FFF2-40B4-BE49-F238E27FC236}">
                  <a16:creationId xmlns:a16="http://schemas.microsoft.com/office/drawing/2014/main" id="{42A8B4F5-AB2F-94AE-54C4-F175D466A322}"/>
                </a:ext>
              </a:extLst>
            </p:cNvPr>
            <p:cNvSpPr/>
            <p:nvPr/>
          </p:nvSpPr>
          <p:spPr>
            <a:xfrm>
              <a:off x="1596656" y="2057401"/>
              <a:ext cx="577999" cy="431996"/>
            </a:xfrm>
            <a:custGeom>
              <a:avLst/>
              <a:gdLst/>
              <a:ahLst/>
              <a:cxnLst/>
              <a:rect l="l" t="t" r="r" b="b"/>
              <a:pathLst>
                <a:path w="513714" h="513080">
                  <a:moveTo>
                    <a:pt x="513689" y="427253"/>
                  </a:moveTo>
                  <a:lnTo>
                    <a:pt x="85877" y="427253"/>
                  </a:lnTo>
                  <a:lnTo>
                    <a:pt x="85877" y="0"/>
                  </a:lnTo>
                  <a:lnTo>
                    <a:pt x="152" y="0"/>
                  </a:lnTo>
                  <a:lnTo>
                    <a:pt x="152" y="427253"/>
                  </a:lnTo>
                  <a:lnTo>
                    <a:pt x="0" y="427253"/>
                  </a:lnTo>
                  <a:lnTo>
                    <a:pt x="0" y="512978"/>
                  </a:lnTo>
                  <a:lnTo>
                    <a:pt x="513689" y="512978"/>
                  </a:lnTo>
                  <a:lnTo>
                    <a:pt x="513689" y="427253"/>
                  </a:lnTo>
                  <a:close/>
                </a:path>
              </a:pathLst>
            </a:custGeom>
            <a:solidFill>
              <a:srgbClr val="83AA36"/>
            </a:solidFill>
          </p:spPr>
          <p:txBody>
            <a:bodyPr wrap="square" lIns="0" tIns="0" rIns="0" bIns="0" rtlCol="0"/>
            <a:lstStyle/>
            <a:p>
              <a:endParaRPr/>
            </a:p>
          </p:txBody>
        </p:sp>
      </p:grpSp>
      <p:sp>
        <p:nvSpPr>
          <p:cNvPr id="15" name="object 10">
            <a:extLst>
              <a:ext uri="{FF2B5EF4-FFF2-40B4-BE49-F238E27FC236}">
                <a16:creationId xmlns:a16="http://schemas.microsoft.com/office/drawing/2014/main" id="{71A36CFA-168B-0C0F-A222-08765EFCF3E6}"/>
              </a:ext>
            </a:extLst>
          </p:cNvPr>
          <p:cNvSpPr txBox="1"/>
          <p:nvPr userDrawn="1"/>
        </p:nvSpPr>
        <p:spPr>
          <a:xfrm>
            <a:off x="2210436" y="1790700"/>
            <a:ext cx="1828164" cy="254000"/>
          </a:xfrm>
          <a:prstGeom prst="rect">
            <a:avLst/>
          </a:prstGeom>
        </p:spPr>
        <p:txBody>
          <a:bodyPr vert="horz" wrap="square" lIns="0" tIns="12065" rIns="0" bIns="0" rtlCol="0">
            <a:spAutoFit/>
          </a:bodyPr>
          <a:lstStyle/>
          <a:p>
            <a:pPr marL="12700">
              <a:lnSpc>
                <a:spcPct val="100000"/>
              </a:lnSpc>
              <a:spcBef>
                <a:spcPts val="95"/>
              </a:spcBef>
            </a:pPr>
            <a:r>
              <a:rPr sz="1500" spc="-40" dirty="0">
                <a:solidFill>
                  <a:srgbClr val="83AA36"/>
                </a:solidFill>
                <a:latin typeface="Trebuchet MS"/>
                <a:cs typeface="Trebuchet MS"/>
                <a:hlinkClick r:id="rId16"/>
              </a:rPr>
              <a:t>www.digitalmicro2.eu</a:t>
            </a:r>
            <a:endParaRPr sz="1500" dirty="0">
              <a:latin typeface="Trebuchet MS"/>
              <a:cs typeface="Trebuchet MS"/>
            </a:endParaRPr>
          </a:p>
        </p:txBody>
      </p:sp>
      <p:sp>
        <p:nvSpPr>
          <p:cNvPr id="18" name="object 11">
            <a:extLst>
              <a:ext uri="{FF2B5EF4-FFF2-40B4-BE49-F238E27FC236}">
                <a16:creationId xmlns:a16="http://schemas.microsoft.com/office/drawing/2014/main" id="{5AC0B17A-CFF1-D8B9-3A89-1FE6A76E94C5}"/>
              </a:ext>
            </a:extLst>
          </p:cNvPr>
          <p:cNvSpPr txBox="1">
            <a:spLocks/>
          </p:cNvSpPr>
          <p:nvPr userDrawn="1"/>
        </p:nvSpPr>
        <p:spPr>
          <a:xfrm>
            <a:off x="3298958" y="9243986"/>
            <a:ext cx="5481320" cy="547714"/>
          </a:xfrm>
          <a:prstGeom prst="rect">
            <a:avLst/>
          </a:prstGeom>
        </p:spPr>
        <p:txBody>
          <a:bodyPr vert="horz" wrap="square" lIns="0" tIns="6350" rIns="0" bIns="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pPr>
            <a:r>
              <a:rPr lang="en-US" sz="1100" spc="-65" dirty="0"/>
              <a:t>The</a:t>
            </a:r>
            <a:r>
              <a:rPr lang="en-US" sz="1100" spc="105" dirty="0"/>
              <a:t> </a:t>
            </a:r>
            <a:r>
              <a:rPr lang="en-US" sz="1100" spc="-15" dirty="0"/>
              <a:t>European</a:t>
            </a:r>
            <a:r>
              <a:rPr lang="en-US" sz="1100" spc="105" dirty="0"/>
              <a:t> </a:t>
            </a:r>
            <a:r>
              <a:rPr lang="en-US" sz="1100" spc="-15" dirty="0"/>
              <a:t>Commission's</a:t>
            </a:r>
            <a:r>
              <a:rPr lang="en-US" sz="1100" spc="105" dirty="0"/>
              <a:t> </a:t>
            </a:r>
            <a:r>
              <a:rPr lang="en-US" sz="1100" spc="-25" dirty="0"/>
              <a:t>support</a:t>
            </a:r>
            <a:r>
              <a:rPr lang="en-US" sz="1100" spc="105" dirty="0"/>
              <a:t> </a:t>
            </a:r>
            <a:r>
              <a:rPr lang="en-US" sz="1100" spc="-35" dirty="0"/>
              <a:t>for</a:t>
            </a:r>
            <a:r>
              <a:rPr lang="en-US" sz="1100" spc="105" dirty="0"/>
              <a:t> </a:t>
            </a:r>
            <a:r>
              <a:rPr lang="en-US" sz="1100" spc="-40" dirty="0"/>
              <a:t>the</a:t>
            </a:r>
            <a:r>
              <a:rPr lang="en-US" sz="1100" spc="110" dirty="0"/>
              <a:t> </a:t>
            </a:r>
            <a:r>
              <a:rPr lang="en-US" sz="1100" spc="-25" dirty="0"/>
              <a:t>production</a:t>
            </a:r>
            <a:r>
              <a:rPr lang="en-US" sz="1100" spc="105" dirty="0"/>
              <a:t> </a:t>
            </a:r>
            <a:r>
              <a:rPr lang="en-US" sz="1100" spc="-15" dirty="0"/>
              <a:t>of</a:t>
            </a:r>
            <a:r>
              <a:rPr lang="en-US" sz="1100" spc="105" dirty="0"/>
              <a:t> </a:t>
            </a:r>
            <a:r>
              <a:rPr lang="en-US" sz="1100" spc="-45" dirty="0"/>
              <a:t>this</a:t>
            </a:r>
            <a:r>
              <a:rPr lang="en-US" sz="1100" spc="105" dirty="0"/>
              <a:t> </a:t>
            </a:r>
            <a:r>
              <a:rPr lang="en-US" sz="1100" spc="-25" dirty="0"/>
              <a:t>publication</a:t>
            </a:r>
            <a:r>
              <a:rPr lang="en-US" sz="1100" spc="105" dirty="0"/>
              <a:t> </a:t>
            </a:r>
            <a:r>
              <a:rPr lang="en-US" sz="1100" dirty="0"/>
              <a:t>does</a:t>
            </a:r>
            <a:r>
              <a:rPr lang="en-US" sz="1100" spc="110" dirty="0"/>
              <a:t> </a:t>
            </a:r>
            <a:r>
              <a:rPr lang="en-US" sz="1100" spc="-35" dirty="0"/>
              <a:t>not</a:t>
            </a:r>
            <a:r>
              <a:rPr lang="en-US" sz="1100" spc="105" dirty="0"/>
              <a:t> </a:t>
            </a:r>
            <a:r>
              <a:rPr lang="en-US" sz="1100" spc="-35" dirty="0"/>
              <a:t>constitute</a:t>
            </a:r>
            <a:r>
              <a:rPr lang="en-US" sz="1100" spc="105" dirty="0"/>
              <a:t> </a:t>
            </a:r>
            <a:r>
              <a:rPr lang="en-US" sz="1100" dirty="0"/>
              <a:t>an</a:t>
            </a:r>
          </a:p>
          <a:p>
            <a:pPr marL="12700" marR="5715" algn="just">
              <a:lnSpc>
                <a:spcPct val="112500"/>
              </a:lnSpc>
            </a:pPr>
            <a:r>
              <a:rPr lang="en-US" sz="1100" spc="-30" dirty="0"/>
              <a:t>endorsement</a:t>
            </a:r>
            <a:r>
              <a:rPr lang="en-US" sz="1100" spc="175" dirty="0"/>
              <a:t> </a:t>
            </a:r>
            <a:r>
              <a:rPr lang="en-US" sz="1100" spc="-15" dirty="0"/>
              <a:t>of</a:t>
            </a:r>
            <a:r>
              <a:rPr lang="en-US" sz="1100" spc="180" dirty="0"/>
              <a:t> </a:t>
            </a:r>
            <a:r>
              <a:rPr lang="en-US" sz="1100" spc="-40" dirty="0"/>
              <a:t>the</a:t>
            </a:r>
            <a:r>
              <a:rPr lang="en-US" sz="1100" spc="180" dirty="0"/>
              <a:t> </a:t>
            </a:r>
            <a:r>
              <a:rPr lang="en-US" sz="1100" spc="-40" dirty="0"/>
              <a:t>contents,</a:t>
            </a:r>
            <a:r>
              <a:rPr lang="en-US" sz="1100" spc="180" dirty="0"/>
              <a:t> </a:t>
            </a:r>
            <a:r>
              <a:rPr lang="en-US" sz="1100" spc="-30" dirty="0"/>
              <a:t>which</a:t>
            </a:r>
            <a:r>
              <a:rPr lang="en-US" sz="1100" spc="180" dirty="0"/>
              <a:t> </a:t>
            </a:r>
            <a:r>
              <a:rPr lang="en-US" sz="1100" spc="-35" dirty="0"/>
              <a:t>reflect</a:t>
            </a:r>
            <a:r>
              <a:rPr lang="en-US" sz="1100" spc="175" dirty="0"/>
              <a:t> </a:t>
            </a:r>
            <a:r>
              <a:rPr lang="en-US" sz="1100" spc="-40" dirty="0"/>
              <a:t>the</a:t>
            </a:r>
            <a:r>
              <a:rPr lang="en-US" sz="1100" spc="180" dirty="0"/>
              <a:t> </a:t>
            </a:r>
            <a:r>
              <a:rPr lang="en-US" sz="1100" spc="-35" dirty="0"/>
              <a:t>views</a:t>
            </a:r>
            <a:r>
              <a:rPr lang="en-US" sz="1100" spc="180" dirty="0"/>
              <a:t> </a:t>
            </a:r>
            <a:r>
              <a:rPr lang="en-US" sz="1100" spc="-45" dirty="0"/>
              <a:t>only</a:t>
            </a:r>
            <a:r>
              <a:rPr lang="en-US" sz="1100" spc="180" dirty="0"/>
              <a:t> </a:t>
            </a:r>
            <a:r>
              <a:rPr lang="en-US" sz="1100" spc="-15" dirty="0"/>
              <a:t>of</a:t>
            </a:r>
            <a:r>
              <a:rPr lang="en-US" sz="1100" spc="180" dirty="0"/>
              <a:t> </a:t>
            </a:r>
            <a:r>
              <a:rPr lang="en-US" sz="1100" spc="-40" dirty="0"/>
              <a:t>the</a:t>
            </a:r>
            <a:r>
              <a:rPr lang="en-US" sz="1100" spc="175" dirty="0"/>
              <a:t> </a:t>
            </a:r>
            <a:r>
              <a:rPr lang="en-US" sz="1100" spc="-45" dirty="0"/>
              <a:t>authors,</a:t>
            </a:r>
            <a:r>
              <a:rPr lang="en-US" sz="1100" spc="180" dirty="0"/>
              <a:t> </a:t>
            </a:r>
            <a:r>
              <a:rPr lang="en-US" sz="1100" dirty="0"/>
              <a:t>and</a:t>
            </a:r>
            <a:r>
              <a:rPr lang="en-US" sz="1100" spc="180" dirty="0"/>
              <a:t> </a:t>
            </a:r>
            <a:r>
              <a:rPr lang="en-US" sz="1100" spc="-40" dirty="0"/>
              <a:t>the</a:t>
            </a:r>
            <a:r>
              <a:rPr lang="en-US" sz="1100" spc="180" dirty="0"/>
              <a:t> </a:t>
            </a:r>
            <a:r>
              <a:rPr lang="en-US" sz="1100" spc="-20" dirty="0"/>
              <a:t>Commission </a:t>
            </a:r>
            <a:r>
              <a:rPr lang="en-US" sz="1100" spc="-285" dirty="0"/>
              <a:t> </a:t>
            </a:r>
            <a:r>
              <a:rPr lang="en-US" sz="1100" spc="-15" dirty="0"/>
              <a:t>cannot</a:t>
            </a:r>
            <a:r>
              <a:rPr lang="en-US" sz="1100" spc="-35" dirty="0"/>
              <a:t> </a:t>
            </a:r>
            <a:r>
              <a:rPr lang="en-US" sz="1100" dirty="0"/>
              <a:t>be</a:t>
            </a:r>
            <a:r>
              <a:rPr lang="en-US" sz="1100" spc="-30" dirty="0"/>
              <a:t> held </a:t>
            </a:r>
            <a:r>
              <a:rPr lang="en-US" sz="1100" spc="-25" dirty="0"/>
              <a:t>responsible</a:t>
            </a:r>
            <a:r>
              <a:rPr lang="en-US" sz="1100" spc="-30" dirty="0"/>
              <a:t> </a:t>
            </a:r>
            <a:r>
              <a:rPr lang="en-US" sz="1100" spc="-35" dirty="0"/>
              <a:t>for</a:t>
            </a:r>
            <a:r>
              <a:rPr lang="en-US" sz="1100" spc="-30" dirty="0"/>
              <a:t> </a:t>
            </a:r>
            <a:r>
              <a:rPr lang="en-US" sz="1100" spc="-25" dirty="0"/>
              <a:t>any</a:t>
            </a:r>
            <a:r>
              <a:rPr lang="en-US" sz="1100" spc="-35" dirty="0"/>
              <a:t> </a:t>
            </a:r>
            <a:r>
              <a:rPr lang="en-US" sz="1100" spc="-20" dirty="0"/>
              <a:t>use</a:t>
            </a:r>
            <a:r>
              <a:rPr lang="en-US" sz="1100" spc="-30" dirty="0"/>
              <a:t> which </a:t>
            </a:r>
            <a:r>
              <a:rPr lang="en-US" sz="1100" spc="-35" dirty="0"/>
              <a:t>may</a:t>
            </a:r>
            <a:r>
              <a:rPr lang="en-US" sz="1100" spc="-30" dirty="0"/>
              <a:t> </a:t>
            </a:r>
            <a:r>
              <a:rPr lang="en-US" sz="1100" dirty="0"/>
              <a:t>be</a:t>
            </a:r>
            <a:r>
              <a:rPr lang="en-US" sz="1100" spc="-30" dirty="0"/>
              <a:t> </a:t>
            </a:r>
            <a:r>
              <a:rPr lang="en-US" sz="1100" spc="-10" dirty="0"/>
              <a:t>made</a:t>
            </a:r>
            <a:r>
              <a:rPr lang="en-US" sz="1100" spc="-35" dirty="0"/>
              <a:t> </a:t>
            </a:r>
            <a:r>
              <a:rPr lang="en-US" sz="1100" spc="-15" dirty="0"/>
              <a:t>of</a:t>
            </a:r>
            <a:r>
              <a:rPr lang="en-US" sz="1100" spc="-30" dirty="0"/>
              <a:t> </a:t>
            </a:r>
            <a:r>
              <a:rPr lang="en-US" sz="1100" spc="-40" dirty="0"/>
              <a:t>the</a:t>
            </a:r>
            <a:r>
              <a:rPr lang="en-US" sz="1100" spc="-30" dirty="0"/>
              <a:t> </a:t>
            </a:r>
            <a:r>
              <a:rPr lang="en-US" sz="1100" spc="-40" dirty="0"/>
              <a:t>information</a:t>
            </a:r>
            <a:r>
              <a:rPr lang="en-US" sz="1100" spc="-30" dirty="0"/>
              <a:t> </a:t>
            </a:r>
            <a:r>
              <a:rPr lang="en-US" sz="1100" spc="-15" dirty="0"/>
              <a:t>contained</a:t>
            </a:r>
            <a:r>
              <a:rPr lang="en-US" sz="1100" spc="-30" dirty="0"/>
              <a:t> </a:t>
            </a:r>
            <a:r>
              <a:rPr lang="en-US" sz="1100" spc="-50" dirty="0"/>
              <a:t>therein.</a:t>
            </a:r>
          </a:p>
        </p:txBody>
      </p:sp>
      <p:sp>
        <p:nvSpPr>
          <p:cNvPr id="19" name="object 12">
            <a:extLst>
              <a:ext uri="{FF2B5EF4-FFF2-40B4-BE49-F238E27FC236}">
                <a16:creationId xmlns:a16="http://schemas.microsoft.com/office/drawing/2014/main" id="{BB3CA3E2-5527-6903-9404-F9D639CD487B}"/>
              </a:ext>
            </a:extLst>
          </p:cNvPr>
          <p:cNvSpPr txBox="1">
            <a:spLocks/>
          </p:cNvSpPr>
          <p:nvPr userDrawn="1"/>
        </p:nvSpPr>
        <p:spPr>
          <a:xfrm>
            <a:off x="10702101" y="9243986"/>
            <a:ext cx="6569709" cy="547714"/>
          </a:xfrm>
          <a:prstGeom prst="rect">
            <a:avLst/>
          </a:prstGeom>
        </p:spPr>
        <p:txBody>
          <a:bodyPr vert="horz" wrap="square" lIns="0" tIns="6350" rIns="0" bIns="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pPr>
            <a:r>
              <a:rPr lang="en-US" sz="1100" spc="-15" dirty="0"/>
              <a:t>Legal</a:t>
            </a:r>
            <a:r>
              <a:rPr lang="en-US" sz="1100" spc="50" dirty="0"/>
              <a:t> </a:t>
            </a:r>
            <a:r>
              <a:rPr lang="en-US" sz="1100" spc="-25" dirty="0"/>
              <a:t>description</a:t>
            </a:r>
            <a:r>
              <a:rPr lang="en-US" sz="1100" spc="50" dirty="0"/>
              <a:t> </a:t>
            </a:r>
            <a:r>
              <a:rPr lang="en-US" sz="1100" spc="20" dirty="0"/>
              <a:t>–</a:t>
            </a:r>
            <a:r>
              <a:rPr lang="en-US" sz="1100" spc="55" dirty="0"/>
              <a:t> </a:t>
            </a:r>
            <a:r>
              <a:rPr lang="en-US" sz="1100" spc="-15" dirty="0"/>
              <a:t>Creative</a:t>
            </a:r>
            <a:r>
              <a:rPr lang="en-US" sz="1100" spc="50" dirty="0"/>
              <a:t> </a:t>
            </a:r>
            <a:r>
              <a:rPr lang="en-US" sz="1100" spc="-10" dirty="0"/>
              <a:t>Commons</a:t>
            </a:r>
            <a:r>
              <a:rPr lang="en-US" sz="1100" spc="55" dirty="0"/>
              <a:t> </a:t>
            </a:r>
            <a:r>
              <a:rPr lang="en-US" sz="1100" spc="-30" dirty="0"/>
              <a:t>licensing:</a:t>
            </a:r>
            <a:r>
              <a:rPr lang="en-US" sz="1100" spc="50" dirty="0"/>
              <a:t> </a:t>
            </a:r>
            <a:r>
              <a:rPr lang="en-US" sz="1100" spc="-65" dirty="0"/>
              <a:t>The</a:t>
            </a:r>
            <a:r>
              <a:rPr lang="en-US" sz="1100" spc="50" dirty="0"/>
              <a:t> </a:t>
            </a:r>
            <a:r>
              <a:rPr lang="en-US" sz="1100" spc="-35" dirty="0"/>
              <a:t>materials</a:t>
            </a:r>
            <a:r>
              <a:rPr lang="en-US" sz="1100" spc="55" dirty="0"/>
              <a:t> </a:t>
            </a:r>
            <a:r>
              <a:rPr lang="en-US" sz="1100" spc="-25" dirty="0"/>
              <a:t>published</a:t>
            </a:r>
            <a:r>
              <a:rPr lang="en-US" sz="1100" spc="50" dirty="0"/>
              <a:t> </a:t>
            </a:r>
            <a:r>
              <a:rPr lang="en-US" sz="1100" spc="-15" dirty="0"/>
              <a:t>on</a:t>
            </a:r>
            <a:r>
              <a:rPr lang="en-US" sz="1100" spc="55" dirty="0"/>
              <a:t> </a:t>
            </a:r>
            <a:r>
              <a:rPr lang="en-US" sz="1100" spc="-40" dirty="0"/>
              <a:t>the</a:t>
            </a:r>
            <a:r>
              <a:rPr lang="en-US" sz="1100" spc="50" dirty="0"/>
              <a:t> </a:t>
            </a:r>
            <a:r>
              <a:rPr lang="en-US" sz="1100" spc="5" dirty="0"/>
              <a:t>Micro2</a:t>
            </a:r>
            <a:r>
              <a:rPr lang="en-US" sz="1100" spc="55" dirty="0"/>
              <a:t> </a:t>
            </a:r>
            <a:r>
              <a:rPr lang="en-US" sz="1100" spc="-35" dirty="0"/>
              <a:t>project</a:t>
            </a:r>
            <a:r>
              <a:rPr lang="en-US" sz="1100" spc="50" dirty="0"/>
              <a:t> </a:t>
            </a:r>
            <a:r>
              <a:rPr lang="en-US" sz="1100" spc="-25" dirty="0"/>
              <a:t>website</a:t>
            </a:r>
            <a:r>
              <a:rPr lang="en-US" sz="1100" spc="50" dirty="0"/>
              <a:t> </a:t>
            </a:r>
            <a:r>
              <a:rPr lang="en-US" sz="1100" spc="-15" dirty="0"/>
              <a:t>are</a:t>
            </a:r>
            <a:r>
              <a:rPr lang="en-US" sz="1100" spc="55" dirty="0"/>
              <a:t> </a:t>
            </a:r>
            <a:r>
              <a:rPr lang="en-US" sz="1100" spc="-20" dirty="0"/>
              <a:t>classified</a:t>
            </a:r>
          </a:p>
          <a:p>
            <a:pPr marL="12700" marR="8890" algn="just">
              <a:lnSpc>
                <a:spcPct val="112500"/>
              </a:lnSpc>
            </a:pPr>
            <a:r>
              <a:rPr lang="en-US" sz="1100" spc="15" dirty="0"/>
              <a:t>as Open </a:t>
            </a:r>
            <a:r>
              <a:rPr lang="en-US" sz="1100" spc="-15" dirty="0"/>
              <a:t>Educational</a:t>
            </a:r>
            <a:r>
              <a:rPr lang="en-US" sz="1100" spc="-10" dirty="0"/>
              <a:t> </a:t>
            </a:r>
            <a:r>
              <a:rPr lang="en-US" sz="1100" spc="-15" dirty="0"/>
              <a:t>Resources'</a:t>
            </a:r>
            <a:r>
              <a:rPr lang="en-US" sz="1100" spc="-10" dirty="0"/>
              <a:t> (OER) </a:t>
            </a:r>
            <a:r>
              <a:rPr lang="en-US" sz="1100" dirty="0"/>
              <a:t>and </a:t>
            </a:r>
            <a:r>
              <a:rPr lang="en-US" sz="1100" spc="5" dirty="0"/>
              <a:t>can </a:t>
            </a:r>
            <a:r>
              <a:rPr lang="en-US" sz="1100" dirty="0"/>
              <a:t>be </a:t>
            </a:r>
            <a:r>
              <a:rPr lang="en-US" sz="1100" spc="-45" dirty="0"/>
              <a:t>freely</a:t>
            </a:r>
            <a:r>
              <a:rPr lang="en-US" sz="1100" spc="-40" dirty="0"/>
              <a:t> </a:t>
            </a:r>
            <a:r>
              <a:rPr lang="en-US" sz="1100" spc="-45" dirty="0"/>
              <a:t>(without</a:t>
            </a:r>
            <a:r>
              <a:rPr lang="en-US" sz="1100" spc="-40" dirty="0"/>
              <a:t> </a:t>
            </a:r>
            <a:r>
              <a:rPr lang="en-US" sz="1100" spc="-35" dirty="0"/>
              <a:t>permission</a:t>
            </a:r>
            <a:r>
              <a:rPr lang="en-US" sz="1100" spc="-30" dirty="0"/>
              <a:t> </a:t>
            </a:r>
            <a:r>
              <a:rPr lang="en-US" sz="1100" spc="-15" dirty="0"/>
              <a:t>of</a:t>
            </a:r>
            <a:r>
              <a:rPr lang="en-US" sz="1100" spc="-10" dirty="0"/>
              <a:t> </a:t>
            </a:r>
            <a:r>
              <a:rPr lang="en-US" sz="1100" spc="-50" dirty="0"/>
              <a:t>their</a:t>
            </a:r>
            <a:r>
              <a:rPr lang="en-US" sz="1100" spc="-45" dirty="0"/>
              <a:t> </a:t>
            </a:r>
            <a:r>
              <a:rPr lang="en-US" sz="1100" spc="-35" dirty="0"/>
              <a:t>creators):</a:t>
            </a:r>
            <a:r>
              <a:rPr lang="en-US" sz="1100" spc="-30" dirty="0"/>
              <a:t> </a:t>
            </a:r>
            <a:r>
              <a:rPr lang="en-US" sz="1100" spc="-20" dirty="0"/>
              <a:t>downloaded,</a:t>
            </a:r>
            <a:r>
              <a:rPr lang="en-US" sz="1100" spc="-15" dirty="0"/>
              <a:t> </a:t>
            </a:r>
            <a:r>
              <a:rPr lang="en-US" sz="1100" spc="-40" dirty="0"/>
              <a:t>used, </a:t>
            </a:r>
            <a:r>
              <a:rPr lang="en-US" sz="1100" spc="-290" dirty="0"/>
              <a:t> </a:t>
            </a:r>
            <a:r>
              <a:rPr lang="en-US" sz="1100" spc="-40" dirty="0"/>
              <a:t>reused,</a:t>
            </a:r>
            <a:r>
              <a:rPr lang="en-US" sz="1100" spc="-35" dirty="0"/>
              <a:t> </a:t>
            </a:r>
            <a:r>
              <a:rPr lang="en-US" sz="1100" spc="-25" dirty="0"/>
              <a:t>copied,</a:t>
            </a:r>
            <a:r>
              <a:rPr lang="en-US" sz="1100" spc="-30" dirty="0"/>
              <a:t> </a:t>
            </a:r>
            <a:r>
              <a:rPr lang="en-US" sz="1100" spc="-15" dirty="0"/>
              <a:t>adapted,</a:t>
            </a:r>
            <a:r>
              <a:rPr lang="en-US" sz="1100" spc="-35" dirty="0"/>
              <a:t> </a:t>
            </a:r>
            <a:r>
              <a:rPr lang="en-US" sz="1100" dirty="0"/>
              <a:t>and</a:t>
            </a:r>
            <a:r>
              <a:rPr lang="en-US" sz="1100" spc="-30" dirty="0"/>
              <a:t> </a:t>
            </a:r>
            <a:r>
              <a:rPr lang="en-US" sz="1100" spc="-15" dirty="0"/>
              <a:t>shared</a:t>
            </a:r>
            <a:r>
              <a:rPr lang="en-US" sz="1100" spc="-35" dirty="0"/>
              <a:t> by</a:t>
            </a:r>
            <a:r>
              <a:rPr lang="en-US" sz="1100" spc="-30" dirty="0"/>
              <a:t> </a:t>
            </a:r>
            <a:r>
              <a:rPr lang="en-US" sz="1100" spc="-50" dirty="0"/>
              <a:t>users,</a:t>
            </a:r>
            <a:r>
              <a:rPr lang="en-US" sz="1100" spc="-30" dirty="0"/>
              <a:t> </a:t>
            </a:r>
            <a:r>
              <a:rPr lang="en-US" sz="1100" spc="-50" dirty="0"/>
              <a:t>with</a:t>
            </a:r>
            <a:r>
              <a:rPr lang="en-US" sz="1100" spc="-35" dirty="0"/>
              <a:t> </a:t>
            </a:r>
            <a:r>
              <a:rPr lang="en-US" sz="1100" spc="-40" dirty="0"/>
              <a:t>information</a:t>
            </a:r>
            <a:r>
              <a:rPr lang="en-US" sz="1100" spc="-30" dirty="0"/>
              <a:t> </a:t>
            </a:r>
            <a:r>
              <a:rPr lang="en-US" sz="1100" spc="-15" dirty="0"/>
              <a:t>about</a:t>
            </a:r>
            <a:r>
              <a:rPr lang="en-US" sz="1100" spc="-35" dirty="0"/>
              <a:t> </a:t>
            </a:r>
            <a:r>
              <a:rPr lang="en-US" sz="1100" spc="-40" dirty="0"/>
              <a:t>the</a:t>
            </a:r>
            <a:r>
              <a:rPr lang="en-US" sz="1100" spc="-30" dirty="0"/>
              <a:t> </a:t>
            </a:r>
            <a:r>
              <a:rPr lang="en-US" sz="1100" spc="-20" dirty="0"/>
              <a:t>source</a:t>
            </a:r>
            <a:r>
              <a:rPr lang="en-US" sz="1100" spc="-35" dirty="0"/>
              <a:t> </a:t>
            </a:r>
            <a:r>
              <a:rPr lang="en-US" sz="1100" spc="-15" dirty="0"/>
              <a:t>of</a:t>
            </a:r>
            <a:r>
              <a:rPr lang="en-US" sz="1100" spc="-30" dirty="0"/>
              <a:t> </a:t>
            </a:r>
            <a:r>
              <a:rPr lang="en-US" sz="1100" spc="-50" dirty="0"/>
              <a:t>their</a:t>
            </a:r>
            <a:r>
              <a:rPr lang="en-US" sz="1100" spc="-30" dirty="0"/>
              <a:t> </a:t>
            </a:r>
            <a:r>
              <a:rPr lang="en-US" sz="1100" spc="-40" dirty="0"/>
              <a:t>origin.</a:t>
            </a:r>
          </a:p>
        </p:txBody>
      </p:sp>
    </p:spTree>
    <p:extLst>
      <p:ext uri="{BB962C8B-B14F-4D97-AF65-F5344CB8AC3E}">
        <p14:creationId xmlns:p14="http://schemas.microsoft.com/office/powerpoint/2010/main" val="342849289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hyperlink" Target="https://www.shopify.com/blog/start-online-store#3" TargetMode="External"/><Relationship Id="rId5" Type="http://schemas.openxmlformats.org/officeDocument/2006/relationships/image" Target="../media/image28.png"/><Relationship Id="rId4" Type="http://schemas.openxmlformats.org/officeDocument/2006/relationships/image" Target="../media/image27.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30.svg"/><Relationship Id="rId4" Type="http://schemas.openxmlformats.org/officeDocument/2006/relationships/image" Target="../media/image29.pn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hyperlink" Target="https://www.digitalmicro2.e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ec.europa.eu/eurostat/statistics-explained/index.php?title=Glossary:E-commerce" TargetMode="External"/><Relationship Id="rId7" Type="http://schemas.openxmlformats.org/officeDocument/2006/relationships/image" Target="../media/image8.svg"/><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s>
</file>

<file path=ppt/slides/_rels/slide5.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3.png"/><Relationship Id="rId7" Type="http://schemas.openxmlformats.org/officeDocument/2006/relationships/image" Target="../media/image16.png"/><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15.svg"/><Relationship Id="rId5" Type="http://schemas.openxmlformats.org/officeDocument/2006/relationships/image" Target="../media/image5.png"/><Relationship Id="rId4" Type="http://schemas.openxmlformats.org/officeDocument/2006/relationships/image" Target="../media/image14.svg"/></Relationships>
</file>

<file path=ppt/slides/_rels/slide6.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9.png"/><Relationship Id="rId7" Type="http://schemas.openxmlformats.org/officeDocument/2006/relationships/image" Target="../media/image20.png"/><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0.svg"/></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3A4AD56D-2BD0-7805-B7D1-773979F84915}"/>
              </a:ext>
            </a:extLst>
          </p:cNvPr>
          <p:cNvSpPr txBox="1"/>
          <p:nvPr/>
        </p:nvSpPr>
        <p:spPr>
          <a:xfrm>
            <a:off x="609600" y="4801493"/>
            <a:ext cx="17068800" cy="3847207"/>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GB" sz="6000" dirty="0">
                <a:latin typeface="Microsoft Sans Serif" panose="020B0604020202020204" pitchFamily="34" charset="0"/>
                <a:cs typeface="Microsoft Sans Serif" panose="020B0604020202020204" pitchFamily="34" charset="0"/>
              </a:rPr>
              <a:t>Introduction to E-Business for Microenterprises:</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GB" sz="6000" dirty="0">
                <a:latin typeface="Microsoft Sans Serif" panose="020B0604020202020204" pitchFamily="34" charset="0"/>
                <a:cs typeface="Microsoft Sans Serif" panose="020B0604020202020204" pitchFamily="34" charset="0"/>
              </a:rPr>
              <a:t>E-Commerce and Online Sales</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endParaRPr lang="en-GB" sz="2400" dirty="0">
              <a:latin typeface="Microsoft Sans Serif" panose="020B0604020202020204" pitchFamily="34" charset="0"/>
              <a:cs typeface="Microsoft Sans Serif" panose="020B0604020202020204" pitchFamily="34" charset="0"/>
            </a:endParaRPr>
          </a:p>
          <a:p>
            <a:pPr algn="ctr">
              <a:spcBef>
                <a:spcPts val="5"/>
              </a:spcBef>
              <a:tabLst>
                <a:tab pos="1205230" algn="l"/>
                <a:tab pos="1926589" algn="l"/>
                <a:tab pos="2915920" algn="l"/>
                <a:tab pos="3444875" algn="l"/>
                <a:tab pos="4383405" algn="l"/>
                <a:tab pos="6796405" algn="l"/>
              </a:tabLst>
              <a:defRPr/>
            </a:pPr>
            <a:r>
              <a:rPr lang="en-GB" sz="3200" b="1" dirty="0">
                <a:latin typeface="Microsoft Sans Serif" panose="020B0604020202020204" pitchFamily="34" charset="0"/>
                <a:cs typeface="Microsoft Sans Serif" panose="020B0604020202020204" pitchFamily="34" charset="0"/>
              </a:rPr>
              <a:t>Author partner: IDP European Consultants</a:t>
            </a:r>
          </a:p>
          <a:p>
            <a:pPr algn="ctr">
              <a:spcBef>
                <a:spcPts val="5"/>
              </a:spcBef>
              <a:tabLst>
                <a:tab pos="1205230" algn="l"/>
                <a:tab pos="1926589" algn="l"/>
                <a:tab pos="2915920" algn="l"/>
                <a:tab pos="3444875" algn="l"/>
                <a:tab pos="4383405" algn="l"/>
                <a:tab pos="6796405" algn="l"/>
              </a:tabLst>
              <a:defRPr/>
            </a:pPr>
            <a:endParaRPr lang="en-GB" sz="2400" b="1" dirty="0">
              <a:latin typeface="Microsoft Sans Serif" panose="020B0604020202020204" pitchFamily="34" charset="0"/>
              <a:cs typeface="Microsoft Sans Serif" panose="020B0604020202020204" pitchFamily="34" charset="0"/>
            </a:endParaRPr>
          </a:p>
          <a:p>
            <a:pPr marR="0" lvl="0" indent="0" algn="ctr" fontAlgn="auto">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GB" sz="24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MICRO 2 – Enhancing Digital Entrepreneurship of Micro Enterprises in Rural Areas in a Post Pandemic World</a:t>
            </a:r>
          </a:p>
          <a:p>
            <a:pPr algn="ctr">
              <a:spcBef>
                <a:spcPts val="5"/>
              </a:spcBef>
              <a:tabLst>
                <a:tab pos="1205230" algn="l"/>
                <a:tab pos="1926589" algn="l"/>
                <a:tab pos="2915920" algn="l"/>
                <a:tab pos="3444875" algn="l"/>
                <a:tab pos="4383405" algn="l"/>
                <a:tab pos="6796405" algn="l"/>
              </a:tabLst>
              <a:defRPr/>
            </a:pPr>
            <a:r>
              <a:rPr lang="en-GB" sz="2000" b="1" dirty="0">
                <a:latin typeface="Microsoft Sans Serif" panose="020B0604020202020204" pitchFamily="34" charset="0"/>
                <a:ea typeface="Microsoft Sans Serif" panose="020B0604020202020204" pitchFamily="34" charset="0"/>
                <a:cs typeface="Microsoft Sans Serif" panose="020B0604020202020204" pitchFamily="34" charset="0"/>
              </a:rPr>
              <a:t>2022-1-IE01-KA220-VET-000088074</a:t>
            </a:r>
          </a:p>
        </p:txBody>
      </p:sp>
    </p:spTree>
    <p:extLst>
      <p:ext uri="{BB962C8B-B14F-4D97-AF65-F5344CB8AC3E}">
        <p14:creationId xmlns:p14="http://schemas.microsoft.com/office/powerpoint/2010/main" val="1542238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alpha val="19000"/>
          </a:schemeClr>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1.4 Developing Your Strategies</a:t>
            </a: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066800" y="2149614"/>
            <a:ext cx="91440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1: Introduction to E-Commerce</a:t>
            </a:r>
          </a:p>
        </p:txBody>
      </p:sp>
      <p:grpSp>
        <p:nvGrpSpPr>
          <p:cNvPr id="17" name="Gruppo 16">
            <a:extLst>
              <a:ext uri="{FF2B5EF4-FFF2-40B4-BE49-F238E27FC236}">
                <a16:creationId xmlns:a16="http://schemas.microsoft.com/office/drawing/2014/main" id="{507C40C3-293D-1B23-B4F1-1103C24799AD}"/>
              </a:ext>
            </a:extLst>
          </p:cNvPr>
          <p:cNvGrpSpPr/>
          <p:nvPr/>
        </p:nvGrpSpPr>
        <p:grpSpPr>
          <a:xfrm>
            <a:off x="1066800" y="3526392"/>
            <a:ext cx="16154400" cy="5078313"/>
            <a:chOff x="1066800" y="3526392"/>
            <a:chExt cx="16154400" cy="5078313"/>
          </a:xfrm>
        </p:grpSpPr>
        <p:sp>
          <p:nvSpPr>
            <p:cNvPr id="6" name="CuadroTexto 5">
              <a:extLst>
                <a:ext uri="{FF2B5EF4-FFF2-40B4-BE49-F238E27FC236}">
                  <a16:creationId xmlns:a16="http://schemas.microsoft.com/office/drawing/2014/main" id="{F96592D9-B145-037C-BE20-419D6767C7BC}"/>
                </a:ext>
              </a:extLst>
            </p:cNvPr>
            <p:cNvSpPr txBox="1"/>
            <p:nvPr/>
          </p:nvSpPr>
          <p:spPr>
            <a:xfrm>
              <a:off x="1066800" y="3526392"/>
              <a:ext cx="16154400" cy="461665"/>
            </a:xfrm>
            <a:prstGeom prst="rect">
              <a:avLst/>
            </a:prstGeom>
            <a:noFill/>
          </p:spPr>
          <p:txBody>
            <a:bodyPr wrap="square" rtlCol="0">
              <a:spAutoFit/>
            </a:bodyPr>
            <a:lstStyle/>
            <a:p>
              <a:pPr algn="just"/>
              <a:r>
                <a:rPr lang="en-GB" sz="2400" dirty="0">
                  <a:latin typeface="Microsoft Sans Serif" panose="020B0604020202020204" pitchFamily="34" charset="0"/>
                  <a:cs typeface="Microsoft Sans Serif" panose="020B0604020202020204" pitchFamily="34" charset="0"/>
                </a:rPr>
                <a:t>These are the </a:t>
              </a:r>
              <a:r>
                <a:rPr lang="en-GB" sz="2400" b="1" dirty="0">
                  <a:solidFill>
                    <a:srgbClr val="0070C0"/>
                  </a:solidFill>
                  <a:latin typeface="Microsoft Sans Serif" panose="020B0604020202020204" pitchFamily="34" charset="0"/>
                  <a:cs typeface="Microsoft Sans Serif" panose="020B0604020202020204" pitchFamily="34" charset="0"/>
                </a:rPr>
                <a:t>main steps </a:t>
              </a:r>
              <a:r>
                <a:rPr lang="en-GB" sz="2400" dirty="0">
                  <a:latin typeface="Microsoft Sans Serif" panose="020B0604020202020204" pitchFamily="34" charset="0"/>
                  <a:cs typeface="Microsoft Sans Serif" panose="020B0604020202020204" pitchFamily="34" charset="0"/>
                </a:rPr>
                <a:t>to successfully enter the world of e-commerce and develop your own strategies:</a:t>
              </a:r>
            </a:p>
          </p:txBody>
        </p:sp>
        <p:sp>
          <p:nvSpPr>
            <p:cNvPr id="3" name="CuadroTexto 5">
              <a:extLst>
                <a:ext uri="{FF2B5EF4-FFF2-40B4-BE49-F238E27FC236}">
                  <a16:creationId xmlns:a16="http://schemas.microsoft.com/office/drawing/2014/main" id="{804CE09A-30E4-D8CC-4387-10F4418697D2}"/>
                </a:ext>
              </a:extLst>
            </p:cNvPr>
            <p:cNvSpPr txBox="1"/>
            <p:nvPr/>
          </p:nvSpPr>
          <p:spPr>
            <a:xfrm>
              <a:off x="9144000" y="6481047"/>
              <a:ext cx="8077200" cy="2123658"/>
            </a:xfrm>
            <a:prstGeom prst="rect">
              <a:avLst/>
            </a:prstGeom>
            <a:noFill/>
          </p:spPr>
          <p:txBody>
            <a:bodyPr wrap="square" rtlCol="0">
              <a:spAutoFit/>
            </a:bodyPr>
            <a:lstStyle/>
            <a:p>
              <a:pPr marL="457200" indent="-457200" algn="just">
                <a:buFont typeface="+mj-lt"/>
                <a:buAutoNum type="arabicPeriod" startAt="7"/>
              </a:pPr>
              <a:r>
                <a:rPr lang="en-GB" sz="2200" dirty="0">
                  <a:latin typeface="Microsoft Sans Serif" panose="020B0604020202020204" pitchFamily="34" charset="0"/>
                  <a:cs typeface="Microsoft Sans Serif" panose="020B0604020202020204" pitchFamily="34" charset="0"/>
                </a:rPr>
                <a:t>Leveraging Social Media and Online Marketing for Visibility</a:t>
              </a:r>
            </a:p>
            <a:p>
              <a:pPr marL="457200" indent="-457200" algn="just">
                <a:buFont typeface="+mj-lt"/>
                <a:buAutoNum type="arabicPeriod" startAt="7"/>
              </a:pPr>
              <a:r>
                <a:rPr lang="en-GB" sz="2200" dirty="0">
                  <a:latin typeface="Microsoft Sans Serif" panose="020B0604020202020204" pitchFamily="34" charset="0"/>
                  <a:cs typeface="Microsoft Sans Serif" panose="020B0604020202020204" pitchFamily="34" charset="0"/>
                </a:rPr>
                <a:t>Implementing Data Analytics and Customer Relationship Management</a:t>
              </a:r>
            </a:p>
            <a:p>
              <a:pPr marL="457200" indent="-457200" algn="just">
                <a:buFont typeface="+mj-lt"/>
                <a:buAutoNum type="arabicPeriod" startAt="7"/>
              </a:pPr>
              <a:r>
                <a:rPr lang="en-GB" sz="2200" dirty="0">
                  <a:latin typeface="Microsoft Sans Serif" panose="020B0604020202020204" pitchFamily="34" charset="0"/>
                  <a:cs typeface="Microsoft Sans Serif" panose="020B0604020202020204" pitchFamily="34" charset="0"/>
                </a:rPr>
                <a:t>Expanding Your Online Presence</a:t>
              </a:r>
            </a:p>
            <a:p>
              <a:pPr marL="457200" indent="-457200" algn="just">
                <a:buFont typeface="+mj-lt"/>
                <a:buAutoNum type="arabicPeriod" startAt="7"/>
              </a:pPr>
              <a:r>
                <a:rPr lang="en-GB" sz="2200" dirty="0">
                  <a:latin typeface="Microsoft Sans Serif" panose="020B0604020202020204" pitchFamily="34" charset="0"/>
                  <a:cs typeface="Microsoft Sans Serif" panose="020B0604020202020204" pitchFamily="34" charset="0"/>
                </a:rPr>
                <a:t>Adapting to Dynamic Market Trends</a:t>
              </a:r>
            </a:p>
            <a:p>
              <a:pPr marL="457200" indent="-457200" algn="just">
                <a:buFont typeface="+mj-lt"/>
                <a:buAutoNum type="arabicPeriod" startAt="7"/>
              </a:pPr>
              <a:r>
                <a:rPr lang="en-GB" sz="2200" dirty="0">
                  <a:latin typeface="Microsoft Sans Serif" panose="020B0604020202020204" pitchFamily="34" charset="0"/>
                  <a:cs typeface="Microsoft Sans Serif" panose="020B0604020202020204" pitchFamily="34" charset="0"/>
                </a:rPr>
                <a:t>Monitoring and Managing Your Strategy</a:t>
              </a:r>
            </a:p>
          </p:txBody>
        </p:sp>
        <p:sp>
          <p:nvSpPr>
            <p:cNvPr id="8" name="CasellaDiTesto 7">
              <a:extLst>
                <a:ext uri="{FF2B5EF4-FFF2-40B4-BE49-F238E27FC236}">
                  <a16:creationId xmlns:a16="http://schemas.microsoft.com/office/drawing/2014/main" id="{2EB9661A-0DC8-E7A8-95F7-8A8050D30A41}"/>
                </a:ext>
              </a:extLst>
            </p:cNvPr>
            <p:cNvSpPr txBox="1"/>
            <p:nvPr/>
          </p:nvSpPr>
          <p:spPr>
            <a:xfrm>
              <a:off x="1066800" y="4172723"/>
              <a:ext cx="8077200" cy="2123658"/>
            </a:xfrm>
            <a:prstGeom prst="rect">
              <a:avLst/>
            </a:prstGeom>
            <a:noFill/>
          </p:spPr>
          <p:txBody>
            <a:bodyPr wrap="square">
              <a:spAutoFit/>
            </a:bodyPr>
            <a:lstStyle/>
            <a:p>
              <a:pPr marL="457200" indent="-457200" algn="just">
                <a:buFont typeface="+mj-lt"/>
                <a:buAutoNum type="arabicPeriod"/>
              </a:pPr>
              <a:r>
                <a:rPr lang="en-GB" sz="2200" dirty="0">
                  <a:latin typeface="Microsoft Sans Serif" panose="020B0604020202020204" pitchFamily="34" charset="0"/>
                  <a:cs typeface="Microsoft Sans Serif" panose="020B0604020202020204" pitchFamily="34" charset="0"/>
                </a:rPr>
                <a:t>Understanding Your Market Segment and Target Audience</a:t>
              </a:r>
            </a:p>
            <a:p>
              <a:pPr marL="457200" indent="-457200" algn="just">
                <a:buFont typeface="+mj-lt"/>
                <a:buAutoNum type="arabicPeriod"/>
              </a:pPr>
              <a:r>
                <a:rPr lang="en-GB" sz="2200" dirty="0">
                  <a:latin typeface="Microsoft Sans Serif" panose="020B0604020202020204" pitchFamily="34" charset="0"/>
                  <a:cs typeface="Microsoft Sans Serif" panose="020B0604020202020204" pitchFamily="34" charset="0"/>
                </a:rPr>
                <a:t>Selecting the Appropriate E-Commerce Platform</a:t>
              </a:r>
            </a:p>
            <a:p>
              <a:pPr marL="457200" indent="-457200" algn="just">
                <a:buFont typeface="+mj-lt"/>
                <a:buAutoNum type="arabicPeriod"/>
              </a:pPr>
              <a:r>
                <a:rPr lang="en-GB" sz="2200" dirty="0">
                  <a:latin typeface="Microsoft Sans Serif" panose="020B0604020202020204" pitchFamily="34" charset="0"/>
                  <a:cs typeface="Microsoft Sans Serif" panose="020B0604020202020204" pitchFamily="34" charset="0"/>
                </a:rPr>
                <a:t>Designing a User-Friendly Online Store</a:t>
              </a:r>
            </a:p>
            <a:p>
              <a:pPr marL="457200" indent="-457200" algn="just">
                <a:buFont typeface="+mj-lt"/>
                <a:buAutoNum type="arabicPeriod"/>
              </a:pPr>
              <a:r>
                <a:rPr lang="en-GB" sz="2200" dirty="0">
                  <a:latin typeface="Microsoft Sans Serif" panose="020B0604020202020204" pitchFamily="34" charset="0"/>
                  <a:cs typeface="Microsoft Sans Serif" panose="020B0604020202020204" pitchFamily="34" charset="0"/>
                </a:rPr>
                <a:t>Uploading the Right Products or Services in the Right Way</a:t>
              </a:r>
            </a:p>
            <a:p>
              <a:pPr marL="457200" indent="-457200" algn="just">
                <a:buFont typeface="+mj-lt"/>
                <a:buAutoNum type="arabicPeriod"/>
              </a:pPr>
              <a:r>
                <a:rPr lang="en-GB" sz="2200" dirty="0">
                  <a:latin typeface="Microsoft Sans Serif" panose="020B0604020202020204" pitchFamily="34" charset="0"/>
                  <a:cs typeface="Microsoft Sans Serif" panose="020B0604020202020204" pitchFamily="34" charset="0"/>
                </a:rPr>
                <a:t>Implementing Secure Payment and Shipping Solutions</a:t>
              </a:r>
            </a:p>
            <a:p>
              <a:pPr marL="457200" indent="-457200" algn="just">
                <a:buFont typeface="+mj-lt"/>
                <a:buAutoNum type="arabicPeriod"/>
              </a:pPr>
              <a:r>
                <a:rPr lang="en-GB" sz="2200" dirty="0">
                  <a:latin typeface="Microsoft Sans Serif" panose="020B0604020202020204" pitchFamily="34" charset="0"/>
                  <a:cs typeface="Microsoft Sans Serif" panose="020B0604020202020204" pitchFamily="34" charset="0"/>
                </a:rPr>
                <a:t>Gathering Data and Reviews</a:t>
              </a:r>
            </a:p>
          </p:txBody>
        </p:sp>
        <p:sp>
          <p:nvSpPr>
            <p:cNvPr id="11" name="Freccia destra 10">
              <a:extLst>
                <a:ext uri="{FF2B5EF4-FFF2-40B4-BE49-F238E27FC236}">
                  <a16:creationId xmlns:a16="http://schemas.microsoft.com/office/drawing/2014/main" id="{4A3CAA51-D940-DC04-752F-6DCD097FB7B7}"/>
                </a:ext>
              </a:extLst>
            </p:cNvPr>
            <p:cNvSpPr/>
            <p:nvPr/>
          </p:nvSpPr>
          <p:spPr>
            <a:xfrm>
              <a:off x="9220200" y="5089358"/>
              <a:ext cx="914400" cy="289324"/>
            </a:xfrm>
            <a:prstGeom prst="rightArrow">
              <a:avLst/>
            </a:prstGeom>
            <a:solidFill>
              <a:srgbClr val="71A7D9"/>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ttangolo con angoli arrotondati 13">
              <a:extLst>
                <a:ext uri="{FF2B5EF4-FFF2-40B4-BE49-F238E27FC236}">
                  <a16:creationId xmlns:a16="http://schemas.microsoft.com/office/drawing/2014/main" id="{211274E5-16CC-7832-31C6-74AEB229B80E}"/>
                </a:ext>
              </a:extLst>
            </p:cNvPr>
            <p:cNvSpPr/>
            <p:nvPr/>
          </p:nvSpPr>
          <p:spPr>
            <a:xfrm>
              <a:off x="10287000" y="4558663"/>
              <a:ext cx="6934200" cy="1351777"/>
            </a:xfrm>
            <a:prstGeom prst="roundRect">
              <a:avLst/>
            </a:prstGeom>
            <a:solidFill>
              <a:srgbClr val="71A7D9">
                <a:alpha val="45098"/>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0070C0"/>
                  </a:solidFill>
                  <a:latin typeface="Microsoft Sans Serif" panose="020B0604020202020204" pitchFamily="34" charset="0"/>
                  <a:cs typeface="Microsoft Sans Serif" panose="020B0604020202020204" pitchFamily="34" charset="0"/>
                </a:rPr>
                <a:t>SETTING UP YOUR ONLINE STORE</a:t>
              </a:r>
            </a:p>
            <a:p>
              <a:pPr algn="ctr"/>
              <a:r>
                <a:rPr lang="en-GB" sz="2200" i="1" dirty="0">
                  <a:solidFill>
                    <a:srgbClr val="0070C0"/>
                  </a:solidFill>
                  <a:latin typeface="Microsoft Sans Serif" panose="020B0604020202020204" pitchFamily="34" charset="0"/>
                  <a:cs typeface="Microsoft Sans Serif" panose="020B0604020202020204" pitchFamily="34" charset="0"/>
                </a:rPr>
                <a:t>see unit 2</a:t>
              </a:r>
            </a:p>
          </p:txBody>
        </p:sp>
        <p:sp>
          <p:nvSpPr>
            <p:cNvPr id="15" name="Rettangolo con angoli arrotondati 14">
              <a:extLst>
                <a:ext uri="{FF2B5EF4-FFF2-40B4-BE49-F238E27FC236}">
                  <a16:creationId xmlns:a16="http://schemas.microsoft.com/office/drawing/2014/main" id="{0E27C2F3-54B4-4ABB-7BF8-328E6DD94F25}"/>
                </a:ext>
              </a:extLst>
            </p:cNvPr>
            <p:cNvSpPr/>
            <p:nvPr/>
          </p:nvSpPr>
          <p:spPr>
            <a:xfrm>
              <a:off x="1066800" y="6866987"/>
              <a:ext cx="6934200" cy="1351777"/>
            </a:xfrm>
            <a:prstGeom prst="roundRect">
              <a:avLst/>
            </a:prstGeom>
            <a:solidFill>
              <a:srgbClr val="BFD7EE"/>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0070C0"/>
                  </a:solidFill>
                  <a:latin typeface="Microsoft Sans Serif" panose="020B0604020202020204" pitchFamily="34" charset="0"/>
                  <a:cs typeface="Microsoft Sans Serif" panose="020B0604020202020204" pitchFamily="34" charset="0"/>
                </a:rPr>
                <a:t>SCALING UP YOUR ONLINE SALES</a:t>
              </a:r>
            </a:p>
            <a:p>
              <a:pPr algn="ctr"/>
              <a:r>
                <a:rPr lang="en-GB" sz="2200" i="1" dirty="0">
                  <a:solidFill>
                    <a:srgbClr val="0070C0"/>
                  </a:solidFill>
                  <a:latin typeface="Microsoft Sans Serif" panose="020B0604020202020204" pitchFamily="34" charset="0"/>
                  <a:cs typeface="Microsoft Sans Serif" panose="020B0604020202020204" pitchFamily="34" charset="0"/>
                </a:rPr>
                <a:t>see unit 3</a:t>
              </a:r>
            </a:p>
          </p:txBody>
        </p:sp>
        <p:sp>
          <p:nvSpPr>
            <p:cNvPr id="16" name="Freccia destra 15">
              <a:extLst>
                <a:ext uri="{FF2B5EF4-FFF2-40B4-BE49-F238E27FC236}">
                  <a16:creationId xmlns:a16="http://schemas.microsoft.com/office/drawing/2014/main" id="{559ADD98-F68E-756D-C285-55857D28D8DA}"/>
                </a:ext>
              </a:extLst>
            </p:cNvPr>
            <p:cNvSpPr/>
            <p:nvPr/>
          </p:nvSpPr>
          <p:spPr>
            <a:xfrm rot="10800000">
              <a:off x="8153401" y="7398214"/>
              <a:ext cx="914400" cy="289324"/>
            </a:xfrm>
            <a:prstGeom prst="rightArrow">
              <a:avLst/>
            </a:prstGeom>
            <a:solidFill>
              <a:srgbClr val="71A7D9"/>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2446756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alpha val="19000"/>
          </a:schemeClr>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2.1 B2B vs B2C</a:t>
            </a: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066800" y="2149614"/>
            <a:ext cx="91440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2: Setting Up Your Online Store</a:t>
            </a:r>
          </a:p>
        </p:txBody>
      </p:sp>
      <p:grpSp>
        <p:nvGrpSpPr>
          <p:cNvPr id="13" name="Gruppo 12">
            <a:extLst>
              <a:ext uri="{FF2B5EF4-FFF2-40B4-BE49-F238E27FC236}">
                <a16:creationId xmlns:a16="http://schemas.microsoft.com/office/drawing/2014/main" id="{B0C3C06E-3FC4-993C-5944-E50741C3B80C}"/>
              </a:ext>
            </a:extLst>
          </p:cNvPr>
          <p:cNvGrpSpPr/>
          <p:nvPr/>
        </p:nvGrpSpPr>
        <p:grpSpPr>
          <a:xfrm>
            <a:off x="1066800" y="3526392"/>
            <a:ext cx="16154402" cy="5630932"/>
            <a:chOff x="1066800" y="3526392"/>
            <a:chExt cx="16154402" cy="5630932"/>
          </a:xfrm>
        </p:grpSpPr>
        <p:grpSp>
          <p:nvGrpSpPr>
            <p:cNvPr id="10" name="Gruppo 9">
              <a:extLst>
                <a:ext uri="{FF2B5EF4-FFF2-40B4-BE49-F238E27FC236}">
                  <a16:creationId xmlns:a16="http://schemas.microsoft.com/office/drawing/2014/main" id="{EFDBB575-2DED-7736-D5DB-D0CF38071628}"/>
                </a:ext>
              </a:extLst>
            </p:cNvPr>
            <p:cNvGrpSpPr/>
            <p:nvPr/>
          </p:nvGrpSpPr>
          <p:grpSpPr>
            <a:xfrm>
              <a:off x="1066800" y="3526392"/>
              <a:ext cx="16154402" cy="4246627"/>
              <a:chOff x="1066800" y="3526392"/>
              <a:chExt cx="16154402" cy="4246627"/>
            </a:xfrm>
          </p:grpSpPr>
          <p:sp>
            <p:nvSpPr>
              <p:cNvPr id="6" name="CuadroTexto 5">
                <a:extLst>
                  <a:ext uri="{FF2B5EF4-FFF2-40B4-BE49-F238E27FC236}">
                    <a16:creationId xmlns:a16="http://schemas.microsoft.com/office/drawing/2014/main" id="{F96592D9-B145-037C-BE20-419D6767C7BC}"/>
                  </a:ext>
                </a:extLst>
              </p:cNvPr>
              <p:cNvSpPr txBox="1"/>
              <p:nvPr/>
            </p:nvSpPr>
            <p:spPr>
              <a:xfrm>
                <a:off x="1066800" y="3526392"/>
                <a:ext cx="16154400" cy="1200329"/>
              </a:xfrm>
              <a:prstGeom prst="rect">
                <a:avLst/>
              </a:prstGeom>
              <a:noFill/>
            </p:spPr>
            <p:txBody>
              <a:bodyPr wrap="square" rtlCol="0">
                <a:spAutoFit/>
              </a:bodyPr>
              <a:lstStyle/>
              <a:p>
                <a:pPr algn="just"/>
                <a:r>
                  <a:rPr lang="en-GB" sz="2400" dirty="0">
                    <a:latin typeface="Microsoft Sans Serif" panose="020B0604020202020204" pitchFamily="34" charset="0"/>
                    <a:cs typeface="Microsoft Sans Serif" panose="020B0604020202020204" pitchFamily="34" charset="0"/>
                  </a:rPr>
                  <a:t>Before embarking on any e-commerce activity, a company must </a:t>
                </a:r>
                <a:r>
                  <a:rPr lang="en-GB" sz="2400" b="1" dirty="0">
                    <a:latin typeface="Microsoft Sans Serif" panose="020B0604020202020204" pitchFamily="34" charset="0"/>
                    <a:cs typeface="Microsoft Sans Serif" panose="020B0604020202020204" pitchFamily="34" charset="0"/>
                  </a:rPr>
                  <a:t>select</a:t>
                </a:r>
                <a:r>
                  <a:rPr lang="en-GB" sz="2400" dirty="0">
                    <a:latin typeface="Microsoft Sans Serif" panose="020B0604020202020204" pitchFamily="34" charset="0"/>
                    <a:cs typeface="Microsoft Sans Serif" panose="020B0604020202020204" pitchFamily="34" charset="0"/>
                  </a:rPr>
                  <a:t> its </a:t>
                </a:r>
                <a:r>
                  <a:rPr lang="en-GB" sz="2400" b="1" dirty="0">
                    <a:latin typeface="Microsoft Sans Serif" panose="020B0604020202020204" pitchFamily="34" charset="0"/>
                    <a:cs typeface="Microsoft Sans Serif" panose="020B0604020202020204" pitchFamily="34" charset="0"/>
                  </a:rPr>
                  <a:t>target market segment and</a:t>
                </a:r>
                <a:r>
                  <a:rPr lang="en-GB" sz="2400" dirty="0">
                    <a:latin typeface="Microsoft Sans Serif" panose="020B0604020202020204" pitchFamily="34" charset="0"/>
                    <a:cs typeface="Microsoft Sans Serif" panose="020B0604020202020204" pitchFamily="34" charset="0"/>
                  </a:rPr>
                  <a:t>, consequently, its </a:t>
                </a:r>
                <a:r>
                  <a:rPr lang="en-GB" sz="2400" b="1" dirty="0">
                    <a:latin typeface="Microsoft Sans Serif" panose="020B0604020202020204" pitchFamily="34" charset="0"/>
                    <a:cs typeface="Microsoft Sans Serif" panose="020B0604020202020204" pitchFamily="34" charset="0"/>
                  </a:rPr>
                  <a:t>target audience</a:t>
                </a:r>
                <a:r>
                  <a:rPr lang="en-GB" sz="2400" dirty="0">
                    <a:latin typeface="Microsoft Sans Serif" panose="020B0604020202020204" pitchFamily="34" charset="0"/>
                    <a:cs typeface="Microsoft Sans Serif" panose="020B0604020202020204" pitchFamily="34" charset="0"/>
                  </a:rPr>
                  <a:t>. Regarding the market segment, these are the </a:t>
                </a:r>
                <a:r>
                  <a:rPr lang="en-GB" sz="2400" b="1" dirty="0">
                    <a:solidFill>
                      <a:srgbClr val="0070C0"/>
                    </a:solidFill>
                    <a:latin typeface="Microsoft Sans Serif" panose="020B0604020202020204" pitchFamily="34" charset="0"/>
                    <a:cs typeface="Microsoft Sans Serif" panose="020B0604020202020204" pitchFamily="34" charset="0"/>
                  </a:rPr>
                  <a:t>essential models </a:t>
                </a:r>
                <a:r>
                  <a:rPr lang="en-GB" sz="2400" dirty="0">
                    <a:latin typeface="Microsoft Sans Serif" panose="020B0604020202020204" pitchFamily="34" charset="0"/>
                    <a:cs typeface="Microsoft Sans Serif" panose="020B0604020202020204" pitchFamily="34" charset="0"/>
                  </a:rPr>
                  <a:t>from which a microenterprise – in our case – must choose for an effective online store setup:</a:t>
                </a:r>
              </a:p>
            </p:txBody>
          </p:sp>
          <p:sp>
            <p:nvSpPr>
              <p:cNvPr id="4" name="CasellaDiTesto 3">
                <a:extLst>
                  <a:ext uri="{FF2B5EF4-FFF2-40B4-BE49-F238E27FC236}">
                    <a16:creationId xmlns:a16="http://schemas.microsoft.com/office/drawing/2014/main" id="{63B5D32A-E80D-02EC-BE86-54B7023D6B2F}"/>
                  </a:ext>
                </a:extLst>
              </p:cNvPr>
              <p:cNvSpPr txBox="1"/>
              <p:nvPr/>
            </p:nvSpPr>
            <p:spPr>
              <a:xfrm>
                <a:off x="1066800" y="4911387"/>
                <a:ext cx="7848600" cy="2492990"/>
              </a:xfrm>
              <a:prstGeom prst="rect">
                <a:avLst/>
              </a:prstGeom>
              <a:noFill/>
            </p:spPr>
            <p:txBody>
              <a:bodyPr wrap="square" rtlCol="0">
                <a:spAutoFit/>
              </a:bodyPr>
              <a:lstStyle/>
              <a:p>
                <a:pPr algn="just"/>
                <a:r>
                  <a:rPr lang="it-IT" sz="2400" b="1" dirty="0">
                    <a:solidFill>
                      <a:srgbClr val="0070C0"/>
                    </a:solidFill>
                    <a:latin typeface="Microsoft Sans Serif" panose="020B0604020202020204" pitchFamily="34" charset="0"/>
                    <a:cs typeface="Microsoft Sans Serif" panose="020B0604020202020204" pitchFamily="34" charset="0"/>
                  </a:rPr>
                  <a:t>Business-to-Business (B2B)</a:t>
                </a:r>
              </a:p>
              <a:p>
                <a:pPr algn="just"/>
                <a:endParaRPr lang="it-IT" sz="1200" b="1" dirty="0">
                  <a:solidFill>
                    <a:srgbClr val="0070C0"/>
                  </a:solidFill>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dirty="0">
                    <a:latin typeface="Microsoft Sans Serif" panose="020B0604020202020204" pitchFamily="34" charset="0"/>
                    <a:cs typeface="Microsoft Sans Serif" panose="020B0604020202020204" pitchFamily="34" charset="0"/>
                  </a:rPr>
                  <a:t>Concerns transactions between two businesses</a:t>
                </a:r>
              </a:p>
              <a:p>
                <a:pPr marL="342900" indent="-342900" algn="just">
                  <a:buFont typeface="Arial" panose="020B0604020202020204" pitchFamily="34" charset="0"/>
                  <a:buChar char="•"/>
                </a:pPr>
                <a:endParaRPr lang="en-GB" sz="1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dirty="0">
                    <a:latin typeface="Microsoft Sans Serif" panose="020B0604020202020204" pitchFamily="34" charset="0"/>
                    <a:cs typeface="Microsoft Sans Serif" panose="020B0604020202020204" pitchFamily="34" charset="0"/>
                  </a:rPr>
                  <a:t>Targets other businesses as final customers</a:t>
                </a:r>
              </a:p>
              <a:p>
                <a:pPr marL="342900" indent="-342900" algn="just">
                  <a:buFont typeface="Arial" panose="020B0604020202020204" pitchFamily="34" charset="0"/>
                  <a:buChar char="•"/>
                </a:pPr>
                <a:endParaRPr lang="en-GB" sz="1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dirty="0">
                    <a:latin typeface="Microsoft Sans Serif" panose="020B0604020202020204" pitchFamily="34" charset="0"/>
                    <a:cs typeface="Microsoft Sans Serif" panose="020B0604020202020204" pitchFamily="34" charset="0"/>
                  </a:rPr>
                  <a:t>Typically involves customised wholesale orders with previous negotiations</a:t>
                </a:r>
              </a:p>
            </p:txBody>
          </p:sp>
          <p:sp>
            <p:nvSpPr>
              <p:cNvPr id="9" name="CasellaDiTesto 8">
                <a:extLst>
                  <a:ext uri="{FF2B5EF4-FFF2-40B4-BE49-F238E27FC236}">
                    <a16:creationId xmlns:a16="http://schemas.microsoft.com/office/drawing/2014/main" id="{8957C73A-596E-8AE1-CC9E-9FBECF25AC7C}"/>
                  </a:ext>
                </a:extLst>
              </p:cNvPr>
              <p:cNvSpPr txBox="1"/>
              <p:nvPr/>
            </p:nvSpPr>
            <p:spPr>
              <a:xfrm>
                <a:off x="9372602" y="4910697"/>
                <a:ext cx="7848600" cy="2862322"/>
              </a:xfrm>
              <a:prstGeom prst="rect">
                <a:avLst/>
              </a:prstGeom>
              <a:noFill/>
            </p:spPr>
            <p:txBody>
              <a:bodyPr wrap="square" rtlCol="0">
                <a:spAutoFit/>
              </a:bodyPr>
              <a:lstStyle/>
              <a:p>
                <a:pPr algn="just"/>
                <a:r>
                  <a:rPr lang="it-IT" sz="2400" b="1" dirty="0">
                    <a:solidFill>
                      <a:srgbClr val="0070C0"/>
                    </a:solidFill>
                    <a:latin typeface="Microsoft Sans Serif" panose="020B0604020202020204" pitchFamily="34" charset="0"/>
                    <a:cs typeface="Microsoft Sans Serif" panose="020B0604020202020204" pitchFamily="34" charset="0"/>
                  </a:rPr>
                  <a:t>Business-to-Consumer (B2C)</a:t>
                </a:r>
              </a:p>
              <a:p>
                <a:pPr algn="just"/>
                <a:endParaRPr lang="it-IT" sz="1200" b="1" dirty="0">
                  <a:solidFill>
                    <a:srgbClr val="0070C0"/>
                  </a:solidFill>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dirty="0">
                    <a:latin typeface="Microsoft Sans Serif" panose="020B0604020202020204" pitchFamily="34" charset="0"/>
                    <a:cs typeface="Microsoft Sans Serif" panose="020B0604020202020204" pitchFamily="34" charset="0"/>
                  </a:rPr>
                  <a:t>Concerns transactions between businesses and individual consumers </a:t>
                </a:r>
              </a:p>
              <a:p>
                <a:pPr marL="342900" indent="-342900" algn="just">
                  <a:buFont typeface="Arial" panose="020B0604020202020204" pitchFamily="34" charset="0"/>
                  <a:buChar char="•"/>
                </a:pPr>
                <a:endParaRPr lang="en-GB" sz="1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dirty="0">
                    <a:latin typeface="Microsoft Sans Serif" panose="020B0604020202020204" pitchFamily="34" charset="0"/>
                    <a:cs typeface="Microsoft Sans Serif" panose="020B0604020202020204" pitchFamily="34" charset="0"/>
                  </a:rPr>
                  <a:t>Targets individual consumers as final customers</a:t>
                </a:r>
              </a:p>
              <a:p>
                <a:pPr marL="342900" indent="-342900" algn="just">
                  <a:buFont typeface="Arial" panose="020B0604020202020204" pitchFamily="34" charset="0"/>
                  <a:buChar char="•"/>
                </a:pPr>
                <a:endParaRPr lang="en-GB" sz="1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dirty="0">
                    <a:latin typeface="Microsoft Sans Serif" panose="020B0604020202020204" pitchFamily="34" charset="0"/>
                    <a:cs typeface="Microsoft Sans Serif" panose="020B0604020202020204" pitchFamily="34" charset="0"/>
                  </a:rPr>
                  <a:t>Typically involves single or smaller transactions and direct sales</a:t>
                </a:r>
              </a:p>
            </p:txBody>
          </p:sp>
        </p:grpSp>
        <p:sp>
          <p:nvSpPr>
            <p:cNvPr id="12" name="CuadroTexto 5">
              <a:extLst>
                <a:ext uri="{FF2B5EF4-FFF2-40B4-BE49-F238E27FC236}">
                  <a16:creationId xmlns:a16="http://schemas.microsoft.com/office/drawing/2014/main" id="{F47F1700-C87A-F824-61F2-055DF0074443}"/>
                </a:ext>
              </a:extLst>
            </p:cNvPr>
            <p:cNvSpPr txBox="1"/>
            <p:nvPr/>
          </p:nvSpPr>
          <p:spPr>
            <a:xfrm>
              <a:off x="1066800" y="7956995"/>
              <a:ext cx="16154400" cy="1200329"/>
            </a:xfrm>
            <a:prstGeom prst="rect">
              <a:avLst/>
            </a:prstGeom>
            <a:noFill/>
          </p:spPr>
          <p:txBody>
            <a:bodyPr wrap="square" rtlCol="0">
              <a:spAutoFit/>
            </a:bodyPr>
            <a:lstStyle/>
            <a:p>
              <a:pPr algn="just"/>
              <a:r>
                <a:rPr lang="en-GB" sz="2400" dirty="0">
                  <a:latin typeface="Microsoft Sans Serif" panose="020B0604020202020204" pitchFamily="34" charset="0"/>
                  <a:cs typeface="Microsoft Sans Serif" panose="020B0604020202020204" pitchFamily="34" charset="0"/>
                </a:rPr>
                <a:t>This selection must take into account objectives and offerings of the individual company. The correct segment enables effective and efficient allocation of efforts and resources. Within the segment, audience targeting must then be carried out, selecting the buyer persona to whom the offer and consumer engagement activities should be addressed.</a:t>
              </a:r>
            </a:p>
          </p:txBody>
        </p:sp>
      </p:grpSp>
    </p:spTree>
    <p:extLst>
      <p:ext uri="{BB962C8B-B14F-4D97-AF65-F5344CB8AC3E}">
        <p14:creationId xmlns:p14="http://schemas.microsoft.com/office/powerpoint/2010/main" val="712208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alpha val="19000"/>
          </a:schemeClr>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2.2 E-Commerce Platform: How to Choose the Best One (1)</a:t>
            </a: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066800" y="2149614"/>
            <a:ext cx="91440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2: Setting Up Your Online Store</a:t>
            </a:r>
          </a:p>
        </p:txBody>
      </p:sp>
      <p:sp>
        <p:nvSpPr>
          <p:cNvPr id="6" name="CuadroTexto 5">
            <a:extLst>
              <a:ext uri="{FF2B5EF4-FFF2-40B4-BE49-F238E27FC236}">
                <a16:creationId xmlns:a16="http://schemas.microsoft.com/office/drawing/2014/main" id="{F96592D9-B145-037C-BE20-419D6767C7BC}"/>
              </a:ext>
            </a:extLst>
          </p:cNvPr>
          <p:cNvSpPr txBox="1"/>
          <p:nvPr/>
        </p:nvSpPr>
        <p:spPr>
          <a:xfrm>
            <a:off x="1066800" y="3526392"/>
            <a:ext cx="16154400" cy="4893647"/>
          </a:xfrm>
          <a:prstGeom prst="rect">
            <a:avLst/>
          </a:prstGeom>
          <a:noFill/>
        </p:spPr>
        <p:txBody>
          <a:bodyPr wrap="square" rtlCol="0">
            <a:spAutoFit/>
          </a:bodyPr>
          <a:lstStyle/>
          <a:p>
            <a:pPr algn="just"/>
            <a:r>
              <a:rPr lang="en-GB" sz="2400" dirty="0">
                <a:latin typeface="Microsoft Sans Serif" panose="020B0604020202020204" pitchFamily="34" charset="0"/>
                <a:cs typeface="Microsoft Sans Serif" panose="020B0604020202020204" pitchFamily="34" charset="0"/>
              </a:rPr>
              <a:t>Choosing an e-commerce platform is an important process that must be based on the </a:t>
            </a:r>
            <a:r>
              <a:rPr lang="en-GB" sz="2400" b="1" dirty="0">
                <a:latin typeface="Microsoft Sans Serif" panose="020B0604020202020204" pitchFamily="34" charset="0"/>
                <a:cs typeface="Microsoft Sans Serif" panose="020B0604020202020204" pitchFamily="34" charset="0"/>
              </a:rPr>
              <a:t>characteristics and needs of your business</a:t>
            </a:r>
            <a:r>
              <a:rPr lang="en-GB" sz="2400" dirty="0">
                <a:latin typeface="Microsoft Sans Serif" panose="020B0604020202020204" pitchFamily="34" charset="0"/>
                <a:cs typeface="Microsoft Sans Serif" panose="020B0604020202020204" pitchFamily="34" charset="0"/>
              </a:rPr>
              <a:t>. This process involves exploring the following </a:t>
            </a:r>
            <a:r>
              <a:rPr lang="en-GB" sz="2400" b="1" dirty="0">
                <a:solidFill>
                  <a:srgbClr val="0070C0"/>
                </a:solidFill>
                <a:latin typeface="Microsoft Sans Serif" panose="020B0604020202020204" pitchFamily="34" charset="0"/>
                <a:cs typeface="Microsoft Sans Serif" panose="020B0604020202020204" pitchFamily="34" charset="0"/>
              </a:rPr>
              <a:t>selection criteria</a:t>
            </a:r>
            <a:r>
              <a:rPr lang="en-GB" sz="2400" dirty="0">
                <a:latin typeface="Microsoft Sans Serif" panose="020B0604020202020204" pitchFamily="34" charset="0"/>
                <a:cs typeface="Microsoft Sans Serif" panose="020B0604020202020204" pitchFamily="34" charset="0"/>
              </a:rPr>
              <a:t>:</a:t>
            </a:r>
          </a:p>
          <a:p>
            <a:pPr algn="just"/>
            <a:endParaRPr lang="en-GB" sz="24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Needs</a:t>
            </a:r>
            <a:r>
              <a:rPr lang="en-GB" sz="2400" dirty="0">
                <a:latin typeface="Microsoft Sans Serif" panose="020B0604020202020204" pitchFamily="34" charset="0"/>
                <a:cs typeface="Microsoft Sans Serif" panose="020B0604020202020204" pitchFamily="34" charset="0"/>
              </a:rPr>
              <a:t>: Assess your company’s unique needs and requirements</a:t>
            </a:r>
          </a:p>
          <a:p>
            <a:pPr marL="342900" indent="-342900" algn="just">
              <a:buFont typeface="Arial" panose="020B0604020202020204" pitchFamily="34" charset="0"/>
              <a:buChar char="•"/>
            </a:pPr>
            <a:endParaRPr lang="en-GB" sz="24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Compatibility</a:t>
            </a:r>
            <a:r>
              <a:rPr lang="en-GB" sz="2400" dirty="0">
                <a:latin typeface="Microsoft Sans Serif" panose="020B0604020202020204" pitchFamily="34" charset="0"/>
                <a:cs typeface="Microsoft Sans Serif" panose="020B0604020202020204" pitchFamily="34" charset="0"/>
              </a:rPr>
              <a:t>: Match the features and functionality of the platform to your business needs and requirements</a:t>
            </a:r>
          </a:p>
          <a:p>
            <a:pPr marL="342900" indent="-342900" algn="just">
              <a:buFont typeface="Arial" panose="020B0604020202020204" pitchFamily="34" charset="0"/>
              <a:buChar char="•"/>
            </a:pPr>
            <a:endParaRPr lang="en-GB" sz="24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Ease of use</a:t>
            </a:r>
            <a:r>
              <a:rPr lang="en-GB" sz="2400" dirty="0">
                <a:latin typeface="Microsoft Sans Serif" panose="020B0604020202020204" pitchFamily="34" charset="0"/>
                <a:cs typeface="Microsoft Sans Serif" panose="020B0604020202020204" pitchFamily="34" charset="0"/>
              </a:rPr>
              <a:t>: Choose a platform that aligns with the current and potential knowledge and skills of your team</a:t>
            </a:r>
          </a:p>
          <a:p>
            <a:pPr marL="342900" indent="-342900" algn="just">
              <a:buFont typeface="Arial" panose="020B0604020202020204" pitchFamily="34" charset="0"/>
              <a:buChar char="•"/>
            </a:pPr>
            <a:endParaRPr lang="en-GB" sz="24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Cost(s)</a:t>
            </a:r>
            <a:r>
              <a:rPr lang="en-GB" sz="2400" dirty="0">
                <a:latin typeface="Microsoft Sans Serif" panose="020B0604020202020204" pitchFamily="34" charset="0"/>
                <a:cs typeface="Microsoft Sans Serif" panose="020B0604020202020204" pitchFamily="34" charset="0"/>
              </a:rPr>
              <a:t>: Estimate and evaluate the start-up and running infrastructure costs and the opportunity cost</a:t>
            </a:r>
          </a:p>
          <a:p>
            <a:pPr marL="342900" indent="-342900" algn="just">
              <a:buFont typeface="Arial" panose="020B0604020202020204" pitchFamily="34" charset="0"/>
              <a:buChar char="•"/>
            </a:pPr>
            <a:endParaRPr lang="en-GB" sz="24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Scalability</a:t>
            </a:r>
            <a:r>
              <a:rPr lang="en-GB" sz="2400" dirty="0">
                <a:latin typeface="Microsoft Sans Serif" panose="020B0604020202020204" pitchFamily="34" charset="0"/>
                <a:cs typeface="Microsoft Sans Serif" panose="020B0604020202020204" pitchFamily="34" charset="0"/>
              </a:rPr>
              <a:t>: Ensure the platform adds value to the business and, vice versa, the business adds value to the platform, so that both grow</a:t>
            </a:r>
          </a:p>
        </p:txBody>
      </p:sp>
    </p:spTree>
    <p:extLst>
      <p:ext uri="{BB962C8B-B14F-4D97-AF65-F5344CB8AC3E}">
        <p14:creationId xmlns:p14="http://schemas.microsoft.com/office/powerpoint/2010/main" val="1608917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alpha val="19000"/>
          </a:schemeClr>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2.2 E-Commerce Platform: How to Choose the Best One (2)</a:t>
            </a: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066800" y="2149614"/>
            <a:ext cx="91440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2: Setting Up Your Online Store</a:t>
            </a:r>
          </a:p>
        </p:txBody>
      </p:sp>
      <p:grpSp>
        <p:nvGrpSpPr>
          <p:cNvPr id="11" name="Gruppo 10">
            <a:extLst>
              <a:ext uri="{FF2B5EF4-FFF2-40B4-BE49-F238E27FC236}">
                <a16:creationId xmlns:a16="http://schemas.microsoft.com/office/drawing/2014/main" id="{DABED6DD-7CB3-0DA4-E61C-5F505D8A2146}"/>
              </a:ext>
            </a:extLst>
          </p:cNvPr>
          <p:cNvGrpSpPr/>
          <p:nvPr/>
        </p:nvGrpSpPr>
        <p:grpSpPr>
          <a:xfrm>
            <a:off x="1066800" y="3526392"/>
            <a:ext cx="16154402" cy="5355312"/>
            <a:chOff x="1066800" y="3526392"/>
            <a:chExt cx="16154402" cy="5355312"/>
          </a:xfrm>
        </p:grpSpPr>
        <p:sp>
          <p:nvSpPr>
            <p:cNvPr id="6" name="CuadroTexto 5">
              <a:extLst>
                <a:ext uri="{FF2B5EF4-FFF2-40B4-BE49-F238E27FC236}">
                  <a16:creationId xmlns:a16="http://schemas.microsoft.com/office/drawing/2014/main" id="{F96592D9-B145-037C-BE20-419D6767C7BC}"/>
                </a:ext>
              </a:extLst>
            </p:cNvPr>
            <p:cNvSpPr txBox="1"/>
            <p:nvPr/>
          </p:nvSpPr>
          <p:spPr>
            <a:xfrm>
              <a:off x="1066800" y="3526392"/>
              <a:ext cx="16154400" cy="461665"/>
            </a:xfrm>
            <a:prstGeom prst="rect">
              <a:avLst/>
            </a:prstGeom>
            <a:noFill/>
          </p:spPr>
          <p:txBody>
            <a:bodyPr wrap="square" rtlCol="0">
              <a:spAutoFit/>
            </a:bodyPr>
            <a:lstStyle/>
            <a:p>
              <a:pPr algn="just"/>
              <a:r>
                <a:rPr lang="en-GB" sz="2400" dirty="0">
                  <a:latin typeface="Microsoft Sans Serif" panose="020B0604020202020204" pitchFamily="34" charset="0"/>
                  <a:cs typeface="Microsoft Sans Serif" panose="020B0604020202020204" pitchFamily="34" charset="0"/>
                </a:rPr>
                <a:t>After assessing the previous criteria, there are essentially </a:t>
              </a:r>
              <a:r>
                <a:rPr lang="en-GB" sz="2400" b="1" dirty="0">
                  <a:solidFill>
                    <a:srgbClr val="0070C0"/>
                  </a:solidFill>
                  <a:latin typeface="Microsoft Sans Serif" panose="020B0604020202020204" pitchFamily="34" charset="0"/>
                  <a:cs typeface="Microsoft Sans Serif" panose="020B0604020202020204" pitchFamily="34" charset="0"/>
                </a:rPr>
                <a:t>two alternative routes</a:t>
              </a:r>
              <a:r>
                <a:rPr lang="en-GB" sz="2400" dirty="0">
                  <a:latin typeface="Microsoft Sans Serif" panose="020B0604020202020204" pitchFamily="34" charset="0"/>
                  <a:cs typeface="Microsoft Sans Serif" panose="020B0604020202020204" pitchFamily="34" charset="0"/>
                </a:rPr>
                <a:t>: </a:t>
              </a:r>
            </a:p>
          </p:txBody>
        </p:sp>
        <p:sp>
          <p:nvSpPr>
            <p:cNvPr id="3" name="CasellaDiTesto 2">
              <a:extLst>
                <a:ext uri="{FF2B5EF4-FFF2-40B4-BE49-F238E27FC236}">
                  <a16:creationId xmlns:a16="http://schemas.microsoft.com/office/drawing/2014/main" id="{B48EE159-AA58-4E2C-1C1F-A6F007F0A1E0}"/>
                </a:ext>
              </a:extLst>
            </p:cNvPr>
            <p:cNvSpPr txBox="1"/>
            <p:nvPr/>
          </p:nvSpPr>
          <p:spPr>
            <a:xfrm>
              <a:off x="1066800" y="4172723"/>
              <a:ext cx="7848600" cy="4708981"/>
            </a:xfrm>
            <a:prstGeom prst="rect">
              <a:avLst/>
            </a:prstGeom>
            <a:noFill/>
          </p:spPr>
          <p:txBody>
            <a:bodyPr wrap="square" rtlCol="0">
              <a:spAutoFit/>
            </a:bodyPr>
            <a:lstStyle/>
            <a:p>
              <a:pPr marL="457200" indent="-457200" algn="just">
                <a:buFont typeface="+mj-lt"/>
                <a:buAutoNum type="arabicPeriod"/>
              </a:pPr>
              <a:r>
                <a:rPr lang="it-IT" sz="2400" b="1" dirty="0">
                  <a:solidFill>
                    <a:srgbClr val="0070C0"/>
                  </a:solidFill>
                  <a:latin typeface="Microsoft Sans Serif" panose="020B0604020202020204" pitchFamily="34" charset="0"/>
                  <a:cs typeface="Microsoft Sans Serif" panose="020B0604020202020204" pitchFamily="34" charset="0"/>
                </a:rPr>
                <a:t>Building Your Own Online Store</a:t>
              </a:r>
            </a:p>
            <a:p>
              <a:pPr algn="just"/>
              <a:endParaRPr lang="it-IT" sz="1200" b="1" dirty="0">
                <a:solidFill>
                  <a:srgbClr val="0070C0"/>
                </a:solidFill>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latin typeface="Microsoft Sans Serif" panose="020B0604020202020204" pitchFamily="34" charset="0"/>
                  <a:cs typeface="Microsoft Sans Serif" panose="020B0604020202020204" pitchFamily="34" charset="0"/>
                </a:rPr>
                <a:t>Website Building Platforms</a:t>
              </a:r>
              <a:r>
                <a:rPr lang="en-GB" sz="2400" dirty="0">
                  <a:latin typeface="Microsoft Sans Serif" panose="020B0604020202020204" pitchFamily="34" charset="0"/>
                  <a:cs typeface="Microsoft Sans Serif" panose="020B0604020202020204" pitchFamily="34" charset="0"/>
                </a:rPr>
                <a:t>: Platforms such as </a:t>
              </a:r>
              <a:r>
                <a:rPr lang="en-GB" sz="2400" i="1" dirty="0">
                  <a:latin typeface="Microsoft Sans Serif" panose="020B0604020202020204" pitchFamily="34" charset="0"/>
                  <a:cs typeface="Microsoft Sans Serif" panose="020B0604020202020204" pitchFamily="34" charset="0"/>
                </a:rPr>
                <a:t>Shopify</a:t>
              </a:r>
              <a:r>
                <a:rPr lang="en-GB" sz="2400" dirty="0">
                  <a:latin typeface="Microsoft Sans Serif" panose="020B0604020202020204" pitchFamily="34" charset="0"/>
                  <a:cs typeface="Microsoft Sans Serif" panose="020B0604020202020204" pitchFamily="34" charset="0"/>
                </a:rPr>
                <a:t> are ideal for companies with no skills and knowledge in website. These platforms allow you to build </a:t>
              </a:r>
              <a:r>
                <a:rPr lang="en-GB" sz="2400" b="1" dirty="0">
                  <a:latin typeface="Microsoft Sans Serif" panose="020B0604020202020204" pitchFamily="34" charset="0"/>
                  <a:cs typeface="Microsoft Sans Serif" panose="020B0604020202020204" pitchFamily="34" charset="0"/>
                </a:rPr>
                <a:t>your</a:t>
              </a:r>
              <a:r>
                <a:rPr lang="en-GB" sz="2400" dirty="0">
                  <a:latin typeface="Microsoft Sans Serif" panose="020B0604020202020204" pitchFamily="34" charset="0"/>
                  <a:cs typeface="Microsoft Sans Serif" panose="020B0604020202020204" pitchFamily="34" charset="0"/>
                </a:rPr>
                <a:t> </a:t>
              </a:r>
              <a:r>
                <a:rPr lang="en-GB" sz="2400" b="1" dirty="0">
                  <a:latin typeface="Microsoft Sans Serif" panose="020B0604020202020204" pitchFamily="34" charset="0"/>
                  <a:cs typeface="Microsoft Sans Serif" panose="020B0604020202020204" pitchFamily="34" charset="0"/>
                </a:rPr>
                <a:t>online store via their tools and pre-sets</a:t>
              </a:r>
            </a:p>
            <a:p>
              <a:pPr marL="342900" indent="-342900" algn="just">
                <a:buFont typeface="Arial" panose="020B0604020202020204" pitchFamily="34" charset="0"/>
                <a:buChar char="•"/>
              </a:pPr>
              <a:endParaRPr lang="en-GB" sz="2400" b="1"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latin typeface="Microsoft Sans Serif" panose="020B0604020202020204" pitchFamily="34" charset="0"/>
                  <a:cs typeface="Microsoft Sans Serif" panose="020B0604020202020204" pitchFamily="34" charset="0"/>
                </a:rPr>
                <a:t>Customised Website</a:t>
              </a:r>
              <a:r>
                <a:rPr lang="en-GB" sz="2400" dirty="0">
                  <a:latin typeface="Microsoft Sans Serif" panose="020B0604020202020204" pitchFamily="34" charset="0"/>
                  <a:cs typeface="Microsoft Sans Serif" panose="020B0604020202020204" pitchFamily="34" charset="0"/>
                </a:rPr>
                <a:t>: Unlike pre-set built websites, these are infrastructurally more complex but </a:t>
              </a:r>
              <a:r>
                <a:rPr lang="en-GB" sz="2400" b="1" dirty="0">
                  <a:latin typeface="Microsoft Sans Serif" panose="020B0604020202020204" pitchFamily="34" charset="0"/>
                  <a:cs typeface="Microsoft Sans Serif" panose="020B0604020202020204" pitchFamily="34" charset="0"/>
                </a:rPr>
                <a:t>more flexible and with more functions and features</a:t>
              </a:r>
              <a:r>
                <a:rPr lang="en-GB" sz="2400" dirty="0">
                  <a:latin typeface="Microsoft Sans Serif" panose="020B0604020202020204" pitchFamily="34" charset="0"/>
                  <a:cs typeface="Microsoft Sans Serif" panose="020B0604020202020204" pitchFamily="34" charset="0"/>
                </a:rPr>
                <a:t>. They are the option of companies with </a:t>
              </a:r>
              <a:r>
                <a:rPr lang="en-GB" sz="2400" b="1" dirty="0">
                  <a:latin typeface="Microsoft Sans Serif" panose="020B0604020202020204" pitchFamily="34" charset="0"/>
                  <a:cs typeface="Microsoft Sans Serif" panose="020B0604020202020204" pitchFamily="34" charset="0"/>
                </a:rPr>
                <a:t>greater in-house expertise or </a:t>
              </a:r>
              <a:r>
                <a:rPr lang="en-GB" sz="2400" dirty="0">
                  <a:latin typeface="Microsoft Sans Serif" panose="020B0604020202020204" pitchFamily="34" charset="0"/>
                  <a:cs typeface="Microsoft Sans Serif" panose="020B0604020202020204" pitchFamily="34" charset="0"/>
                </a:rPr>
                <a:t>who </a:t>
              </a:r>
              <a:r>
                <a:rPr lang="en-GB" sz="2400" b="1" dirty="0">
                  <a:latin typeface="Microsoft Sans Serif" panose="020B0604020202020204" pitchFamily="34" charset="0"/>
                  <a:cs typeface="Microsoft Sans Serif" panose="020B0604020202020204" pitchFamily="34" charset="0"/>
                </a:rPr>
                <a:t>outsource</a:t>
              </a:r>
              <a:r>
                <a:rPr lang="en-GB" sz="2400" dirty="0">
                  <a:latin typeface="Microsoft Sans Serif" panose="020B0604020202020204" pitchFamily="34" charset="0"/>
                  <a:cs typeface="Microsoft Sans Serif" panose="020B0604020202020204" pitchFamily="34" charset="0"/>
                </a:rPr>
                <a:t> the work to web design agencies</a:t>
              </a:r>
            </a:p>
          </p:txBody>
        </p:sp>
        <p:sp>
          <p:nvSpPr>
            <p:cNvPr id="8" name="CasellaDiTesto 7">
              <a:extLst>
                <a:ext uri="{FF2B5EF4-FFF2-40B4-BE49-F238E27FC236}">
                  <a16:creationId xmlns:a16="http://schemas.microsoft.com/office/drawing/2014/main" id="{2B45B7F5-7404-3315-419F-9ADD118ACF1F}"/>
                </a:ext>
              </a:extLst>
            </p:cNvPr>
            <p:cNvSpPr txBox="1"/>
            <p:nvPr/>
          </p:nvSpPr>
          <p:spPr>
            <a:xfrm>
              <a:off x="9372602" y="4172033"/>
              <a:ext cx="7848600" cy="4339650"/>
            </a:xfrm>
            <a:prstGeom prst="rect">
              <a:avLst/>
            </a:prstGeom>
            <a:noFill/>
          </p:spPr>
          <p:txBody>
            <a:bodyPr wrap="square" rtlCol="0">
              <a:spAutoFit/>
            </a:bodyPr>
            <a:lstStyle/>
            <a:p>
              <a:pPr marL="457200" indent="-457200" algn="just">
                <a:buFont typeface="+mj-lt"/>
                <a:buAutoNum type="arabicPeriod" startAt="2"/>
              </a:pPr>
              <a:r>
                <a:rPr lang="it-IT" sz="2400" b="1" dirty="0">
                  <a:solidFill>
                    <a:srgbClr val="0070C0"/>
                  </a:solidFill>
                  <a:latin typeface="Microsoft Sans Serif" panose="020B0604020202020204" pitchFamily="34" charset="0"/>
                  <a:cs typeface="Microsoft Sans Serif" panose="020B0604020202020204" pitchFamily="34" charset="0"/>
                </a:rPr>
                <a:t>Selling on a Third-Party Platform</a:t>
              </a:r>
            </a:p>
            <a:p>
              <a:pPr algn="just"/>
              <a:endParaRPr lang="it-IT" sz="1200" b="1" dirty="0">
                <a:solidFill>
                  <a:srgbClr val="0070C0"/>
                </a:solidFill>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latin typeface="Microsoft Sans Serif" panose="020B0604020202020204" pitchFamily="34" charset="0"/>
                  <a:cs typeface="Microsoft Sans Serif" panose="020B0604020202020204" pitchFamily="34" charset="0"/>
                </a:rPr>
                <a:t>Online Marketplaces</a:t>
              </a:r>
              <a:r>
                <a:rPr lang="en-GB" sz="2400" dirty="0">
                  <a:latin typeface="Microsoft Sans Serif" panose="020B0604020202020204" pitchFamily="34" charset="0"/>
                  <a:cs typeface="Microsoft Sans Serif" panose="020B0604020202020204" pitchFamily="34" charset="0"/>
                </a:rPr>
                <a:t>: Platforms like </a:t>
              </a:r>
              <a:r>
                <a:rPr lang="en-GB" sz="2400" i="1" dirty="0">
                  <a:latin typeface="Microsoft Sans Serif" panose="020B0604020202020204" pitchFamily="34" charset="0"/>
                  <a:cs typeface="Microsoft Sans Serif" panose="020B0604020202020204" pitchFamily="34" charset="0"/>
                </a:rPr>
                <a:t>Etsy</a:t>
              </a:r>
              <a:r>
                <a:rPr lang="en-GB" sz="2400" dirty="0">
                  <a:latin typeface="Microsoft Sans Serif" panose="020B0604020202020204" pitchFamily="34" charset="0"/>
                  <a:cs typeface="Microsoft Sans Serif" panose="020B0604020202020204" pitchFamily="34" charset="0"/>
                </a:rPr>
                <a:t>, </a:t>
              </a:r>
              <a:r>
                <a:rPr lang="en-GB" sz="2400" i="1" dirty="0">
                  <a:latin typeface="Microsoft Sans Serif" panose="020B0604020202020204" pitchFamily="34" charset="0"/>
                  <a:cs typeface="Microsoft Sans Serif" panose="020B0604020202020204" pitchFamily="34" charset="0"/>
                </a:rPr>
                <a:t>eBay</a:t>
              </a:r>
              <a:r>
                <a:rPr lang="en-GB" sz="2400" dirty="0">
                  <a:latin typeface="Microsoft Sans Serif" panose="020B0604020202020204" pitchFamily="34" charset="0"/>
                  <a:cs typeface="Microsoft Sans Serif" panose="020B0604020202020204" pitchFamily="34" charset="0"/>
                </a:rPr>
                <a:t> and </a:t>
              </a:r>
              <a:r>
                <a:rPr lang="en-GB" sz="2400" i="1" dirty="0">
                  <a:latin typeface="Microsoft Sans Serif" panose="020B0604020202020204" pitchFamily="34" charset="0"/>
                  <a:cs typeface="Microsoft Sans Serif" panose="020B0604020202020204" pitchFamily="34" charset="0"/>
                </a:rPr>
                <a:t>Amazon</a:t>
              </a:r>
              <a:r>
                <a:rPr lang="en-GB" sz="2400" dirty="0">
                  <a:latin typeface="Microsoft Sans Serif" panose="020B0604020202020204" pitchFamily="34" charset="0"/>
                  <a:cs typeface="Microsoft Sans Serif" panose="020B0604020202020204" pitchFamily="34" charset="0"/>
                </a:rPr>
                <a:t> offer visibility through access to a </a:t>
              </a:r>
              <a:r>
                <a:rPr lang="en-GB" sz="2400" b="1" dirty="0">
                  <a:latin typeface="Microsoft Sans Serif" panose="020B0604020202020204" pitchFamily="34" charset="0"/>
                  <a:cs typeface="Microsoft Sans Serif" panose="020B0604020202020204" pitchFamily="34" charset="0"/>
                </a:rPr>
                <a:t>ready but competitive audience</a:t>
              </a:r>
              <a:r>
                <a:rPr lang="en-GB" sz="2400" dirty="0">
                  <a:latin typeface="Microsoft Sans Serif" panose="020B0604020202020204" pitchFamily="34" charset="0"/>
                  <a:cs typeface="Microsoft Sans Serif" panose="020B0604020202020204" pitchFamily="34" charset="0"/>
                </a:rPr>
                <a:t>. They provide </a:t>
              </a:r>
              <a:r>
                <a:rPr lang="en-GB" sz="2400" b="1" dirty="0">
                  <a:latin typeface="Microsoft Sans Serif" panose="020B0604020202020204" pitchFamily="34" charset="0"/>
                  <a:cs typeface="Microsoft Sans Serif" panose="020B0604020202020204" pitchFamily="34" charset="0"/>
                </a:rPr>
                <a:t>infrastructure support </a:t>
              </a:r>
              <a:r>
                <a:rPr lang="en-GB" sz="2400" dirty="0">
                  <a:latin typeface="Microsoft Sans Serif" panose="020B0604020202020204" pitchFamily="34" charset="0"/>
                  <a:cs typeface="Microsoft Sans Serif" panose="020B0604020202020204" pitchFamily="34" charset="0"/>
                </a:rPr>
                <a:t>for managing payments, shipping, order tracking, returns, and product listing templates</a:t>
              </a:r>
            </a:p>
            <a:p>
              <a:pPr marL="342900" indent="-342900" algn="just">
                <a:buFont typeface="Arial" panose="020B0604020202020204" pitchFamily="34" charset="0"/>
                <a:buChar char="•"/>
              </a:pPr>
              <a:endParaRPr lang="en-GB" sz="24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latin typeface="Microsoft Sans Serif" panose="020B0604020202020204" pitchFamily="34" charset="0"/>
                  <a:cs typeface="Microsoft Sans Serif" panose="020B0604020202020204" pitchFamily="34" charset="0"/>
                </a:rPr>
                <a:t>Social Media Marketplaces</a:t>
              </a:r>
              <a:r>
                <a:rPr lang="en-GB" sz="2400" dirty="0">
                  <a:latin typeface="Microsoft Sans Serif" panose="020B0604020202020204" pitchFamily="34" charset="0"/>
                  <a:cs typeface="Microsoft Sans Serif" panose="020B0604020202020204" pitchFamily="34" charset="0"/>
                </a:rPr>
                <a:t>: Platforms like </a:t>
              </a:r>
              <a:r>
                <a:rPr lang="en-GB" sz="2400" i="1" dirty="0">
                  <a:latin typeface="Microsoft Sans Serif" panose="020B0604020202020204" pitchFamily="34" charset="0"/>
                  <a:cs typeface="Microsoft Sans Serif" panose="020B0604020202020204" pitchFamily="34" charset="0"/>
                </a:rPr>
                <a:t>Facebook Marketplace</a:t>
              </a:r>
              <a:r>
                <a:rPr lang="en-GB" sz="2400" dirty="0">
                  <a:latin typeface="Microsoft Sans Serif" panose="020B0604020202020204" pitchFamily="34" charset="0"/>
                  <a:cs typeface="Microsoft Sans Serif" panose="020B0604020202020204" pitchFamily="34" charset="0"/>
                </a:rPr>
                <a:t> are suitable for businesses that focus on </a:t>
              </a:r>
              <a:r>
                <a:rPr lang="en-GB" sz="2400" b="1" dirty="0">
                  <a:latin typeface="Microsoft Sans Serif" panose="020B0604020202020204" pitchFamily="34" charset="0"/>
                  <a:cs typeface="Microsoft Sans Serif" panose="020B0604020202020204" pitchFamily="34" charset="0"/>
                </a:rPr>
                <a:t>social media as direct selling channel </a:t>
              </a:r>
              <a:r>
                <a:rPr lang="en-GB" sz="2400" dirty="0">
                  <a:latin typeface="Microsoft Sans Serif" panose="020B0604020202020204" pitchFamily="34" charset="0"/>
                  <a:cs typeface="Microsoft Sans Serif" panose="020B0604020202020204" pitchFamily="34" charset="0"/>
                </a:rPr>
                <a:t>or have </a:t>
              </a:r>
              <a:r>
                <a:rPr lang="en-GB" sz="2400" b="1" dirty="0">
                  <a:latin typeface="Microsoft Sans Serif" panose="020B0604020202020204" pitchFamily="34" charset="0"/>
                  <a:cs typeface="Microsoft Sans Serif" panose="020B0604020202020204" pitchFamily="34" charset="0"/>
                </a:rPr>
                <a:t>limited inventory</a:t>
              </a:r>
            </a:p>
          </p:txBody>
        </p:sp>
      </p:grpSp>
    </p:spTree>
    <p:extLst>
      <p:ext uri="{BB962C8B-B14F-4D97-AF65-F5344CB8AC3E}">
        <p14:creationId xmlns:p14="http://schemas.microsoft.com/office/powerpoint/2010/main" val="1568829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alpha val="19000"/>
          </a:schemeClr>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2.3 Designing Your Online Store</a:t>
            </a: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066800" y="2149614"/>
            <a:ext cx="91440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2: Setting Up Your Online Store</a:t>
            </a:r>
          </a:p>
        </p:txBody>
      </p:sp>
      <p:sp>
        <p:nvSpPr>
          <p:cNvPr id="6" name="CuadroTexto 5">
            <a:extLst>
              <a:ext uri="{FF2B5EF4-FFF2-40B4-BE49-F238E27FC236}">
                <a16:creationId xmlns:a16="http://schemas.microsoft.com/office/drawing/2014/main" id="{F96592D9-B145-037C-BE20-419D6767C7BC}"/>
              </a:ext>
            </a:extLst>
          </p:cNvPr>
          <p:cNvSpPr txBox="1"/>
          <p:nvPr/>
        </p:nvSpPr>
        <p:spPr>
          <a:xfrm>
            <a:off x="1066800" y="3526392"/>
            <a:ext cx="16154400" cy="5632311"/>
          </a:xfrm>
          <a:prstGeom prst="rect">
            <a:avLst/>
          </a:prstGeom>
          <a:noFill/>
        </p:spPr>
        <p:txBody>
          <a:bodyPr wrap="square" rtlCol="0">
            <a:spAutoFit/>
          </a:bodyPr>
          <a:lstStyle/>
          <a:p>
            <a:pPr algn="just"/>
            <a:r>
              <a:rPr lang="en-GB" sz="2400" dirty="0">
                <a:latin typeface="Microsoft Sans Serif" panose="020B0604020202020204" pitchFamily="34" charset="0"/>
                <a:cs typeface="Microsoft Sans Serif" panose="020B0604020202020204" pitchFamily="34" charset="0"/>
              </a:rPr>
              <a:t>Once you have opted for the right e-commerce platform, start designing your online store. To make your store fit well with your business idea, </a:t>
            </a:r>
            <a:r>
              <a:rPr lang="en-GB" sz="2400" b="1" dirty="0">
                <a:latin typeface="Microsoft Sans Serif" panose="020B0604020202020204" pitchFamily="34" charset="0"/>
                <a:cs typeface="Microsoft Sans Serif" panose="020B0604020202020204" pitchFamily="34" charset="0"/>
              </a:rPr>
              <a:t>use customised elements to reflect your brand identity</a:t>
            </a:r>
            <a:r>
              <a:rPr lang="en-GB" sz="2400" dirty="0">
                <a:latin typeface="Microsoft Sans Serif" panose="020B0604020202020204" pitchFamily="34" charset="0"/>
                <a:cs typeface="Microsoft Sans Serif" panose="020B0604020202020204" pitchFamily="34" charset="0"/>
              </a:rPr>
              <a:t> (</a:t>
            </a:r>
            <a:r>
              <a:rPr lang="en-GB" sz="2400" b="1" dirty="0">
                <a:solidFill>
                  <a:srgbClr val="0070C0"/>
                </a:solidFill>
                <a:latin typeface="Microsoft Sans Serif" panose="020B0604020202020204" pitchFamily="34" charset="0"/>
                <a:cs typeface="Microsoft Sans Serif" panose="020B0604020202020204" pitchFamily="34" charset="0"/>
              </a:rPr>
              <a:t>Branding Consistency</a:t>
            </a:r>
            <a:r>
              <a:rPr lang="en-GB" sz="2400" dirty="0">
                <a:latin typeface="Microsoft Sans Serif" panose="020B0604020202020204" pitchFamily="34" charset="0"/>
                <a:cs typeface="Microsoft Sans Serif" panose="020B0604020202020204" pitchFamily="34" charset="0"/>
              </a:rPr>
              <a:t>).</a:t>
            </a:r>
          </a:p>
          <a:p>
            <a:pPr algn="just"/>
            <a:endParaRPr lang="en-GB" sz="2400" dirty="0">
              <a:latin typeface="Microsoft Sans Serif" panose="020B0604020202020204" pitchFamily="34" charset="0"/>
              <a:cs typeface="Microsoft Sans Serif" panose="020B0604020202020204" pitchFamily="34" charset="0"/>
            </a:endParaRPr>
          </a:p>
          <a:p>
            <a:pPr algn="just"/>
            <a:r>
              <a:rPr lang="en-GB" sz="2400" dirty="0">
                <a:latin typeface="Microsoft Sans Serif" panose="020B0604020202020204" pitchFamily="34" charset="0"/>
                <a:cs typeface="Microsoft Sans Serif" panose="020B0604020202020204" pitchFamily="34" charset="0"/>
              </a:rPr>
              <a:t>Other </a:t>
            </a:r>
            <a:r>
              <a:rPr lang="en-GB" sz="2400" b="1" dirty="0">
                <a:solidFill>
                  <a:srgbClr val="0070C0"/>
                </a:solidFill>
                <a:latin typeface="Microsoft Sans Serif" panose="020B0604020202020204" pitchFamily="34" charset="0"/>
                <a:cs typeface="Microsoft Sans Serif" panose="020B0604020202020204" pitchFamily="34" charset="0"/>
              </a:rPr>
              <a:t>key features </a:t>
            </a:r>
            <a:r>
              <a:rPr lang="en-GB" sz="2400" dirty="0">
                <a:latin typeface="Microsoft Sans Serif" panose="020B0604020202020204" pitchFamily="34" charset="0"/>
                <a:cs typeface="Microsoft Sans Serif" panose="020B0604020202020204" pitchFamily="34" charset="0"/>
              </a:rPr>
              <a:t>of a well-designed online store are:</a:t>
            </a:r>
          </a:p>
          <a:p>
            <a:pPr algn="just"/>
            <a:endParaRPr lang="en-GB" sz="24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Accessible and Intuitive Interface</a:t>
            </a:r>
            <a:r>
              <a:rPr lang="en-GB" sz="2400" dirty="0">
                <a:latin typeface="Microsoft Sans Serif" panose="020B0604020202020204" pitchFamily="34" charset="0"/>
                <a:cs typeface="Microsoft Sans Serif" panose="020B0604020202020204" pitchFamily="34" charset="0"/>
              </a:rPr>
              <a:t>: Create a user-friendly design for effective navigation</a:t>
            </a:r>
          </a:p>
          <a:p>
            <a:pPr marL="342900" indent="-342900" algn="just">
              <a:buFont typeface="Arial" panose="020B0604020202020204" pitchFamily="34" charset="0"/>
              <a:buChar char="•"/>
            </a:pPr>
            <a:endParaRPr lang="en-GB" sz="24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Mobile-Friendly</a:t>
            </a:r>
            <a:r>
              <a:rPr lang="en-GB" sz="2400" dirty="0">
                <a:latin typeface="Microsoft Sans Serif" panose="020B0604020202020204" pitchFamily="34" charset="0"/>
                <a:cs typeface="Microsoft Sans Serif" panose="020B0604020202020204" pitchFamily="34" charset="0"/>
              </a:rPr>
              <a:t>: As online commerce is going mobile (m-commerce), adapt and optimise content and payments for various devices, especially mobile ones</a:t>
            </a:r>
          </a:p>
          <a:p>
            <a:pPr marL="342900" indent="-342900" algn="just">
              <a:buFont typeface="Arial" panose="020B0604020202020204" pitchFamily="34" charset="0"/>
              <a:buChar char="•"/>
            </a:pPr>
            <a:endParaRPr lang="en-GB" sz="24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Quality Orientation</a:t>
            </a:r>
            <a:r>
              <a:rPr lang="en-GB" sz="2400" dirty="0">
                <a:latin typeface="Microsoft Sans Serif" panose="020B0604020202020204" pitchFamily="34" charset="0"/>
                <a:cs typeface="Microsoft Sans Serif" panose="020B0604020202020204" pitchFamily="34" charset="0"/>
              </a:rPr>
              <a:t>: Present your services and products with HQ images and detailed captions</a:t>
            </a:r>
          </a:p>
          <a:p>
            <a:pPr marL="342900" indent="-342900" algn="just">
              <a:buFont typeface="Arial" panose="020B0604020202020204" pitchFamily="34" charset="0"/>
              <a:buChar char="•"/>
            </a:pPr>
            <a:endParaRPr lang="en-GB" sz="24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Search Functionality</a:t>
            </a:r>
            <a:r>
              <a:rPr lang="en-GB" sz="2400" dirty="0">
                <a:latin typeface="Microsoft Sans Serif" panose="020B0604020202020204" pitchFamily="34" charset="0"/>
                <a:cs typeface="Microsoft Sans Serif" panose="020B0604020202020204" pitchFamily="34" charset="0"/>
              </a:rPr>
              <a:t>: Implement a search tool to easily navigate the store and locate services and products</a:t>
            </a:r>
          </a:p>
          <a:p>
            <a:pPr algn="just"/>
            <a:endParaRPr lang="en-GB" sz="24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UX Tools</a:t>
            </a:r>
            <a:r>
              <a:rPr lang="en-GB" sz="2400" dirty="0">
                <a:latin typeface="Microsoft Sans Serif" panose="020B0604020202020204" pitchFamily="34" charset="0"/>
                <a:cs typeface="Microsoft Sans Serif" panose="020B0604020202020204" pitchFamily="34" charset="0"/>
              </a:rPr>
              <a:t>: Include tools and features such as a customer review form and ad hoc products recommendations</a:t>
            </a:r>
          </a:p>
        </p:txBody>
      </p:sp>
    </p:spTree>
    <p:extLst>
      <p:ext uri="{BB962C8B-B14F-4D97-AF65-F5344CB8AC3E}">
        <p14:creationId xmlns:p14="http://schemas.microsoft.com/office/powerpoint/2010/main" val="3930736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alpha val="19000"/>
          </a:schemeClr>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2.4 Product and Services Listing and Captions (1) </a:t>
            </a: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066800" y="2149614"/>
            <a:ext cx="91440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2: Setting Up Your Online Store</a:t>
            </a:r>
          </a:p>
        </p:txBody>
      </p:sp>
      <p:grpSp>
        <p:nvGrpSpPr>
          <p:cNvPr id="9" name="Gruppo 8">
            <a:extLst>
              <a:ext uri="{FF2B5EF4-FFF2-40B4-BE49-F238E27FC236}">
                <a16:creationId xmlns:a16="http://schemas.microsoft.com/office/drawing/2014/main" id="{847392C0-2C05-43DD-A1DC-E819F9739F47}"/>
              </a:ext>
            </a:extLst>
          </p:cNvPr>
          <p:cNvGrpSpPr/>
          <p:nvPr/>
        </p:nvGrpSpPr>
        <p:grpSpPr>
          <a:xfrm>
            <a:off x="1066800" y="3526392"/>
            <a:ext cx="16154400" cy="5724644"/>
            <a:chOff x="1066800" y="3526392"/>
            <a:chExt cx="16154400" cy="5724644"/>
          </a:xfrm>
        </p:grpSpPr>
        <p:sp>
          <p:nvSpPr>
            <p:cNvPr id="6" name="CuadroTexto 5">
              <a:extLst>
                <a:ext uri="{FF2B5EF4-FFF2-40B4-BE49-F238E27FC236}">
                  <a16:creationId xmlns:a16="http://schemas.microsoft.com/office/drawing/2014/main" id="{F96592D9-B145-037C-BE20-419D6767C7BC}"/>
                </a:ext>
              </a:extLst>
            </p:cNvPr>
            <p:cNvSpPr txBox="1"/>
            <p:nvPr/>
          </p:nvSpPr>
          <p:spPr>
            <a:xfrm>
              <a:off x="1066800" y="3526392"/>
              <a:ext cx="16154400" cy="1938992"/>
            </a:xfrm>
            <a:prstGeom prst="rect">
              <a:avLst/>
            </a:prstGeom>
            <a:noFill/>
          </p:spPr>
          <p:txBody>
            <a:bodyPr wrap="square" rtlCol="0">
              <a:spAutoFit/>
            </a:bodyPr>
            <a:lstStyle/>
            <a:p>
              <a:pPr algn="just"/>
              <a:r>
                <a:rPr lang="en-GB" sz="2400" dirty="0">
                  <a:latin typeface="Microsoft Sans Serif" panose="020B0604020202020204" pitchFamily="34" charset="0"/>
                  <a:cs typeface="Microsoft Sans Serif" panose="020B0604020202020204" pitchFamily="34" charset="0"/>
                </a:rPr>
                <a:t>In a well-designed online store, the next step for an effective e-commerce strategy involves an </a:t>
              </a:r>
              <a:r>
                <a:rPr lang="en-GB" sz="2400" b="1" dirty="0">
                  <a:latin typeface="Microsoft Sans Serif" panose="020B0604020202020204" pitchFamily="34" charset="0"/>
                  <a:cs typeface="Microsoft Sans Serif" panose="020B0604020202020204" pitchFamily="34" charset="0"/>
                </a:rPr>
                <a:t>effective product </a:t>
              </a:r>
              <a:r>
                <a:rPr lang="en-GB" sz="2400" dirty="0">
                  <a:latin typeface="Microsoft Sans Serif" panose="020B0604020202020204" pitchFamily="34" charset="0"/>
                  <a:cs typeface="Microsoft Sans Serif" panose="020B0604020202020204" pitchFamily="34" charset="0"/>
                </a:rPr>
                <a:t>(i.e., products or services) </a:t>
              </a:r>
              <a:r>
                <a:rPr lang="en-GB" sz="2400" b="1" dirty="0">
                  <a:latin typeface="Microsoft Sans Serif" panose="020B0604020202020204" pitchFamily="34" charset="0"/>
                  <a:cs typeface="Microsoft Sans Serif" panose="020B0604020202020204" pitchFamily="34" charset="0"/>
                </a:rPr>
                <a:t>listing with the addition of optimised image and description</a:t>
              </a:r>
              <a:r>
                <a:rPr lang="en-GB" sz="2400" dirty="0">
                  <a:latin typeface="Microsoft Sans Serif" panose="020B0604020202020204" pitchFamily="34" charset="0"/>
                  <a:cs typeface="Microsoft Sans Serif" panose="020B0604020202020204" pitchFamily="34" charset="0"/>
                </a:rPr>
                <a:t>.</a:t>
              </a:r>
            </a:p>
            <a:p>
              <a:pPr algn="just"/>
              <a:endParaRPr lang="en-GB" sz="2400" dirty="0">
                <a:latin typeface="Microsoft Sans Serif" panose="020B0604020202020204" pitchFamily="34" charset="0"/>
                <a:cs typeface="Microsoft Sans Serif" panose="020B0604020202020204" pitchFamily="34" charset="0"/>
              </a:endParaRPr>
            </a:p>
            <a:p>
              <a:pPr algn="just"/>
              <a:r>
                <a:rPr lang="en-GB" sz="2400" dirty="0">
                  <a:latin typeface="Microsoft Sans Serif" panose="020B0604020202020204" pitchFamily="34" charset="0"/>
                  <a:cs typeface="Microsoft Sans Serif" panose="020B0604020202020204" pitchFamily="34" charset="0"/>
                </a:rPr>
                <a:t>Whether you sell tangible products or digital products / services and after choosing which products to sell, the </a:t>
              </a:r>
              <a:r>
                <a:rPr lang="en-GB" sz="2400" b="1" dirty="0">
                  <a:solidFill>
                    <a:srgbClr val="0070C0"/>
                  </a:solidFill>
                  <a:latin typeface="Microsoft Sans Serif" panose="020B0604020202020204" pitchFamily="34" charset="0"/>
                  <a:cs typeface="Microsoft Sans Serif" panose="020B0604020202020204" pitchFamily="34" charset="0"/>
                </a:rPr>
                <a:t>three basic elements</a:t>
              </a:r>
              <a:r>
                <a:rPr lang="en-GB" sz="2400" dirty="0">
                  <a:latin typeface="Microsoft Sans Serif" panose="020B0604020202020204" pitchFamily="34" charset="0"/>
                  <a:cs typeface="Microsoft Sans Serif" panose="020B0604020202020204" pitchFamily="34" charset="0"/>
                </a:rPr>
                <a:t> to add those products to your online store are:</a:t>
              </a:r>
            </a:p>
          </p:txBody>
        </p:sp>
        <p:sp>
          <p:nvSpPr>
            <p:cNvPr id="3" name="CasellaDiTesto 2">
              <a:extLst>
                <a:ext uri="{FF2B5EF4-FFF2-40B4-BE49-F238E27FC236}">
                  <a16:creationId xmlns:a16="http://schemas.microsoft.com/office/drawing/2014/main" id="{C2C37EEB-E3C7-5F79-0F6F-41924FA12C1D}"/>
                </a:ext>
              </a:extLst>
            </p:cNvPr>
            <p:cNvSpPr txBox="1"/>
            <p:nvPr/>
          </p:nvSpPr>
          <p:spPr>
            <a:xfrm>
              <a:off x="1066800" y="5650050"/>
              <a:ext cx="16154400" cy="3600986"/>
            </a:xfrm>
            <a:prstGeom prst="rect">
              <a:avLst/>
            </a:prstGeom>
            <a:noFill/>
          </p:spPr>
          <p:txBody>
            <a:bodyPr wrap="square" rtlCol="0">
              <a:spAutoFit/>
            </a:bodyPr>
            <a:lstStyle/>
            <a:p>
              <a:pPr marL="457200" indent="-457200" algn="just">
                <a:buAutoNum type="arabicPeriod"/>
              </a:pPr>
              <a:r>
                <a:rPr lang="en-GB" sz="2400" b="1" dirty="0">
                  <a:solidFill>
                    <a:srgbClr val="0070C0"/>
                  </a:solidFill>
                  <a:latin typeface="Microsoft Sans Serif" panose="020B0604020202020204" pitchFamily="34" charset="0"/>
                  <a:cs typeface="Microsoft Sans Serif" panose="020B0604020202020204" pitchFamily="34" charset="0"/>
                </a:rPr>
                <a:t>Title and Description</a:t>
              </a:r>
            </a:p>
            <a:p>
              <a:pPr marL="457200" indent="-457200" algn="ctr">
                <a:buAutoNum type="arabicPeriod"/>
              </a:pPr>
              <a:endParaRPr lang="en-GB" sz="1200" b="1" dirty="0">
                <a:solidFill>
                  <a:srgbClr val="0070C0"/>
                </a:solidFill>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0" i="0" dirty="0">
                  <a:effectLst/>
                  <a:latin typeface="Microsoft Sans Serif" panose="020B0604020202020204" pitchFamily="34" charset="0"/>
                  <a:cs typeface="Microsoft Sans Serif" panose="020B0604020202020204" pitchFamily="34" charset="0"/>
                </a:rPr>
                <a:t>When crafting product listing, utilise </a:t>
              </a:r>
              <a:r>
                <a:rPr lang="en-GB" sz="2400" b="1" i="0" dirty="0">
                  <a:effectLst/>
                  <a:latin typeface="Microsoft Sans Serif" panose="020B0604020202020204" pitchFamily="34" charset="0"/>
                  <a:cs typeface="Microsoft Sans Serif" panose="020B0604020202020204" pitchFamily="34" charset="0"/>
                </a:rPr>
                <a:t>concise title </a:t>
              </a:r>
              <a:r>
                <a:rPr lang="en-GB" sz="2400" b="0" i="0" dirty="0">
                  <a:effectLst/>
                  <a:latin typeface="Microsoft Sans Serif" panose="020B0604020202020204" pitchFamily="34" charset="0"/>
                  <a:cs typeface="Microsoft Sans Serif" panose="020B0604020202020204" pitchFamily="34" charset="0"/>
                </a:rPr>
                <a:t>and a </a:t>
              </a:r>
              <a:r>
                <a:rPr lang="en-GB" sz="2400" b="1" i="0" dirty="0">
                  <a:effectLst/>
                  <a:latin typeface="Microsoft Sans Serif" panose="020B0604020202020204" pitchFamily="34" charset="0"/>
                  <a:cs typeface="Microsoft Sans Serif" panose="020B0604020202020204" pitchFamily="34" charset="0"/>
                </a:rPr>
                <a:t>comprehensive description </a:t>
              </a:r>
              <a:r>
                <a:rPr lang="en-GB" sz="2400" b="0" i="0" dirty="0">
                  <a:effectLst/>
                  <a:latin typeface="Microsoft Sans Serif" panose="020B0604020202020204" pitchFamily="34" charset="0"/>
                  <a:cs typeface="Microsoft Sans Serif" panose="020B0604020202020204" pitchFamily="34" charset="0"/>
                </a:rPr>
                <a:t>that goes beyond listing features, emphasising how the product brings benefits to customers (</a:t>
              </a:r>
              <a:r>
                <a:rPr lang="en-GB" sz="2400" b="1" i="0" dirty="0">
                  <a:effectLst/>
                  <a:latin typeface="Microsoft Sans Serif" panose="020B0604020202020204" pitchFamily="34" charset="0"/>
                  <a:cs typeface="Microsoft Sans Serif" panose="020B0604020202020204" pitchFamily="34" charset="0"/>
                </a:rPr>
                <a:t>Benefits Over Features</a:t>
              </a:r>
              <a:r>
                <a:rPr lang="en-GB" sz="2400" b="0" i="0" dirty="0">
                  <a:effectLst/>
                  <a:latin typeface="Microsoft Sans Serif" panose="020B0604020202020204" pitchFamily="34" charset="0"/>
                  <a:cs typeface="Microsoft Sans Serif" panose="020B0604020202020204" pitchFamily="34" charset="0"/>
                </a:rPr>
                <a:t>)</a:t>
              </a:r>
            </a:p>
            <a:p>
              <a:pPr algn="just"/>
              <a:endParaRPr lang="en-GB" sz="1200" b="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0" i="0" dirty="0">
                  <a:effectLst/>
                  <a:latin typeface="Microsoft Sans Serif" panose="020B0604020202020204" pitchFamily="34" charset="0"/>
                  <a:cs typeface="Microsoft Sans Serif" panose="020B0604020202020204" pitchFamily="34" charset="0"/>
                </a:rPr>
                <a:t>Highlight unique advantages over competitors (</a:t>
              </a:r>
              <a:r>
                <a:rPr lang="en-GB" sz="2400" b="1" i="0" dirty="0">
                  <a:effectLst/>
                  <a:latin typeface="Microsoft Sans Serif" panose="020B0604020202020204" pitchFamily="34" charset="0"/>
                  <a:cs typeface="Microsoft Sans Serif" panose="020B0604020202020204" pitchFamily="34" charset="0"/>
                </a:rPr>
                <a:t>Unique Selling Proposition</a:t>
              </a:r>
              <a:r>
                <a:rPr lang="en-GB" sz="2400" b="0" i="0" dirty="0">
                  <a:effectLst/>
                  <a:latin typeface="Microsoft Sans Serif" panose="020B0604020202020204" pitchFamily="34" charset="0"/>
                  <a:cs typeface="Microsoft Sans Serif" panose="020B0604020202020204" pitchFamily="34" charset="0"/>
                </a:rPr>
                <a:t>)</a:t>
              </a:r>
            </a:p>
            <a:p>
              <a:pPr algn="just"/>
              <a:endParaRPr lang="en-GB" sz="1200" b="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i="0" dirty="0">
                  <a:effectLst/>
                  <a:latin typeface="Microsoft Sans Serif" panose="020B0604020202020204" pitchFamily="34" charset="0"/>
                  <a:cs typeface="Microsoft Sans Serif" panose="020B0604020202020204" pitchFamily="34" charset="0"/>
                </a:rPr>
                <a:t>Anticipate consumer expectations </a:t>
              </a:r>
              <a:r>
                <a:rPr lang="en-GB" sz="2400" b="0" i="0" dirty="0">
                  <a:effectLst/>
                  <a:latin typeface="Microsoft Sans Serif" panose="020B0604020202020204" pitchFamily="34" charset="0"/>
                  <a:cs typeface="Microsoft Sans Serif" panose="020B0604020202020204" pitchFamily="34" charset="0"/>
                </a:rPr>
                <a:t>and questions, understanding your target audience</a:t>
              </a:r>
            </a:p>
            <a:p>
              <a:pPr algn="just"/>
              <a:endParaRPr lang="en-GB" sz="1200" b="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0" i="0" dirty="0">
                  <a:effectLst/>
                  <a:latin typeface="Microsoft Sans Serif" panose="020B0604020202020204" pitchFamily="34" charset="0"/>
                  <a:cs typeface="Microsoft Sans Serif" panose="020B0604020202020204" pitchFamily="34" charset="0"/>
                </a:rPr>
                <a:t>Craft a consumer-oriented </a:t>
              </a:r>
              <a:r>
                <a:rPr lang="en-GB" sz="2400" b="1" i="0" dirty="0">
                  <a:effectLst/>
                  <a:latin typeface="Microsoft Sans Serif" panose="020B0604020202020204" pitchFamily="34" charset="0"/>
                  <a:cs typeface="Microsoft Sans Serif" panose="020B0604020202020204" pitchFamily="34" charset="0"/>
                </a:rPr>
                <a:t>call-to-action</a:t>
              </a:r>
              <a:r>
                <a:rPr lang="en-GB" sz="2400" b="0" i="0" dirty="0">
                  <a:effectLst/>
                  <a:latin typeface="Microsoft Sans Serif" panose="020B0604020202020204" pitchFamily="34" charset="0"/>
                  <a:cs typeface="Microsoft Sans Serif" panose="020B0604020202020204" pitchFamily="34" charset="0"/>
                </a:rPr>
                <a:t> to engage and convert, prompting them to envision using your products</a:t>
              </a:r>
            </a:p>
            <a:p>
              <a:pPr algn="just"/>
              <a:endParaRPr lang="en-GB" sz="1200" b="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0" i="0" dirty="0">
                  <a:effectLst/>
                  <a:latin typeface="Microsoft Sans Serif" panose="020B0604020202020204" pitchFamily="34" charset="0"/>
                  <a:cs typeface="Microsoft Sans Serif" panose="020B0604020202020204" pitchFamily="34" charset="0"/>
                </a:rPr>
                <a:t>Incorporate </a:t>
              </a:r>
              <a:r>
                <a:rPr lang="en-GB" sz="2400" b="1" i="0" dirty="0">
                  <a:effectLst/>
                  <a:latin typeface="Microsoft Sans Serif" panose="020B0604020202020204" pitchFamily="34" charset="0"/>
                  <a:cs typeface="Microsoft Sans Serif" panose="020B0604020202020204" pitchFamily="34" charset="0"/>
                </a:rPr>
                <a:t>keywords fo</a:t>
              </a:r>
              <a:r>
                <a:rPr lang="en-GB" sz="2400" b="0" i="0" dirty="0">
                  <a:effectLst/>
                  <a:latin typeface="Microsoft Sans Serif" panose="020B0604020202020204" pitchFamily="34" charset="0"/>
                  <a:cs typeface="Microsoft Sans Serif" panose="020B0604020202020204" pitchFamily="34" charset="0"/>
                </a:rPr>
                <a:t>r search engine optimisation (</a:t>
              </a:r>
              <a:r>
                <a:rPr lang="en-GB" sz="2400" b="1" i="0" dirty="0">
                  <a:effectLst/>
                  <a:latin typeface="Microsoft Sans Serif" panose="020B0604020202020204" pitchFamily="34" charset="0"/>
                  <a:cs typeface="Microsoft Sans Serif" panose="020B0604020202020204" pitchFamily="34" charset="0"/>
                </a:rPr>
                <a:t>SEO</a:t>
              </a:r>
              <a:r>
                <a:rPr lang="en-GB" sz="2400" b="0" i="0" dirty="0">
                  <a:effectLst/>
                  <a:latin typeface="Microsoft Sans Serif" panose="020B0604020202020204" pitchFamily="34" charset="0"/>
                  <a:cs typeface="Microsoft Sans Serif" panose="020B0604020202020204" pitchFamily="34" charset="0"/>
                </a:rPr>
                <a:t>)</a:t>
              </a:r>
              <a:endParaRPr lang="en-GB" sz="2400" dirty="0">
                <a:latin typeface="Microsoft Sans Serif" panose="020B0604020202020204" pitchFamily="34" charset="0"/>
                <a:cs typeface="Microsoft Sans Serif" panose="020B0604020202020204" pitchFamily="34" charset="0"/>
              </a:endParaRPr>
            </a:p>
          </p:txBody>
        </p:sp>
      </p:grpSp>
    </p:spTree>
    <p:extLst>
      <p:ext uri="{BB962C8B-B14F-4D97-AF65-F5344CB8AC3E}">
        <p14:creationId xmlns:p14="http://schemas.microsoft.com/office/powerpoint/2010/main" val="859130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alpha val="19000"/>
          </a:schemeClr>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2.4 Product and Services Listing and Captions (2) </a:t>
            </a: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066800" y="2149614"/>
            <a:ext cx="91440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2: Setting Up Your Online Store</a:t>
            </a:r>
          </a:p>
        </p:txBody>
      </p:sp>
      <p:grpSp>
        <p:nvGrpSpPr>
          <p:cNvPr id="10" name="Gruppo 9">
            <a:extLst>
              <a:ext uri="{FF2B5EF4-FFF2-40B4-BE49-F238E27FC236}">
                <a16:creationId xmlns:a16="http://schemas.microsoft.com/office/drawing/2014/main" id="{4AC9B262-33C1-8441-DB38-E341EF4B6477}"/>
              </a:ext>
            </a:extLst>
          </p:cNvPr>
          <p:cNvGrpSpPr/>
          <p:nvPr/>
        </p:nvGrpSpPr>
        <p:grpSpPr>
          <a:xfrm>
            <a:off x="1066800" y="3525702"/>
            <a:ext cx="16154402" cy="5632311"/>
            <a:chOff x="1066800" y="3525702"/>
            <a:chExt cx="16154402" cy="5632311"/>
          </a:xfrm>
        </p:grpSpPr>
        <p:sp>
          <p:nvSpPr>
            <p:cNvPr id="4" name="CasellaDiTesto 3">
              <a:extLst>
                <a:ext uri="{FF2B5EF4-FFF2-40B4-BE49-F238E27FC236}">
                  <a16:creationId xmlns:a16="http://schemas.microsoft.com/office/drawing/2014/main" id="{3790DB3B-CFFE-A5B4-D73A-76067D092F17}"/>
                </a:ext>
              </a:extLst>
            </p:cNvPr>
            <p:cNvSpPr txBox="1"/>
            <p:nvPr/>
          </p:nvSpPr>
          <p:spPr>
            <a:xfrm>
              <a:off x="1066800" y="3526392"/>
              <a:ext cx="7848600" cy="4708981"/>
            </a:xfrm>
            <a:prstGeom prst="rect">
              <a:avLst/>
            </a:prstGeom>
            <a:noFill/>
          </p:spPr>
          <p:txBody>
            <a:bodyPr wrap="square" rtlCol="0">
              <a:spAutoFit/>
            </a:bodyPr>
            <a:lstStyle/>
            <a:p>
              <a:pPr marL="457200" indent="-457200" algn="just">
                <a:buFont typeface="+mj-lt"/>
                <a:buAutoNum type="arabicPeriod" startAt="2"/>
              </a:pPr>
              <a:r>
                <a:rPr lang="en-GB" sz="2400" b="1" dirty="0">
                  <a:solidFill>
                    <a:srgbClr val="0070C0"/>
                  </a:solidFill>
                  <a:latin typeface="Microsoft Sans Serif" panose="020B0604020202020204" pitchFamily="34" charset="0"/>
                  <a:cs typeface="Microsoft Sans Serif" panose="020B0604020202020204" pitchFamily="34" charset="0"/>
                </a:rPr>
                <a:t>Photos or Visual Elements</a:t>
              </a:r>
            </a:p>
            <a:p>
              <a:pPr algn="just"/>
              <a:endParaRPr lang="en-GB" sz="1200" b="1" dirty="0">
                <a:solidFill>
                  <a:srgbClr val="0070C0"/>
                </a:solidFill>
                <a:latin typeface="Microsoft Sans Serif" panose="020B0604020202020204" pitchFamily="34" charset="0"/>
                <a:cs typeface="Microsoft Sans Serif" panose="020B0604020202020204" pitchFamily="34" charset="0"/>
              </a:endParaRPr>
            </a:p>
            <a:p>
              <a:pPr algn="just"/>
              <a:r>
                <a:rPr lang="en-GB" sz="2400" dirty="0">
                  <a:latin typeface="Microsoft Sans Serif" panose="020B0604020202020204" pitchFamily="34" charset="0"/>
                  <a:cs typeface="Microsoft Sans Serif" panose="020B0604020202020204" pitchFamily="34" charset="0"/>
                </a:rPr>
                <a:t>Within the media section of your product page, upload various visual elements such as </a:t>
              </a:r>
              <a:r>
                <a:rPr lang="en-GB" sz="2400" b="1" dirty="0">
                  <a:latin typeface="Microsoft Sans Serif" panose="020B0604020202020204" pitchFamily="34" charset="0"/>
                  <a:cs typeface="Microsoft Sans Serif" panose="020B0604020202020204" pitchFamily="34" charset="0"/>
                </a:rPr>
                <a:t>photos, videos, photo an video series, or cut and 3d models</a:t>
              </a:r>
              <a:r>
                <a:rPr lang="en-GB" sz="2400" dirty="0">
                  <a:latin typeface="Microsoft Sans Serif" panose="020B0604020202020204" pitchFamily="34" charset="0"/>
                  <a:cs typeface="Microsoft Sans Serif" panose="020B0604020202020204" pitchFamily="34" charset="0"/>
                </a:rPr>
                <a:t>. They enhance the </a:t>
              </a:r>
              <a:r>
                <a:rPr lang="en-GB" sz="2400" b="1" dirty="0">
                  <a:latin typeface="Microsoft Sans Serif" panose="020B0604020202020204" pitchFamily="34" charset="0"/>
                  <a:cs typeface="Microsoft Sans Serif" panose="020B0604020202020204" pitchFamily="34" charset="0"/>
                </a:rPr>
                <a:t>tangible presentation of your product </a:t>
              </a:r>
              <a:r>
                <a:rPr lang="en-GB" sz="2400" dirty="0">
                  <a:latin typeface="Microsoft Sans Serif" panose="020B0604020202020204" pitchFamily="34" charset="0"/>
                  <a:cs typeface="Microsoft Sans Serif" panose="020B0604020202020204" pitchFamily="34" charset="0"/>
                </a:rPr>
                <a:t>through additional visual details.</a:t>
              </a:r>
            </a:p>
            <a:p>
              <a:pPr algn="just"/>
              <a:endParaRPr lang="en-GB" sz="1200" dirty="0">
                <a:latin typeface="Microsoft Sans Serif" panose="020B0604020202020204" pitchFamily="34" charset="0"/>
                <a:cs typeface="Microsoft Sans Serif" panose="020B0604020202020204" pitchFamily="34" charset="0"/>
              </a:endParaRPr>
            </a:p>
            <a:p>
              <a:pPr algn="just"/>
              <a:r>
                <a:rPr lang="en-GB" sz="2400" dirty="0">
                  <a:latin typeface="Microsoft Sans Serif" panose="020B0604020202020204" pitchFamily="34" charset="0"/>
                  <a:cs typeface="Microsoft Sans Serif" panose="020B0604020202020204" pitchFamily="34" charset="0"/>
                </a:rPr>
                <a:t>Maintain authenticity by ensuring that visual elements accurately and professionally represent the product (</a:t>
              </a:r>
              <a:r>
                <a:rPr lang="en-GB" sz="2400" b="1" dirty="0">
                  <a:latin typeface="Microsoft Sans Serif" panose="020B0604020202020204" pitchFamily="34" charset="0"/>
                  <a:cs typeface="Microsoft Sans Serif" panose="020B0604020202020204" pitchFamily="34" charset="0"/>
                </a:rPr>
                <a:t>Consistency</a:t>
              </a:r>
              <a:r>
                <a:rPr lang="en-GB" sz="2400" dirty="0">
                  <a:latin typeface="Microsoft Sans Serif" panose="020B0604020202020204" pitchFamily="34" charset="0"/>
                  <a:cs typeface="Microsoft Sans Serif" panose="020B0604020202020204" pitchFamily="34" charset="0"/>
                </a:rPr>
                <a:t>).</a:t>
              </a:r>
            </a:p>
            <a:p>
              <a:pPr algn="just"/>
              <a:endParaRPr lang="en-GB" sz="1200" dirty="0">
                <a:latin typeface="Microsoft Sans Serif" panose="020B0604020202020204" pitchFamily="34" charset="0"/>
                <a:cs typeface="Microsoft Sans Serif" panose="020B0604020202020204" pitchFamily="34" charset="0"/>
              </a:endParaRPr>
            </a:p>
            <a:p>
              <a:pPr algn="just"/>
              <a:r>
                <a:rPr lang="en-GB" sz="2400" dirty="0">
                  <a:latin typeface="Microsoft Sans Serif" panose="020B0604020202020204" pitchFamily="34" charset="0"/>
                  <a:cs typeface="Microsoft Sans Serif" panose="020B0604020202020204" pitchFamily="34" charset="0"/>
                </a:rPr>
                <a:t>Opt for clear, HQ and captivating elements to showcase your product well (</a:t>
              </a:r>
              <a:r>
                <a:rPr lang="en-GB" sz="2400" b="1" dirty="0">
                  <a:latin typeface="Microsoft Sans Serif" panose="020B0604020202020204" pitchFamily="34" charset="0"/>
                  <a:cs typeface="Microsoft Sans Serif" panose="020B0604020202020204" pitchFamily="34" charset="0"/>
                </a:rPr>
                <a:t>High-Quality Product Display</a:t>
              </a:r>
              <a:r>
                <a:rPr lang="en-GB" sz="2400" dirty="0">
                  <a:latin typeface="Microsoft Sans Serif" panose="020B0604020202020204" pitchFamily="34" charset="0"/>
                  <a:cs typeface="Microsoft Sans Serif" panose="020B0604020202020204" pitchFamily="34" charset="0"/>
                </a:rPr>
                <a:t>).</a:t>
              </a:r>
            </a:p>
          </p:txBody>
        </p:sp>
        <p:sp>
          <p:nvSpPr>
            <p:cNvPr id="8" name="CasellaDiTesto 7">
              <a:extLst>
                <a:ext uri="{FF2B5EF4-FFF2-40B4-BE49-F238E27FC236}">
                  <a16:creationId xmlns:a16="http://schemas.microsoft.com/office/drawing/2014/main" id="{9B84FF0B-8707-A9E7-0024-53DD3FBC4576}"/>
                </a:ext>
              </a:extLst>
            </p:cNvPr>
            <p:cNvSpPr txBox="1"/>
            <p:nvPr/>
          </p:nvSpPr>
          <p:spPr>
            <a:xfrm>
              <a:off x="9372602" y="3525702"/>
              <a:ext cx="7848600" cy="5632311"/>
            </a:xfrm>
            <a:prstGeom prst="rect">
              <a:avLst/>
            </a:prstGeom>
            <a:noFill/>
          </p:spPr>
          <p:txBody>
            <a:bodyPr wrap="square" rtlCol="0">
              <a:spAutoFit/>
            </a:bodyPr>
            <a:lstStyle/>
            <a:p>
              <a:pPr marL="457200" indent="-457200" algn="just">
                <a:buFont typeface="+mj-lt"/>
                <a:buAutoNum type="arabicPeriod" startAt="3"/>
              </a:pPr>
              <a:r>
                <a:rPr lang="en-GB" sz="2400" b="1" dirty="0">
                  <a:solidFill>
                    <a:srgbClr val="0070C0"/>
                  </a:solidFill>
                  <a:latin typeface="Microsoft Sans Serif" panose="020B0604020202020204" pitchFamily="34" charset="0"/>
                  <a:cs typeface="Microsoft Sans Serif" panose="020B0604020202020204" pitchFamily="34" charset="0"/>
                </a:rPr>
                <a:t>Price</a:t>
              </a:r>
              <a:endParaRPr lang="en-GB" sz="1200" b="1" dirty="0">
                <a:solidFill>
                  <a:srgbClr val="0070C0"/>
                </a:solidFill>
                <a:latin typeface="Microsoft Sans Serif" panose="020B0604020202020204" pitchFamily="34" charset="0"/>
                <a:cs typeface="Microsoft Sans Serif" panose="020B0604020202020204" pitchFamily="34" charset="0"/>
              </a:endParaRPr>
            </a:p>
            <a:p>
              <a:pPr marL="457200" indent="-457200" algn="just">
                <a:buFont typeface="+mj-lt"/>
                <a:buAutoNum type="arabicPeriod" startAt="3"/>
              </a:pPr>
              <a:endParaRPr lang="en-GB" sz="1200" b="1" dirty="0">
                <a:solidFill>
                  <a:srgbClr val="0070C0"/>
                </a:solidFill>
                <a:latin typeface="Microsoft Sans Serif" panose="020B0604020202020204" pitchFamily="34" charset="0"/>
                <a:cs typeface="Microsoft Sans Serif" panose="020B0604020202020204" pitchFamily="34" charset="0"/>
              </a:endParaRPr>
            </a:p>
            <a:p>
              <a:pPr algn="just"/>
              <a:r>
                <a:rPr lang="en-GB" sz="2400" b="0" i="0" dirty="0">
                  <a:effectLst/>
                  <a:latin typeface="Microsoft Sans Serif" panose="020B0604020202020204" pitchFamily="34" charset="0"/>
                  <a:cs typeface="Microsoft Sans Serif" panose="020B0604020202020204" pitchFamily="34" charset="0"/>
                </a:rPr>
                <a:t>When deciding on the selling price of your product, </a:t>
              </a:r>
              <a:r>
                <a:rPr lang="en-GB" sz="2400" b="1" i="0" dirty="0">
                  <a:effectLst/>
                  <a:latin typeface="Microsoft Sans Serif" panose="020B0604020202020204" pitchFamily="34" charset="0"/>
                  <a:cs typeface="Microsoft Sans Serif" panose="020B0604020202020204" pitchFamily="34" charset="0"/>
                </a:rPr>
                <a:t>consider</a:t>
              </a:r>
              <a:r>
                <a:rPr lang="en-GB" sz="2400" b="0" i="0" dirty="0">
                  <a:effectLst/>
                  <a:latin typeface="Microsoft Sans Serif" panose="020B0604020202020204" pitchFamily="34" charset="0"/>
                  <a:cs typeface="Microsoft Sans Serif" panose="020B0604020202020204" pitchFamily="34" charset="0"/>
                </a:rPr>
                <a:t> the </a:t>
              </a:r>
              <a:r>
                <a:rPr lang="en-GB" sz="2400" b="1" i="0" dirty="0">
                  <a:effectLst/>
                  <a:latin typeface="Microsoft Sans Serif" panose="020B0604020202020204" pitchFamily="34" charset="0"/>
                  <a:cs typeface="Microsoft Sans Serif" panose="020B0604020202020204" pitchFamily="34" charset="0"/>
                </a:rPr>
                <a:t>per-product cost</a:t>
              </a:r>
              <a:r>
                <a:rPr lang="en-GB" sz="2400" b="0" i="0" dirty="0">
                  <a:effectLst/>
                  <a:latin typeface="Microsoft Sans Serif" panose="020B0604020202020204" pitchFamily="34" charset="0"/>
                  <a:cs typeface="Microsoft Sans Serif" panose="020B0604020202020204" pitchFamily="34" charset="0"/>
                </a:rPr>
                <a:t>, </a:t>
              </a:r>
              <a:r>
                <a:rPr lang="en-GB" sz="2400" b="1" i="0" dirty="0">
                  <a:effectLst/>
                  <a:latin typeface="Microsoft Sans Serif" panose="020B0604020202020204" pitchFamily="34" charset="0"/>
                  <a:cs typeface="Microsoft Sans Serif" panose="020B0604020202020204" pitchFamily="34" charset="0"/>
                </a:rPr>
                <a:t>overall logistics cost</a:t>
              </a:r>
              <a:r>
                <a:rPr lang="en-GB" sz="2400" b="0" i="0" dirty="0">
                  <a:effectLst/>
                  <a:latin typeface="Microsoft Sans Serif" panose="020B0604020202020204" pitchFamily="34" charset="0"/>
                  <a:cs typeface="Microsoft Sans Serif" panose="020B0604020202020204" pitchFamily="34" charset="0"/>
                </a:rPr>
                <a:t>, and factors influencing </a:t>
              </a:r>
              <a:r>
                <a:rPr lang="en-GB" sz="2400" b="1" i="0" dirty="0">
                  <a:effectLst/>
                  <a:latin typeface="Microsoft Sans Serif" panose="020B0604020202020204" pitchFamily="34" charset="0"/>
                  <a:cs typeface="Microsoft Sans Serif" panose="020B0604020202020204" pitchFamily="34" charset="0"/>
                </a:rPr>
                <a:t>discounts and margins</a:t>
              </a:r>
              <a:r>
                <a:rPr lang="en-GB" sz="2400" b="0" i="0" dirty="0">
                  <a:effectLst/>
                  <a:latin typeface="Microsoft Sans Serif" panose="020B0604020202020204" pitchFamily="34" charset="0"/>
                  <a:cs typeface="Microsoft Sans Serif" panose="020B0604020202020204" pitchFamily="34" charset="0"/>
                </a:rPr>
                <a:t>.</a:t>
              </a:r>
            </a:p>
            <a:p>
              <a:pPr algn="just"/>
              <a:endParaRPr lang="en-GB" sz="1200" b="0" i="0" dirty="0">
                <a:effectLst/>
                <a:latin typeface="Microsoft Sans Serif" panose="020B0604020202020204" pitchFamily="34" charset="0"/>
                <a:cs typeface="Microsoft Sans Serif" panose="020B0604020202020204" pitchFamily="34" charset="0"/>
              </a:endParaRPr>
            </a:p>
            <a:p>
              <a:pPr algn="just"/>
              <a:r>
                <a:rPr lang="en-GB" sz="2400" b="0" i="0" dirty="0">
                  <a:effectLst/>
                  <a:latin typeface="Microsoft Sans Serif" panose="020B0604020202020204" pitchFamily="34" charset="0"/>
                  <a:cs typeface="Microsoft Sans Serif" panose="020B0604020202020204" pitchFamily="34" charset="0"/>
                </a:rPr>
                <a:t>Here are </a:t>
              </a:r>
              <a:r>
                <a:rPr lang="en-GB" sz="2400" b="1" i="0" dirty="0">
                  <a:effectLst/>
                  <a:latin typeface="Microsoft Sans Serif" panose="020B0604020202020204" pitchFamily="34" charset="0"/>
                  <a:cs typeface="Microsoft Sans Serif" panose="020B0604020202020204" pitchFamily="34" charset="0"/>
                </a:rPr>
                <a:t>three</a:t>
              </a:r>
              <a:r>
                <a:rPr lang="en-GB" sz="2400" b="0" i="0" dirty="0">
                  <a:effectLst/>
                  <a:latin typeface="Microsoft Sans Serif" panose="020B0604020202020204" pitchFamily="34" charset="0"/>
                  <a:cs typeface="Microsoft Sans Serif" panose="020B0604020202020204" pitchFamily="34" charset="0"/>
                </a:rPr>
                <a:t> </a:t>
              </a:r>
              <a:r>
                <a:rPr lang="en-GB" sz="2400" b="1" i="0" dirty="0">
                  <a:effectLst/>
                  <a:latin typeface="Microsoft Sans Serif" panose="020B0604020202020204" pitchFamily="34" charset="0"/>
                  <a:cs typeface="Microsoft Sans Serif" panose="020B0604020202020204" pitchFamily="34" charset="0"/>
                </a:rPr>
                <a:t>advices</a:t>
              </a:r>
              <a:r>
                <a:rPr lang="en-GB" sz="2400" b="0" i="0" dirty="0">
                  <a:effectLst/>
                  <a:latin typeface="Microsoft Sans Serif" panose="020B0604020202020204" pitchFamily="34" charset="0"/>
                  <a:cs typeface="Microsoft Sans Serif" panose="020B0604020202020204" pitchFamily="34" charset="0"/>
                </a:rPr>
                <a:t>:</a:t>
              </a:r>
            </a:p>
            <a:p>
              <a:pPr marL="342900" indent="-342900" algn="just">
                <a:buFont typeface="Arial" panose="020B0604020202020204" pitchFamily="34" charset="0"/>
                <a:buChar char="•"/>
              </a:pPr>
              <a:r>
                <a:rPr lang="en-GB" sz="2400" b="0" i="0" dirty="0">
                  <a:effectLst/>
                  <a:latin typeface="Microsoft Sans Serif" panose="020B0604020202020204" pitchFamily="34" charset="0"/>
                  <a:cs typeface="Microsoft Sans Serif" panose="020B0604020202020204" pitchFamily="34" charset="0"/>
                </a:rPr>
                <a:t>Display clear prices for all product compositions, such as single product vs duo-pack (</a:t>
              </a:r>
              <a:r>
                <a:rPr lang="en-GB" sz="2400" b="1" i="0" dirty="0">
                  <a:effectLst/>
                  <a:latin typeface="Microsoft Sans Serif" panose="020B0604020202020204" pitchFamily="34" charset="0"/>
                  <a:cs typeface="Microsoft Sans Serif" panose="020B0604020202020204" pitchFamily="34" charset="0"/>
                </a:rPr>
                <a:t>Pricing Transparency</a:t>
              </a:r>
              <a:r>
                <a:rPr lang="en-GB" sz="2400" b="0" i="0" dirty="0">
                  <a:effectLst/>
                  <a:latin typeface="Microsoft Sans Serif" panose="020B0604020202020204" pitchFamily="34" charset="0"/>
                  <a:cs typeface="Microsoft Sans Serif" panose="020B0604020202020204" pitchFamily="34" charset="0"/>
                </a:rPr>
                <a:t>)</a:t>
              </a:r>
            </a:p>
            <a:p>
              <a:pPr marL="342900" indent="-342900" algn="just">
                <a:buFont typeface="Arial" panose="020B0604020202020204" pitchFamily="34" charset="0"/>
                <a:buChar char="•"/>
              </a:pPr>
              <a:endParaRPr lang="en-GB" sz="1200" b="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i="0" dirty="0">
                  <a:effectLst/>
                  <a:latin typeface="Microsoft Sans Serif" panose="020B0604020202020204" pitchFamily="34" charset="0"/>
                  <a:cs typeface="Microsoft Sans Serif" panose="020B0604020202020204" pitchFamily="34" charset="0"/>
                </a:rPr>
                <a:t>Avoid underestimating your product</a:t>
              </a:r>
              <a:r>
                <a:rPr lang="en-GB" sz="2400" b="0" i="0" dirty="0">
                  <a:effectLst/>
                  <a:latin typeface="Microsoft Sans Serif" panose="020B0604020202020204" pitchFamily="34" charset="0"/>
                  <a:cs typeface="Microsoft Sans Serif" panose="020B0604020202020204" pitchFamily="34" charset="0"/>
                </a:rPr>
                <a:t>; a lower price does not necessarily lead to increased sales. Consumers often use the price as a quick gauge for quality, influencing their decisions accordingly</a:t>
              </a:r>
            </a:p>
            <a:p>
              <a:pPr marL="342900" indent="-342900" algn="just">
                <a:buFont typeface="Arial" panose="020B0604020202020204" pitchFamily="34" charset="0"/>
                <a:buChar char="•"/>
              </a:pPr>
              <a:endParaRPr lang="en-GB" sz="1200" b="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0" i="0" dirty="0">
                  <a:effectLst/>
                  <a:latin typeface="Microsoft Sans Serif" panose="020B0604020202020204" pitchFamily="34" charset="0"/>
                  <a:cs typeface="Microsoft Sans Serif" panose="020B0604020202020204" pitchFamily="34" charset="0"/>
                </a:rPr>
                <a:t>Generate a sense of urgency in consumers through time-sensitive promotions (</a:t>
              </a:r>
              <a:r>
                <a:rPr lang="en-GB" sz="2400" b="1" i="0" dirty="0">
                  <a:effectLst/>
                  <a:latin typeface="Microsoft Sans Serif" panose="020B0604020202020204" pitchFamily="34" charset="0"/>
                  <a:cs typeface="Microsoft Sans Serif" panose="020B0604020202020204" pitchFamily="34" charset="0"/>
                </a:rPr>
                <a:t>Limited-Time Offers</a:t>
              </a:r>
              <a:r>
                <a:rPr lang="en-GB" sz="2400" b="0" i="0" dirty="0">
                  <a:effectLst/>
                  <a:latin typeface="Microsoft Sans Serif" panose="020B0604020202020204" pitchFamily="34" charset="0"/>
                  <a:cs typeface="Microsoft Sans Serif" panose="020B0604020202020204" pitchFamily="34" charset="0"/>
                </a:rPr>
                <a:t>)</a:t>
              </a:r>
            </a:p>
          </p:txBody>
        </p:sp>
      </p:grpSp>
    </p:spTree>
    <p:extLst>
      <p:ext uri="{BB962C8B-B14F-4D97-AF65-F5344CB8AC3E}">
        <p14:creationId xmlns:p14="http://schemas.microsoft.com/office/powerpoint/2010/main" val="3836776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alpha val="19000"/>
          </a:schemeClr>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2.4 Product and Services Listing and Captions (3) </a:t>
            </a: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066800" y="2149614"/>
            <a:ext cx="91440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2: Setting Up Your Online Store</a:t>
            </a:r>
          </a:p>
        </p:txBody>
      </p:sp>
      <p:sp>
        <p:nvSpPr>
          <p:cNvPr id="6" name="CuadroTexto 5">
            <a:extLst>
              <a:ext uri="{FF2B5EF4-FFF2-40B4-BE49-F238E27FC236}">
                <a16:creationId xmlns:a16="http://schemas.microsoft.com/office/drawing/2014/main" id="{F96592D9-B145-037C-BE20-419D6767C7BC}"/>
              </a:ext>
            </a:extLst>
          </p:cNvPr>
          <p:cNvSpPr txBox="1"/>
          <p:nvPr/>
        </p:nvSpPr>
        <p:spPr>
          <a:xfrm>
            <a:off x="1066800" y="3526392"/>
            <a:ext cx="16154400" cy="461665"/>
          </a:xfrm>
          <a:prstGeom prst="rect">
            <a:avLst/>
          </a:prstGeom>
          <a:noFill/>
        </p:spPr>
        <p:txBody>
          <a:bodyPr wrap="square" rtlCol="0">
            <a:spAutoFit/>
          </a:bodyPr>
          <a:lstStyle/>
          <a:p>
            <a:pPr algn="just"/>
            <a:r>
              <a:rPr lang="en-GB" sz="2400" dirty="0">
                <a:latin typeface="Microsoft Sans Serif" panose="020B0604020202020204" pitchFamily="34" charset="0"/>
                <a:cs typeface="Microsoft Sans Serif" panose="020B0604020202020204" pitchFamily="34" charset="0"/>
              </a:rPr>
              <a:t>Directly from the </a:t>
            </a:r>
            <a:r>
              <a:rPr lang="en-GB" sz="2400" i="1" dirty="0">
                <a:latin typeface="Microsoft Sans Serif" panose="020B0604020202020204" pitchFamily="34" charset="0"/>
                <a:cs typeface="Microsoft Sans Serif" panose="020B0604020202020204" pitchFamily="34" charset="0"/>
              </a:rPr>
              <a:t>Shopify</a:t>
            </a:r>
            <a:r>
              <a:rPr lang="en-GB" sz="2400" dirty="0">
                <a:latin typeface="Microsoft Sans Serif" panose="020B0604020202020204" pitchFamily="34" charset="0"/>
                <a:cs typeface="Microsoft Sans Serif" panose="020B0604020202020204" pitchFamily="34" charset="0"/>
              </a:rPr>
              <a:t> dashboard for product listing, let’s observe </a:t>
            </a:r>
            <a:r>
              <a:rPr lang="en-GB" sz="2400" b="1" dirty="0">
                <a:latin typeface="Microsoft Sans Serif" panose="020B0604020202020204" pitchFamily="34" charset="0"/>
                <a:cs typeface="Microsoft Sans Serif" panose="020B0604020202020204" pitchFamily="34" charset="0"/>
              </a:rPr>
              <a:t>an example of title, description, image and price</a:t>
            </a:r>
            <a:r>
              <a:rPr lang="en-GB" sz="2400" dirty="0">
                <a:latin typeface="Microsoft Sans Serif" panose="020B0604020202020204" pitchFamily="34" charset="0"/>
                <a:cs typeface="Microsoft Sans Serif" panose="020B0604020202020204" pitchFamily="34" charset="0"/>
              </a:rPr>
              <a:t>.  </a:t>
            </a:r>
          </a:p>
        </p:txBody>
      </p:sp>
      <p:grpSp>
        <p:nvGrpSpPr>
          <p:cNvPr id="9" name="Gruppo 8">
            <a:extLst>
              <a:ext uri="{FF2B5EF4-FFF2-40B4-BE49-F238E27FC236}">
                <a16:creationId xmlns:a16="http://schemas.microsoft.com/office/drawing/2014/main" id="{BF1EFAC4-FDFB-7448-69A1-114375828CBD}"/>
              </a:ext>
            </a:extLst>
          </p:cNvPr>
          <p:cNvGrpSpPr/>
          <p:nvPr/>
        </p:nvGrpSpPr>
        <p:grpSpPr>
          <a:xfrm>
            <a:off x="1066800" y="4171910"/>
            <a:ext cx="16512104" cy="4945204"/>
            <a:chOff x="1066800" y="4171910"/>
            <a:chExt cx="16512104" cy="4945204"/>
          </a:xfrm>
        </p:grpSpPr>
        <p:grpSp>
          <p:nvGrpSpPr>
            <p:cNvPr id="4" name="Gruppo 3">
              <a:extLst>
                <a:ext uri="{FF2B5EF4-FFF2-40B4-BE49-F238E27FC236}">
                  <a16:creationId xmlns:a16="http://schemas.microsoft.com/office/drawing/2014/main" id="{707CC001-E0EB-33F0-07B0-1511E3383520}"/>
                </a:ext>
              </a:extLst>
            </p:cNvPr>
            <p:cNvGrpSpPr/>
            <p:nvPr/>
          </p:nvGrpSpPr>
          <p:grpSpPr>
            <a:xfrm>
              <a:off x="1066800" y="4171910"/>
              <a:ext cx="16512104" cy="4572001"/>
              <a:chOff x="1066800" y="4171910"/>
              <a:chExt cx="16512104" cy="4572001"/>
            </a:xfrm>
          </p:grpSpPr>
          <p:pic>
            <p:nvPicPr>
              <p:cNvPr id="1026" name="Picture 2" descr="hot sauce photo bottle 2">
                <a:extLst>
                  <a:ext uri="{FF2B5EF4-FFF2-40B4-BE49-F238E27FC236}">
                    <a16:creationId xmlns:a16="http://schemas.microsoft.com/office/drawing/2014/main" id="{49E241BB-7381-FEE2-29E0-D1398C0B9CD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7588" t="17466" r="65829" b="6904"/>
              <a:stretch/>
            </p:blipFill>
            <p:spPr bwMode="auto">
              <a:xfrm>
                <a:off x="1066800" y="4591088"/>
                <a:ext cx="1522702" cy="415282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roduct description example">
                <a:extLst>
                  <a:ext uri="{FF2B5EF4-FFF2-40B4-BE49-F238E27FC236}">
                    <a16:creationId xmlns:a16="http://schemas.microsoft.com/office/drawing/2014/main" id="{C92DA676-B861-191C-27BC-0BA6ACF84C5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81" t="19248" r="760" b="2149"/>
              <a:stretch/>
            </p:blipFill>
            <p:spPr bwMode="auto">
              <a:xfrm>
                <a:off x="9958904" y="4171910"/>
                <a:ext cx="7620000" cy="457200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ost per item">
                <a:extLst>
                  <a:ext uri="{FF2B5EF4-FFF2-40B4-BE49-F238E27FC236}">
                    <a16:creationId xmlns:a16="http://schemas.microsoft.com/office/drawing/2014/main" id="{A13680D7-122E-97B2-5681-0C9B1783F82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08552" y="5097154"/>
                <a:ext cx="7355115" cy="3646757"/>
              </a:xfrm>
              <a:prstGeom prst="rect">
                <a:avLst/>
              </a:prstGeom>
              <a:noFill/>
              <a:extLst>
                <a:ext uri="{909E8E84-426E-40DD-AFC4-6F175D3DCCD1}">
                  <a14:hiddenFill xmlns:a14="http://schemas.microsoft.com/office/drawing/2010/main">
                    <a:solidFill>
                      <a:srgbClr val="FFFFFF"/>
                    </a:solidFill>
                  </a14:hiddenFill>
                </a:ext>
              </a:extLst>
            </p:spPr>
          </p:pic>
          <p:sp>
            <p:nvSpPr>
              <p:cNvPr id="3" name="CasellaDiTesto 2">
                <a:extLst>
                  <a:ext uri="{FF2B5EF4-FFF2-40B4-BE49-F238E27FC236}">
                    <a16:creationId xmlns:a16="http://schemas.microsoft.com/office/drawing/2014/main" id="{5388C1CC-2335-8C4A-A8C5-85835ED057BC}"/>
                  </a:ext>
                </a:extLst>
              </p:cNvPr>
              <p:cNvSpPr txBox="1"/>
              <p:nvPr/>
            </p:nvSpPr>
            <p:spPr>
              <a:xfrm>
                <a:off x="2667000" y="4610100"/>
                <a:ext cx="3136756" cy="369332"/>
              </a:xfrm>
              <a:prstGeom prst="rect">
                <a:avLst/>
              </a:prstGeom>
              <a:noFill/>
            </p:spPr>
            <p:txBody>
              <a:bodyPr wrap="none" rtlCol="0">
                <a:spAutoFit/>
              </a:bodyPr>
              <a:lstStyle/>
              <a:p>
                <a:r>
                  <a:rPr lang="it-IT" dirty="0"/>
                  <a:t>Title: Born to be Mild Thai Chilli</a:t>
                </a:r>
              </a:p>
            </p:txBody>
          </p:sp>
        </p:grpSp>
        <p:sp>
          <p:nvSpPr>
            <p:cNvPr id="8" name="CasellaDiTesto 7">
              <a:extLst>
                <a:ext uri="{FF2B5EF4-FFF2-40B4-BE49-F238E27FC236}">
                  <a16:creationId xmlns:a16="http://schemas.microsoft.com/office/drawing/2014/main" id="{1EC83F09-CAF9-3353-3C98-71B7A9427F7F}"/>
                </a:ext>
              </a:extLst>
            </p:cNvPr>
            <p:cNvSpPr txBox="1"/>
            <p:nvPr/>
          </p:nvSpPr>
          <p:spPr>
            <a:xfrm>
              <a:off x="12238981" y="8840115"/>
              <a:ext cx="5339923" cy="276999"/>
            </a:xfrm>
            <a:prstGeom prst="rect">
              <a:avLst/>
            </a:prstGeom>
            <a:noFill/>
          </p:spPr>
          <p:txBody>
            <a:bodyPr wrap="none" rtlCol="0">
              <a:spAutoFit/>
            </a:bodyPr>
            <a:lstStyle/>
            <a:p>
              <a:r>
                <a:rPr lang="en-GB" sz="1200" b="1" dirty="0">
                  <a:latin typeface="Microsoft Sans Serif" panose="020B0604020202020204" pitchFamily="34" charset="0"/>
                  <a:cs typeface="Microsoft Sans Serif" panose="020B0604020202020204" pitchFamily="34" charset="0"/>
                </a:rPr>
                <a:t>Source</a:t>
              </a:r>
              <a:r>
                <a:rPr lang="en-GB" sz="1200" dirty="0">
                  <a:latin typeface="Microsoft Sans Serif" panose="020B0604020202020204" pitchFamily="34" charset="0"/>
                  <a:cs typeface="Microsoft Sans Serif" panose="020B0604020202020204" pitchFamily="34" charset="0"/>
                </a:rPr>
                <a:t>: </a:t>
              </a:r>
              <a:r>
                <a:rPr lang="en-GB" sz="1200" i="1" dirty="0">
                  <a:latin typeface="Microsoft Sans Serif" panose="020B0604020202020204" pitchFamily="34" charset="0"/>
                  <a:cs typeface="Microsoft Sans Serif" panose="020B0604020202020204" pitchFamily="34" charset="0"/>
                </a:rPr>
                <a:t>Shopify, </a:t>
              </a:r>
              <a:r>
                <a:rPr lang="en-GB" sz="1200" i="1" dirty="0">
                  <a:latin typeface="Microsoft Sans Serif" panose="020B0604020202020204" pitchFamily="34" charset="0"/>
                  <a:cs typeface="Microsoft Sans Serif" panose="020B0604020202020204" pitchFamily="34" charset="0"/>
                  <a:hlinkClick r:id="rId6"/>
                </a:rPr>
                <a:t>How to Start an Online Store in 2023 (Step-by-Step Guide)</a:t>
              </a:r>
              <a:endParaRPr lang="en-GB" sz="1200" i="1" dirty="0">
                <a:latin typeface="Microsoft Sans Serif" panose="020B0604020202020204" pitchFamily="34" charset="0"/>
                <a:cs typeface="Microsoft Sans Serif" panose="020B0604020202020204" pitchFamily="34" charset="0"/>
              </a:endParaRPr>
            </a:p>
          </p:txBody>
        </p:sp>
      </p:grpSp>
    </p:spTree>
    <p:extLst>
      <p:ext uri="{BB962C8B-B14F-4D97-AF65-F5344CB8AC3E}">
        <p14:creationId xmlns:p14="http://schemas.microsoft.com/office/powerpoint/2010/main" val="2383089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alpha val="19000"/>
          </a:schemeClr>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2.5 Payment and Shipping Solutions (1)</a:t>
            </a: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066800" y="2149614"/>
            <a:ext cx="91440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2: Setting Up Your Online Store</a:t>
            </a:r>
          </a:p>
        </p:txBody>
      </p:sp>
      <p:grpSp>
        <p:nvGrpSpPr>
          <p:cNvPr id="11" name="Gruppo 10">
            <a:extLst>
              <a:ext uri="{FF2B5EF4-FFF2-40B4-BE49-F238E27FC236}">
                <a16:creationId xmlns:a16="http://schemas.microsoft.com/office/drawing/2014/main" id="{88FFDE2C-2687-18A9-50AE-F16B5EE60587}"/>
              </a:ext>
            </a:extLst>
          </p:cNvPr>
          <p:cNvGrpSpPr/>
          <p:nvPr/>
        </p:nvGrpSpPr>
        <p:grpSpPr>
          <a:xfrm>
            <a:off x="1066800" y="3526392"/>
            <a:ext cx="16154402" cy="5808108"/>
            <a:chOff x="1066800" y="3526392"/>
            <a:chExt cx="16154402" cy="5808108"/>
          </a:xfrm>
        </p:grpSpPr>
        <p:sp>
          <p:nvSpPr>
            <p:cNvPr id="6" name="CuadroTexto 5">
              <a:extLst>
                <a:ext uri="{FF2B5EF4-FFF2-40B4-BE49-F238E27FC236}">
                  <a16:creationId xmlns:a16="http://schemas.microsoft.com/office/drawing/2014/main" id="{F96592D9-B145-037C-BE20-419D6767C7BC}"/>
                </a:ext>
              </a:extLst>
            </p:cNvPr>
            <p:cNvSpPr txBox="1"/>
            <p:nvPr/>
          </p:nvSpPr>
          <p:spPr>
            <a:xfrm>
              <a:off x="1066800" y="3526392"/>
              <a:ext cx="16154400" cy="1569660"/>
            </a:xfrm>
            <a:prstGeom prst="rect">
              <a:avLst/>
            </a:prstGeom>
            <a:noFill/>
          </p:spPr>
          <p:txBody>
            <a:bodyPr wrap="square" rtlCol="0">
              <a:spAutoFit/>
            </a:bodyPr>
            <a:lstStyle/>
            <a:p>
              <a:pPr algn="just"/>
              <a:r>
                <a:rPr lang="en-GB" sz="2400" dirty="0">
                  <a:latin typeface="Microsoft Sans Serif" panose="020B0604020202020204" pitchFamily="34" charset="0"/>
                  <a:cs typeface="Microsoft Sans Serif" panose="020B0604020202020204" pitchFamily="34" charset="0"/>
                </a:rPr>
                <a:t>Once the products are listed, it is time to ensure</a:t>
              </a:r>
              <a:r>
                <a:rPr lang="en-GB" sz="2400" b="1" dirty="0">
                  <a:latin typeface="Microsoft Sans Serif" panose="020B0604020202020204" pitchFamily="34" charset="0"/>
                  <a:cs typeface="Microsoft Sans Serif" panose="020B0604020202020204" pitchFamily="34" charset="0"/>
                </a:rPr>
                <a:t> smooth transactions and deliveries.</a:t>
              </a:r>
            </a:p>
            <a:p>
              <a:pPr algn="just"/>
              <a:endParaRPr lang="en-GB" sz="2400" dirty="0">
                <a:latin typeface="Microsoft Sans Serif" panose="020B0604020202020204" pitchFamily="34" charset="0"/>
                <a:cs typeface="Microsoft Sans Serif" panose="020B0604020202020204" pitchFamily="34" charset="0"/>
              </a:endParaRPr>
            </a:p>
            <a:p>
              <a:pPr algn="just"/>
              <a:r>
                <a:rPr lang="en-GB" sz="2400" dirty="0">
                  <a:latin typeface="Microsoft Sans Serif" panose="020B0604020202020204" pitchFamily="34" charset="0"/>
                  <a:cs typeface="Microsoft Sans Serif" panose="020B0604020202020204" pitchFamily="34" charset="0"/>
                </a:rPr>
                <a:t>On the payment side, it is necessary to integrate </a:t>
              </a:r>
              <a:r>
                <a:rPr lang="en-GB" sz="2400" b="1" dirty="0">
                  <a:latin typeface="Microsoft Sans Serif" panose="020B0604020202020204" pitchFamily="34" charset="0"/>
                  <a:cs typeface="Microsoft Sans Serif" panose="020B0604020202020204" pitchFamily="34" charset="0"/>
                </a:rPr>
                <a:t>reliable payment gateways </a:t>
              </a:r>
              <a:r>
                <a:rPr lang="en-GB" sz="2400" dirty="0">
                  <a:latin typeface="Microsoft Sans Serif" panose="020B0604020202020204" pitchFamily="34" charset="0"/>
                  <a:cs typeface="Microsoft Sans Serif" panose="020B0604020202020204" pitchFamily="34" charset="0"/>
                </a:rPr>
                <a:t>for secure transactions, and also ensuring </a:t>
              </a:r>
              <a:r>
                <a:rPr lang="en-GB" sz="2400" b="1" dirty="0">
                  <a:solidFill>
                    <a:srgbClr val="0070C0"/>
                  </a:solidFill>
                  <a:latin typeface="Microsoft Sans Serif" panose="020B0604020202020204" pitchFamily="34" charset="0"/>
                  <a:cs typeface="Microsoft Sans Serif" panose="020B0604020202020204" pitchFamily="34" charset="0"/>
                </a:rPr>
                <a:t>different payment options </a:t>
              </a:r>
              <a:r>
                <a:rPr lang="en-GB" sz="2400" dirty="0">
                  <a:latin typeface="Microsoft Sans Serif" panose="020B0604020202020204" pitchFamily="34" charset="0"/>
                  <a:cs typeface="Microsoft Sans Serif" panose="020B0604020202020204" pitchFamily="34" charset="0"/>
                </a:rPr>
                <a:t>to meet customers’ needs and preferences - as many as possible - including:</a:t>
              </a:r>
            </a:p>
          </p:txBody>
        </p:sp>
        <p:sp>
          <p:nvSpPr>
            <p:cNvPr id="8" name="CasellaDiTesto 7">
              <a:extLst>
                <a:ext uri="{FF2B5EF4-FFF2-40B4-BE49-F238E27FC236}">
                  <a16:creationId xmlns:a16="http://schemas.microsoft.com/office/drawing/2014/main" id="{C6B6C62C-E60B-BB63-09C0-7DA99AF33DF7}"/>
                </a:ext>
              </a:extLst>
            </p:cNvPr>
            <p:cNvSpPr txBox="1"/>
            <p:nvPr/>
          </p:nvSpPr>
          <p:spPr>
            <a:xfrm>
              <a:off x="1066800" y="5271849"/>
              <a:ext cx="7848600" cy="4062651"/>
            </a:xfrm>
            <a:prstGeom prst="rect">
              <a:avLst/>
            </a:prstGeom>
            <a:noFill/>
          </p:spPr>
          <p:txBody>
            <a:bodyPr wrap="square">
              <a:spAutoFit/>
            </a:bodyPr>
            <a:lstStyle/>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Debit, Credit and Pre-Paid Cards</a:t>
              </a:r>
            </a:p>
            <a:p>
              <a:pPr algn="just"/>
              <a:r>
                <a:rPr lang="en-GB" b="1" dirty="0">
                  <a:latin typeface="Microsoft Sans Serif" panose="020B0604020202020204" pitchFamily="34" charset="0"/>
                  <a:cs typeface="Microsoft Sans Serif" panose="020B0604020202020204" pitchFamily="34" charset="0"/>
                </a:rPr>
                <a:t>Example</a:t>
              </a:r>
              <a:r>
                <a:rPr lang="en-GB" dirty="0">
                  <a:latin typeface="Microsoft Sans Serif" panose="020B0604020202020204" pitchFamily="34" charset="0"/>
                  <a:cs typeface="Microsoft Sans Serif" panose="020B0604020202020204" pitchFamily="34" charset="0"/>
                </a:rPr>
                <a:t>: Payments circuits such as </a:t>
              </a:r>
              <a:r>
                <a:rPr lang="en-GB" i="1" dirty="0">
                  <a:latin typeface="Microsoft Sans Serif" panose="020B0604020202020204" pitchFamily="34" charset="0"/>
                  <a:cs typeface="Microsoft Sans Serif" panose="020B0604020202020204" pitchFamily="34" charset="0"/>
                </a:rPr>
                <a:t>Visa, Mastercard</a:t>
              </a:r>
            </a:p>
            <a:p>
              <a:pPr algn="just"/>
              <a:endParaRPr lang="en-GB" sz="1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Payment Platforms and Redirects</a:t>
              </a:r>
            </a:p>
            <a:p>
              <a:pPr algn="just"/>
              <a:r>
                <a:rPr lang="en-GB" b="1" dirty="0">
                  <a:latin typeface="Microsoft Sans Serif" panose="020B0604020202020204" pitchFamily="34" charset="0"/>
                  <a:cs typeface="Microsoft Sans Serif" panose="020B0604020202020204" pitchFamily="34" charset="0"/>
                </a:rPr>
                <a:t>Example</a:t>
              </a:r>
              <a:r>
                <a:rPr lang="en-GB" dirty="0">
                  <a:latin typeface="Microsoft Sans Serif" panose="020B0604020202020204" pitchFamily="34" charset="0"/>
                  <a:cs typeface="Microsoft Sans Serif" panose="020B0604020202020204" pitchFamily="34" charset="0"/>
                </a:rPr>
                <a:t>: </a:t>
              </a:r>
              <a:r>
                <a:rPr lang="en-GB" i="1" dirty="0">
                  <a:latin typeface="Microsoft Sans Serif" panose="020B0604020202020204" pitchFamily="34" charset="0"/>
                  <a:cs typeface="Microsoft Sans Serif" panose="020B0604020202020204" pitchFamily="34" charset="0"/>
                </a:rPr>
                <a:t>PayPal</a:t>
              </a:r>
            </a:p>
            <a:p>
              <a:pPr algn="just"/>
              <a:endParaRPr lang="en-GB" sz="1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Mobile Wallets and E-Wallets</a:t>
              </a:r>
            </a:p>
            <a:p>
              <a:pPr algn="just"/>
              <a:r>
                <a:rPr lang="en-GB" b="1" dirty="0">
                  <a:latin typeface="Microsoft Sans Serif" panose="020B0604020202020204" pitchFamily="34" charset="0"/>
                  <a:cs typeface="Microsoft Sans Serif" panose="020B0604020202020204" pitchFamily="34" charset="0"/>
                </a:rPr>
                <a:t>Example</a:t>
              </a:r>
              <a:r>
                <a:rPr lang="en-GB" dirty="0">
                  <a:latin typeface="Microsoft Sans Serif" panose="020B0604020202020204" pitchFamily="34" charset="0"/>
                  <a:cs typeface="Microsoft Sans Serif" panose="020B0604020202020204" pitchFamily="34" charset="0"/>
                </a:rPr>
                <a:t>: One-click payment tools like </a:t>
              </a:r>
              <a:r>
                <a:rPr lang="en-GB" i="1" dirty="0">
                  <a:latin typeface="Microsoft Sans Serif" panose="020B0604020202020204" pitchFamily="34" charset="0"/>
                  <a:cs typeface="Microsoft Sans Serif" panose="020B0604020202020204" pitchFamily="34" charset="0"/>
                </a:rPr>
                <a:t>Apple Pay, Google Pay </a:t>
              </a:r>
              <a:r>
                <a:rPr lang="en-GB" dirty="0">
                  <a:latin typeface="Microsoft Sans Serif" panose="020B0604020202020204" pitchFamily="34" charset="0"/>
                  <a:cs typeface="Microsoft Sans Serif" panose="020B0604020202020204" pitchFamily="34" charset="0"/>
                </a:rPr>
                <a:t>and </a:t>
              </a:r>
              <a:r>
                <a:rPr lang="en-GB" i="1" dirty="0">
                  <a:latin typeface="Microsoft Sans Serif" panose="020B0604020202020204" pitchFamily="34" charset="0"/>
                  <a:cs typeface="Microsoft Sans Serif" panose="020B0604020202020204" pitchFamily="34" charset="0"/>
                </a:rPr>
                <a:t>Skrill</a:t>
              </a:r>
            </a:p>
            <a:p>
              <a:pPr algn="just"/>
              <a:endParaRPr lang="en-GB" sz="1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Buy Now, Pay Later (BNLP)</a:t>
              </a:r>
            </a:p>
            <a:p>
              <a:pPr algn="just"/>
              <a:r>
                <a:rPr lang="en-GB" b="1" dirty="0">
                  <a:latin typeface="Microsoft Sans Serif" panose="020B0604020202020204" pitchFamily="34" charset="0"/>
                  <a:cs typeface="Microsoft Sans Serif" panose="020B0604020202020204" pitchFamily="34" charset="0"/>
                </a:rPr>
                <a:t>Example</a:t>
              </a:r>
              <a:r>
                <a:rPr lang="en-GB" dirty="0">
                  <a:latin typeface="Microsoft Sans Serif" panose="020B0604020202020204" pitchFamily="34" charset="0"/>
                  <a:cs typeface="Microsoft Sans Serif" panose="020B0604020202020204" pitchFamily="34" charset="0"/>
                </a:rPr>
                <a:t>: Instalment payment system like </a:t>
              </a:r>
              <a:r>
                <a:rPr lang="en-GB" i="1" dirty="0">
                  <a:latin typeface="Microsoft Sans Serif" panose="020B0604020202020204" pitchFamily="34" charset="0"/>
                  <a:cs typeface="Microsoft Sans Serif" panose="020B0604020202020204" pitchFamily="34" charset="0"/>
                </a:rPr>
                <a:t>Klarna</a:t>
              </a:r>
            </a:p>
            <a:p>
              <a:pPr algn="just"/>
              <a:endParaRPr lang="en-GB" sz="1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Cash on Delivery (COD)</a:t>
              </a:r>
            </a:p>
            <a:p>
              <a:pPr algn="just"/>
              <a:r>
                <a:rPr lang="en-GB" b="1" dirty="0">
                  <a:latin typeface="Microsoft Sans Serif" panose="020B0604020202020204" pitchFamily="34" charset="0"/>
                  <a:cs typeface="Microsoft Sans Serif" panose="020B0604020202020204" pitchFamily="34" charset="0"/>
                </a:rPr>
                <a:t>Example</a:t>
              </a:r>
              <a:r>
                <a:rPr lang="en-GB" dirty="0">
                  <a:latin typeface="Microsoft Sans Serif" panose="020B0604020202020204" pitchFamily="34" charset="0"/>
                  <a:cs typeface="Microsoft Sans Serif" panose="020B0604020202020204" pitchFamily="34" charset="0"/>
                </a:rPr>
                <a:t>: Payment system on product delivery</a:t>
              </a:r>
            </a:p>
          </p:txBody>
        </p:sp>
        <p:sp>
          <p:nvSpPr>
            <p:cNvPr id="10" name="CasellaDiTesto 9">
              <a:extLst>
                <a:ext uri="{FF2B5EF4-FFF2-40B4-BE49-F238E27FC236}">
                  <a16:creationId xmlns:a16="http://schemas.microsoft.com/office/drawing/2014/main" id="{60880BB8-4DDC-4779-4E5E-0548EE32B717}"/>
                </a:ext>
              </a:extLst>
            </p:cNvPr>
            <p:cNvSpPr txBox="1"/>
            <p:nvPr/>
          </p:nvSpPr>
          <p:spPr>
            <a:xfrm>
              <a:off x="9372602" y="5273387"/>
              <a:ext cx="7848600" cy="3785652"/>
            </a:xfrm>
            <a:prstGeom prst="rect">
              <a:avLst/>
            </a:prstGeom>
            <a:noFill/>
          </p:spPr>
          <p:txBody>
            <a:bodyPr wrap="square">
              <a:spAutoFit/>
            </a:bodyPr>
            <a:lstStyle/>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Innovative Checkout Options</a:t>
              </a:r>
            </a:p>
            <a:p>
              <a:pPr algn="just"/>
              <a:r>
                <a:rPr lang="en-GB" b="1" dirty="0">
                  <a:latin typeface="Microsoft Sans Serif" panose="020B0604020202020204" pitchFamily="34" charset="0"/>
                  <a:cs typeface="Microsoft Sans Serif" panose="020B0604020202020204" pitchFamily="34" charset="0"/>
                </a:rPr>
                <a:t>Example</a:t>
              </a:r>
              <a:r>
                <a:rPr lang="en-GB" dirty="0">
                  <a:latin typeface="Microsoft Sans Serif" panose="020B0604020202020204" pitchFamily="34" charset="0"/>
                  <a:cs typeface="Microsoft Sans Serif" panose="020B0604020202020204" pitchFamily="34" charset="0"/>
                </a:rPr>
                <a:t>: Order online and pay in-store</a:t>
              </a:r>
            </a:p>
            <a:p>
              <a:pPr algn="just"/>
              <a:endParaRPr lang="en-GB" sz="1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Gift Cards and Vouchers</a:t>
              </a:r>
            </a:p>
            <a:p>
              <a:pPr algn="just"/>
              <a:r>
                <a:rPr lang="en-GB" b="1" dirty="0">
                  <a:latin typeface="Microsoft Sans Serif" panose="020B0604020202020204" pitchFamily="34" charset="0"/>
                  <a:cs typeface="Microsoft Sans Serif" panose="020B0604020202020204" pitchFamily="34" charset="0"/>
                </a:rPr>
                <a:t>Example</a:t>
              </a:r>
              <a:r>
                <a:rPr lang="en-GB" dirty="0">
                  <a:latin typeface="Microsoft Sans Serif" panose="020B0604020202020204" pitchFamily="34" charset="0"/>
                  <a:cs typeface="Microsoft Sans Serif" panose="020B0604020202020204" pitchFamily="34" charset="0"/>
                </a:rPr>
                <a:t>: Coupon and voucher redemption system to replace or supplement the currency</a:t>
              </a:r>
            </a:p>
            <a:p>
              <a:pPr algn="just"/>
              <a:endParaRPr lang="en-GB" sz="1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Direct Bank Transfer</a:t>
              </a:r>
            </a:p>
            <a:p>
              <a:pPr algn="just"/>
              <a:r>
                <a:rPr lang="en-GB" b="1" dirty="0">
                  <a:latin typeface="Microsoft Sans Serif" panose="020B0604020202020204" pitchFamily="34" charset="0"/>
                  <a:cs typeface="Microsoft Sans Serif" panose="020B0604020202020204" pitchFamily="34" charset="0"/>
                </a:rPr>
                <a:t>Example</a:t>
              </a:r>
              <a:r>
                <a:rPr lang="en-GB" dirty="0">
                  <a:latin typeface="Microsoft Sans Serif" panose="020B0604020202020204" pitchFamily="34" charset="0"/>
                  <a:cs typeface="Microsoft Sans Serif" panose="020B0604020202020204" pitchFamily="34" charset="0"/>
                </a:rPr>
                <a:t>: Traditional option for those who prefer it</a:t>
              </a:r>
            </a:p>
            <a:p>
              <a:pPr algn="just"/>
              <a:endParaRPr lang="en-GB" sz="1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Innovative Payments</a:t>
              </a:r>
            </a:p>
            <a:p>
              <a:pPr algn="just"/>
              <a:r>
                <a:rPr lang="en-GB" b="1" dirty="0">
                  <a:latin typeface="Microsoft Sans Serif" panose="020B0604020202020204" pitchFamily="34" charset="0"/>
                  <a:cs typeface="Microsoft Sans Serif" panose="020B0604020202020204" pitchFamily="34" charset="0"/>
                </a:rPr>
                <a:t>Example</a:t>
              </a:r>
              <a:r>
                <a:rPr lang="en-GB" dirty="0">
                  <a:latin typeface="Microsoft Sans Serif" panose="020B0604020202020204" pitchFamily="34" charset="0"/>
                  <a:cs typeface="Microsoft Sans Serif" panose="020B0604020202020204" pitchFamily="34" charset="0"/>
                </a:rPr>
                <a:t>: Payment with cryptocurrencies such as Bitcoin for those who prefer to pay with innovative methods</a:t>
              </a:r>
            </a:p>
          </p:txBody>
        </p:sp>
      </p:grpSp>
    </p:spTree>
    <p:extLst>
      <p:ext uri="{BB962C8B-B14F-4D97-AF65-F5344CB8AC3E}">
        <p14:creationId xmlns:p14="http://schemas.microsoft.com/office/powerpoint/2010/main" val="2985332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alpha val="19000"/>
          </a:schemeClr>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2.5 Payment and Shipping Solutions (2)</a:t>
            </a: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066800" y="2149614"/>
            <a:ext cx="91440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2: Setting Up Your Online Store</a:t>
            </a:r>
          </a:p>
        </p:txBody>
      </p:sp>
      <p:grpSp>
        <p:nvGrpSpPr>
          <p:cNvPr id="14" name="Gruppo 13">
            <a:extLst>
              <a:ext uri="{FF2B5EF4-FFF2-40B4-BE49-F238E27FC236}">
                <a16:creationId xmlns:a16="http://schemas.microsoft.com/office/drawing/2014/main" id="{C91D0C2C-2A2A-94B3-F586-AE25D805A54D}"/>
              </a:ext>
            </a:extLst>
          </p:cNvPr>
          <p:cNvGrpSpPr/>
          <p:nvPr/>
        </p:nvGrpSpPr>
        <p:grpSpPr>
          <a:xfrm>
            <a:off x="1066800" y="3526392"/>
            <a:ext cx="16154402" cy="5760423"/>
            <a:chOff x="1066800" y="3526392"/>
            <a:chExt cx="16154402" cy="5760423"/>
          </a:xfrm>
        </p:grpSpPr>
        <p:sp>
          <p:nvSpPr>
            <p:cNvPr id="6" name="CuadroTexto 5">
              <a:extLst>
                <a:ext uri="{FF2B5EF4-FFF2-40B4-BE49-F238E27FC236}">
                  <a16:creationId xmlns:a16="http://schemas.microsoft.com/office/drawing/2014/main" id="{F96592D9-B145-037C-BE20-419D6767C7BC}"/>
                </a:ext>
              </a:extLst>
            </p:cNvPr>
            <p:cNvSpPr txBox="1"/>
            <p:nvPr/>
          </p:nvSpPr>
          <p:spPr>
            <a:xfrm>
              <a:off x="1066800" y="3526392"/>
              <a:ext cx="16154400" cy="461665"/>
            </a:xfrm>
            <a:prstGeom prst="rect">
              <a:avLst/>
            </a:prstGeom>
            <a:noFill/>
          </p:spPr>
          <p:txBody>
            <a:bodyPr wrap="square" rtlCol="0">
              <a:spAutoFit/>
            </a:bodyPr>
            <a:lstStyle/>
            <a:p>
              <a:pPr algn="just"/>
              <a:r>
                <a:rPr lang="en-GB" sz="2400" dirty="0">
                  <a:latin typeface="Microsoft Sans Serif" panose="020B0604020202020204" pitchFamily="34" charset="0"/>
                  <a:cs typeface="Microsoft Sans Serif" panose="020B0604020202020204" pitchFamily="34" charset="0"/>
                </a:rPr>
                <a:t>On the other side (shipping solutions) there are essentially </a:t>
              </a:r>
              <a:r>
                <a:rPr lang="en-GB" sz="2400" b="1" dirty="0">
                  <a:latin typeface="Microsoft Sans Serif" panose="020B0604020202020204" pitchFamily="34" charset="0"/>
                  <a:cs typeface="Microsoft Sans Serif" panose="020B0604020202020204" pitchFamily="34" charset="0"/>
                </a:rPr>
                <a:t>two alternative (or complementary) solutions </a:t>
              </a:r>
              <a:r>
                <a:rPr lang="en-GB" sz="2400" dirty="0">
                  <a:latin typeface="Microsoft Sans Serif" panose="020B0604020202020204" pitchFamily="34" charset="0"/>
                  <a:cs typeface="Microsoft Sans Serif" panose="020B0604020202020204" pitchFamily="34" charset="0"/>
                </a:rPr>
                <a:t>to fulfil orders:</a:t>
              </a:r>
            </a:p>
          </p:txBody>
        </p:sp>
        <p:sp>
          <p:nvSpPr>
            <p:cNvPr id="3" name="CasellaDiTesto 2">
              <a:extLst>
                <a:ext uri="{FF2B5EF4-FFF2-40B4-BE49-F238E27FC236}">
                  <a16:creationId xmlns:a16="http://schemas.microsoft.com/office/drawing/2014/main" id="{E4F71C3B-AFE5-8DC1-8673-738602DF0C13}"/>
                </a:ext>
              </a:extLst>
            </p:cNvPr>
            <p:cNvSpPr txBox="1"/>
            <p:nvPr/>
          </p:nvSpPr>
          <p:spPr>
            <a:xfrm>
              <a:off x="1066800" y="4152900"/>
              <a:ext cx="7848600" cy="461665"/>
            </a:xfrm>
            <a:prstGeom prst="rect">
              <a:avLst/>
            </a:prstGeom>
            <a:noFill/>
          </p:spPr>
          <p:txBody>
            <a:bodyPr wrap="square" rtlCol="0">
              <a:spAutoFit/>
            </a:bodyPr>
            <a:lstStyle/>
            <a:p>
              <a:pPr marL="457200" indent="-457200" algn="ctr">
                <a:buFont typeface="+mj-lt"/>
                <a:buAutoNum type="arabicPeriod"/>
              </a:pPr>
              <a:r>
                <a:rPr lang="en-GB" sz="2400" b="1" dirty="0">
                  <a:latin typeface="Microsoft Sans Serif" panose="020B0604020202020204" pitchFamily="34" charset="0"/>
                  <a:cs typeface="Microsoft Sans Serif" panose="020B0604020202020204" pitchFamily="34" charset="0"/>
                </a:rPr>
                <a:t>Your Internal Logistic</a:t>
              </a:r>
            </a:p>
          </p:txBody>
        </p:sp>
        <p:sp>
          <p:nvSpPr>
            <p:cNvPr id="4" name="CasellaDiTesto 3">
              <a:extLst>
                <a:ext uri="{FF2B5EF4-FFF2-40B4-BE49-F238E27FC236}">
                  <a16:creationId xmlns:a16="http://schemas.microsoft.com/office/drawing/2014/main" id="{232F2986-ACC9-534B-D5F5-7ED77165C7C2}"/>
                </a:ext>
              </a:extLst>
            </p:cNvPr>
            <p:cNvSpPr txBox="1"/>
            <p:nvPr/>
          </p:nvSpPr>
          <p:spPr>
            <a:xfrm>
              <a:off x="9372602" y="4152900"/>
              <a:ext cx="7848600" cy="461665"/>
            </a:xfrm>
            <a:prstGeom prst="rect">
              <a:avLst/>
            </a:prstGeom>
            <a:noFill/>
          </p:spPr>
          <p:txBody>
            <a:bodyPr wrap="square" rtlCol="0">
              <a:spAutoFit/>
            </a:bodyPr>
            <a:lstStyle/>
            <a:p>
              <a:pPr marL="457200" indent="-457200" algn="ctr">
                <a:buFont typeface="+mj-lt"/>
                <a:buAutoNum type="arabicPeriod" startAt="2"/>
              </a:pPr>
              <a:r>
                <a:rPr lang="en-GB" sz="2400" b="1" dirty="0">
                  <a:latin typeface="Microsoft Sans Serif" panose="020B0604020202020204" pitchFamily="34" charset="0"/>
                  <a:cs typeface="Microsoft Sans Serif" panose="020B0604020202020204" pitchFamily="34" charset="0"/>
                </a:rPr>
                <a:t>Third-Party Logistic Partner(s)</a:t>
              </a:r>
              <a:endParaRPr lang="en-GB" sz="1200" b="1" dirty="0">
                <a:latin typeface="Microsoft Sans Serif" panose="020B0604020202020204" pitchFamily="34" charset="0"/>
                <a:cs typeface="Microsoft Sans Serif" panose="020B0604020202020204" pitchFamily="34" charset="0"/>
              </a:endParaRPr>
            </a:p>
          </p:txBody>
        </p:sp>
        <p:sp>
          <p:nvSpPr>
            <p:cNvPr id="13" name="CuadroTexto 5">
              <a:extLst>
                <a:ext uri="{FF2B5EF4-FFF2-40B4-BE49-F238E27FC236}">
                  <a16:creationId xmlns:a16="http://schemas.microsoft.com/office/drawing/2014/main" id="{B9A32210-D0D2-031B-A2A2-52089C837FFC}"/>
                </a:ext>
              </a:extLst>
            </p:cNvPr>
            <p:cNvSpPr txBox="1"/>
            <p:nvPr/>
          </p:nvSpPr>
          <p:spPr>
            <a:xfrm>
              <a:off x="1066800" y="4762500"/>
              <a:ext cx="16154400" cy="4524315"/>
            </a:xfrm>
            <a:prstGeom prst="rect">
              <a:avLst/>
            </a:prstGeom>
            <a:noFill/>
          </p:spPr>
          <p:txBody>
            <a:bodyPr wrap="square" rtlCol="0">
              <a:spAutoFit/>
            </a:bodyPr>
            <a:lstStyle/>
            <a:p>
              <a:pPr algn="just"/>
              <a:r>
                <a:rPr lang="en-GB" sz="2400" dirty="0">
                  <a:latin typeface="Microsoft Sans Serif" panose="020B0604020202020204" pitchFamily="34" charset="0"/>
                  <a:cs typeface="Microsoft Sans Serif" panose="020B0604020202020204" pitchFamily="34" charset="0"/>
                </a:rPr>
                <a:t>In both scenarios, careful consideration of the following </a:t>
              </a:r>
              <a:r>
                <a:rPr lang="en-GB" sz="2400" b="1" dirty="0">
                  <a:solidFill>
                    <a:srgbClr val="0070C0"/>
                  </a:solidFill>
                  <a:latin typeface="Microsoft Sans Serif" panose="020B0604020202020204" pitchFamily="34" charset="0"/>
                  <a:cs typeface="Microsoft Sans Serif" panose="020B0604020202020204" pitchFamily="34" charset="0"/>
                </a:rPr>
                <a:t>shipping options / variables</a:t>
              </a:r>
              <a:r>
                <a:rPr lang="en-GB" sz="2400" dirty="0">
                  <a:latin typeface="Microsoft Sans Serif" panose="020B0604020202020204" pitchFamily="34" charset="0"/>
                  <a:cs typeface="Microsoft Sans Serif" panose="020B0604020202020204" pitchFamily="34" charset="0"/>
                </a:rPr>
                <a:t>, is important </a:t>
              </a:r>
              <a:r>
                <a:rPr lang="en-GB" sz="2400" b="1" dirty="0">
                  <a:latin typeface="Microsoft Sans Serif" panose="020B0604020202020204" pitchFamily="34" charset="0"/>
                  <a:cs typeface="Microsoft Sans Serif" panose="020B0604020202020204" pitchFamily="34" charset="0"/>
                </a:rPr>
                <a:t>to shaping your logistics offering </a:t>
              </a:r>
              <a:r>
                <a:rPr lang="en-GB" sz="2400" dirty="0">
                  <a:latin typeface="Microsoft Sans Serif" panose="020B0604020202020204" pitchFamily="34" charset="0"/>
                  <a:cs typeface="Microsoft Sans Serif" panose="020B0604020202020204" pitchFamily="34" charset="0"/>
                </a:rPr>
                <a:t>from a customer service perspective:</a:t>
              </a:r>
            </a:p>
            <a:p>
              <a:pPr algn="just"/>
              <a:endParaRPr lang="en-GB" sz="1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Packaging Options</a:t>
              </a:r>
              <a:r>
                <a:rPr lang="en-GB" sz="2400" dirty="0">
                  <a:latin typeface="Microsoft Sans Serif" panose="020B0604020202020204" pitchFamily="34" charset="0"/>
                  <a:cs typeface="Microsoft Sans Serif" panose="020B0604020202020204" pitchFamily="34" charset="0"/>
                </a:rPr>
                <a:t>: </a:t>
              </a:r>
              <a:r>
                <a:rPr lang="en-GB" sz="2400" b="1" dirty="0">
                  <a:latin typeface="Microsoft Sans Serif" panose="020B0604020202020204" pitchFamily="34" charset="0"/>
                  <a:cs typeface="Microsoft Sans Serif" panose="020B0604020202020204" pitchFamily="34" charset="0"/>
                </a:rPr>
                <a:t>Material </a:t>
              </a:r>
              <a:r>
                <a:rPr lang="en-GB" sz="2400" dirty="0">
                  <a:latin typeface="Microsoft Sans Serif" panose="020B0604020202020204" pitchFamily="34" charset="0"/>
                  <a:cs typeface="Microsoft Sans Serif" panose="020B0604020202020204" pitchFamily="34" charset="0"/>
                </a:rPr>
                <a:t>choices based on product </a:t>
              </a:r>
              <a:r>
                <a:rPr lang="en-GB" sz="2400" b="1" dirty="0">
                  <a:latin typeface="Microsoft Sans Serif" panose="020B0604020202020204" pitchFamily="34" charset="0"/>
                  <a:cs typeface="Microsoft Sans Serif" panose="020B0604020202020204" pitchFamily="34" charset="0"/>
                </a:rPr>
                <a:t>protection and marketing </a:t>
              </a:r>
              <a:r>
                <a:rPr lang="en-GB" sz="2400" dirty="0">
                  <a:latin typeface="Microsoft Sans Serif" panose="020B0604020202020204" pitchFamily="34" charset="0"/>
                  <a:cs typeface="Microsoft Sans Serif" panose="020B0604020202020204" pitchFamily="34" charset="0"/>
                </a:rPr>
                <a:t>associated with its presentation</a:t>
              </a:r>
            </a:p>
            <a:p>
              <a:pPr marL="342900" indent="-342900" algn="just">
                <a:buFont typeface="Arial" panose="020B0604020202020204" pitchFamily="34" charset="0"/>
                <a:buChar char="•"/>
              </a:pPr>
              <a:endParaRPr lang="en-GB" sz="1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Shipping Costs</a:t>
              </a:r>
              <a:r>
                <a:rPr lang="en-GB" sz="2400" dirty="0">
                  <a:latin typeface="Microsoft Sans Serif" panose="020B0604020202020204" pitchFamily="34" charset="0"/>
                  <a:cs typeface="Microsoft Sans Serif" panose="020B0604020202020204" pitchFamily="34" charset="0"/>
                </a:rPr>
                <a:t>: Introduction of </a:t>
              </a:r>
              <a:r>
                <a:rPr lang="en-GB" sz="2400" b="1" dirty="0">
                  <a:latin typeface="Microsoft Sans Serif" panose="020B0604020202020204" pitchFamily="34" charset="0"/>
                  <a:cs typeface="Microsoft Sans Serif" panose="020B0604020202020204" pitchFamily="34" charset="0"/>
                </a:rPr>
                <a:t>various plans-based</a:t>
              </a:r>
              <a:r>
                <a:rPr lang="en-GB" sz="2400" dirty="0">
                  <a:latin typeface="Microsoft Sans Serif" panose="020B0604020202020204" pitchFamily="34" charset="0"/>
                  <a:cs typeface="Microsoft Sans Serif" panose="020B0604020202020204" pitchFamily="34" charset="0"/>
                </a:rPr>
                <a:t> time, distance, size, and subscription vs one-time purchase</a:t>
              </a:r>
            </a:p>
            <a:p>
              <a:pPr marL="342900" indent="-342900" algn="just">
                <a:buFont typeface="Arial" panose="020B0604020202020204" pitchFamily="34" charset="0"/>
                <a:buChar char="•"/>
              </a:pPr>
              <a:endParaRPr lang="en-GB" sz="1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Shipping Time</a:t>
              </a:r>
              <a:r>
                <a:rPr lang="en-GB" sz="2400" dirty="0">
                  <a:latin typeface="Microsoft Sans Serif" panose="020B0604020202020204" pitchFamily="34" charset="0"/>
                  <a:cs typeface="Microsoft Sans Serif" panose="020B0604020202020204" pitchFamily="34" charset="0"/>
                </a:rPr>
                <a:t>: Presentation of a </a:t>
              </a:r>
              <a:r>
                <a:rPr lang="en-GB" sz="2400" b="1" dirty="0">
                  <a:latin typeface="Microsoft Sans Serif" panose="020B0604020202020204" pitchFamily="34" charset="0"/>
                  <a:cs typeface="Microsoft Sans Serif" panose="020B0604020202020204" pitchFamily="34" charset="0"/>
                </a:rPr>
                <a:t>timeline</a:t>
              </a:r>
              <a:r>
                <a:rPr lang="en-GB" sz="2400" dirty="0">
                  <a:latin typeface="Microsoft Sans Serif" panose="020B0604020202020204" pitchFamily="34" charset="0"/>
                  <a:cs typeface="Microsoft Sans Serif" panose="020B0604020202020204" pitchFamily="34" charset="0"/>
                </a:rPr>
                <a:t> based on product availability, warehouse location, distances, and activities involved in the outbound logistics process</a:t>
              </a:r>
            </a:p>
            <a:p>
              <a:pPr marL="342900" indent="-342900" algn="just">
                <a:buFont typeface="Arial" panose="020B0604020202020204" pitchFamily="34" charset="0"/>
                <a:buChar char="•"/>
              </a:pPr>
              <a:endParaRPr lang="en-GB" sz="1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Shipping Track System</a:t>
              </a:r>
              <a:r>
                <a:rPr lang="en-GB" sz="2400" dirty="0">
                  <a:latin typeface="Microsoft Sans Serif" panose="020B0604020202020204" pitchFamily="34" charset="0"/>
                  <a:cs typeface="Microsoft Sans Serif" panose="020B0604020202020204" pitchFamily="34" charset="0"/>
                </a:rPr>
                <a:t>: Preparation of a system for </a:t>
              </a:r>
              <a:r>
                <a:rPr lang="en-GB" sz="2400" b="1" dirty="0">
                  <a:latin typeface="Microsoft Sans Serif" panose="020B0604020202020204" pitchFamily="34" charset="0"/>
                  <a:cs typeface="Microsoft Sans Serif" panose="020B0604020202020204" pitchFamily="34" charset="0"/>
                </a:rPr>
                <a:t>monitoring shipments </a:t>
              </a:r>
              <a:r>
                <a:rPr lang="en-GB" sz="2400" dirty="0">
                  <a:latin typeface="Microsoft Sans Serif" panose="020B0604020202020204" pitchFamily="34" charset="0"/>
                  <a:cs typeface="Microsoft Sans Serif" panose="020B0604020202020204" pitchFamily="34" charset="0"/>
                </a:rPr>
                <a:t>from order processing to delivery</a:t>
              </a:r>
            </a:p>
            <a:p>
              <a:pPr marL="342900" indent="-342900" algn="just">
                <a:buFont typeface="Arial" panose="020B0604020202020204" pitchFamily="34" charset="0"/>
                <a:buChar char="•"/>
              </a:pPr>
              <a:endParaRPr lang="en-GB" sz="1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Shipping Policies</a:t>
              </a:r>
              <a:r>
                <a:rPr lang="en-GB" sz="2400" dirty="0">
                  <a:latin typeface="Microsoft Sans Serif" panose="020B0604020202020204" pitchFamily="34" charset="0"/>
                  <a:cs typeface="Microsoft Sans Serif" panose="020B0604020202020204" pitchFamily="34" charset="0"/>
                </a:rPr>
                <a:t>: Introduction of </a:t>
              </a:r>
              <a:r>
                <a:rPr lang="en-GB" sz="2400" b="1" dirty="0">
                  <a:latin typeface="Microsoft Sans Serif" panose="020B0604020202020204" pitchFamily="34" charset="0"/>
                  <a:cs typeface="Microsoft Sans Serif" panose="020B0604020202020204" pitchFamily="34" charset="0"/>
                </a:rPr>
                <a:t>return and refund options </a:t>
              </a:r>
              <a:r>
                <a:rPr lang="en-GB" sz="2400" dirty="0">
                  <a:latin typeface="Microsoft Sans Serif" panose="020B0604020202020204" pitchFamily="34" charset="0"/>
                  <a:cs typeface="Microsoft Sans Serif" panose="020B0604020202020204" pitchFamily="34" charset="0"/>
                </a:rPr>
                <a:t>for enhanced customer service</a:t>
              </a:r>
            </a:p>
            <a:p>
              <a:pPr marL="342900" indent="-342900" algn="just">
                <a:buFont typeface="Arial" panose="020B0604020202020204" pitchFamily="34" charset="0"/>
                <a:buChar char="•"/>
              </a:pPr>
              <a:endParaRPr lang="en-GB" sz="1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Shipping Availability</a:t>
              </a:r>
              <a:r>
                <a:rPr lang="en-GB" sz="2400" dirty="0">
                  <a:latin typeface="Microsoft Sans Serif" panose="020B0604020202020204" pitchFamily="34" charset="0"/>
                  <a:cs typeface="Microsoft Sans Serif" panose="020B0604020202020204" pitchFamily="34" charset="0"/>
                </a:rPr>
                <a:t>: P</a:t>
              </a:r>
              <a:r>
                <a:rPr lang="en-GB" sz="2400" b="0" i="0" dirty="0">
                  <a:effectLst/>
                  <a:latin typeface="Microsoft Sans Serif" panose="020B0604020202020204" pitchFamily="34" charset="0"/>
                  <a:cs typeface="Microsoft Sans Serif" panose="020B0604020202020204" pitchFamily="34" charset="0"/>
                </a:rPr>
                <a:t>otential inclusion of </a:t>
              </a:r>
              <a:r>
                <a:rPr lang="en-GB" sz="2400" b="1" i="0" dirty="0">
                  <a:effectLst/>
                  <a:latin typeface="Microsoft Sans Serif" panose="020B0604020202020204" pitchFamily="34" charset="0"/>
                  <a:cs typeface="Microsoft Sans Serif" panose="020B0604020202020204" pitchFamily="34" charset="0"/>
                </a:rPr>
                <a:t>expanded zones </a:t>
              </a:r>
              <a:r>
                <a:rPr lang="en-GB" sz="2400" b="0" i="0" dirty="0">
                  <a:effectLst/>
                  <a:latin typeface="Microsoft Sans Serif" panose="020B0604020202020204" pitchFamily="34" charset="0"/>
                  <a:cs typeface="Microsoft Sans Serif" panose="020B0604020202020204" pitchFamily="34" charset="0"/>
                </a:rPr>
                <a:t>tailored to your target market and audience</a:t>
              </a:r>
              <a:endParaRPr lang="en-GB" sz="2400" dirty="0">
                <a:latin typeface="Microsoft Sans Serif" panose="020B0604020202020204" pitchFamily="34" charset="0"/>
                <a:cs typeface="Microsoft Sans Serif" panose="020B0604020202020204" pitchFamily="34" charset="0"/>
              </a:endParaRPr>
            </a:p>
          </p:txBody>
        </p:sp>
      </p:grpSp>
    </p:spTree>
    <p:extLst>
      <p:ext uri="{BB962C8B-B14F-4D97-AF65-F5344CB8AC3E}">
        <p14:creationId xmlns:p14="http://schemas.microsoft.com/office/powerpoint/2010/main" val="1940708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1066800" y="2818506"/>
            <a:ext cx="16154400" cy="523220"/>
          </a:xfrm>
          <a:prstGeom prst="rect">
            <a:avLst/>
          </a:prstGeom>
          <a:noFill/>
        </p:spPr>
        <p:txBody>
          <a:bodyPr wrap="square" rtlCol="0">
            <a:spAutoFit/>
          </a:bodyPr>
          <a:lstStyle/>
          <a:p>
            <a:r>
              <a:rPr lang="en-GB"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At the end of this module, you will be able to:</a:t>
            </a:r>
          </a:p>
        </p:txBody>
      </p:sp>
      <p:sp>
        <p:nvSpPr>
          <p:cNvPr id="6" name="CuadroTexto 5">
            <a:extLst>
              <a:ext uri="{FF2B5EF4-FFF2-40B4-BE49-F238E27FC236}">
                <a16:creationId xmlns:a16="http://schemas.microsoft.com/office/drawing/2014/main" id="{F96592D9-B145-037C-BE20-419D6767C7BC}"/>
              </a:ext>
            </a:extLst>
          </p:cNvPr>
          <p:cNvSpPr txBox="1"/>
          <p:nvPr/>
        </p:nvSpPr>
        <p:spPr>
          <a:xfrm>
            <a:off x="1066800" y="3526392"/>
            <a:ext cx="16154400" cy="4893647"/>
          </a:xfrm>
          <a:prstGeom prst="rect">
            <a:avLst/>
          </a:prstGeom>
          <a:noFill/>
        </p:spPr>
        <p:txBody>
          <a:bodyPr wrap="square" rtlCol="0">
            <a:spAutoFit/>
          </a:bodyPr>
          <a:lstStyle/>
          <a:p>
            <a:pPr algn="just"/>
            <a:r>
              <a:rPr lang="en-GB" sz="2400" b="1" dirty="0">
                <a:latin typeface="Microsoft Sans Serif" panose="020B0604020202020204" pitchFamily="34" charset="0"/>
                <a:cs typeface="Microsoft Sans Serif" panose="020B0604020202020204" pitchFamily="34" charset="0"/>
              </a:rPr>
              <a:t>E-COMMERCE</a:t>
            </a:r>
          </a:p>
          <a:p>
            <a:pPr marL="342900" indent="-342900" algn="just">
              <a:buFont typeface="Arial" panose="020B0604020202020204" pitchFamily="34" charset="0"/>
              <a:buChar char="•"/>
            </a:pPr>
            <a:r>
              <a:rPr lang="en-GB" sz="2400" dirty="0">
                <a:latin typeface="Microsoft Sans Serif" panose="020B0604020202020204" pitchFamily="34" charset="0"/>
                <a:cs typeface="Microsoft Sans Serif" panose="020B0604020202020204" pitchFamily="34" charset="0"/>
              </a:rPr>
              <a:t>Understand the basics of e-commerce, including key concepts, terms and principles</a:t>
            </a:r>
          </a:p>
          <a:p>
            <a:pPr marL="342900" indent="-342900" algn="just">
              <a:buFont typeface="Arial" panose="020B0604020202020204" pitchFamily="34" charset="0"/>
              <a:buChar char="•"/>
            </a:pPr>
            <a:r>
              <a:rPr lang="en-GB" sz="2400" dirty="0">
                <a:latin typeface="Microsoft Sans Serif" panose="020B0604020202020204" pitchFamily="34" charset="0"/>
                <a:cs typeface="Microsoft Sans Serif" panose="020B0604020202020204" pitchFamily="34" charset="0"/>
              </a:rPr>
              <a:t>Navigate the e-commerce landscape, form analysing opportunities to tips for a strategy</a:t>
            </a:r>
          </a:p>
          <a:p>
            <a:pPr marL="342900" indent="-342900" algn="just">
              <a:buFont typeface="Arial" panose="020B0604020202020204" pitchFamily="34" charset="0"/>
              <a:buChar char="•"/>
            </a:pPr>
            <a:endParaRPr lang="en-GB" sz="2400" dirty="0">
              <a:latin typeface="Microsoft Sans Serif" panose="020B0604020202020204" pitchFamily="34" charset="0"/>
              <a:cs typeface="Microsoft Sans Serif" panose="020B0604020202020204" pitchFamily="34" charset="0"/>
            </a:endParaRPr>
          </a:p>
          <a:p>
            <a:pPr algn="just"/>
            <a:r>
              <a:rPr lang="en-GB" sz="2400" b="1" dirty="0">
                <a:latin typeface="Microsoft Sans Serif" panose="020B0604020202020204" pitchFamily="34" charset="0"/>
                <a:cs typeface="Microsoft Sans Serif" panose="020B0604020202020204" pitchFamily="34" charset="0"/>
              </a:rPr>
              <a:t>ONLINE STORE</a:t>
            </a:r>
          </a:p>
          <a:p>
            <a:pPr marL="342900" indent="-342900" algn="just">
              <a:buFont typeface="Arial" panose="020B0604020202020204" pitchFamily="34" charset="0"/>
              <a:buChar char="•"/>
            </a:pPr>
            <a:r>
              <a:rPr lang="en-GB" sz="2400" dirty="0">
                <a:latin typeface="Microsoft Sans Serif" panose="020B0604020202020204" pitchFamily="34" charset="0"/>
                <a:cs typeface="Microsoft Sans Serif" panose="020B0604020202020204" pitchFamily="34" charset="0"/>
              </a:rPr>
              <a:t>Choose the ideal e-commerce platform for your business, also considering the differences between B2B and B2C operations</a:t>
            </a:r>
          </a:p>
          <a:p>
            <a:pPr marL="342900" indent="-342900" algn="just">
              <a:buFont typeface="Arial" panose="020B0604020202020204" pitchFamily="34" charset="0"/>
              <a:buChar char="•"/>
            </a:pPr>
            <a:r>
              <a:rPr lang="en-GB" sz="2400" dirty="0">
                <a:latin typeface="Microsoft Sans Serif" panose="020B0604020202020204" pitchFamily="34" charset="0"/>
                <a:cs typeface="Microsoft Sans Serif" panose="020B0604020202020204" pitchFamily="34" charset="0"/>
              </a:rPr>
              <a:t>Make informed decisions about specific activities for an online store</a:t>
            </a:r>
          </a:p>
          <a:p>
            <a:pPr marL="342900" indent="-342900" algn="just">
              <a:buFont typeface="Arial" panose="020B0604020202020204" pitchFamily="34" charset="0"/>
              <a:buChar char="•"/>
            </a:pPr>
            <a:endParaRPr lang="en-GB" sz="2400" dirty="0">
              <a:latin typeface="Microsoft Sans Serif" panose="020B0604020202020204" pitchFamily="34" charset="0"/>
              <a:cs typeface="Microsoft Sans Serif" panose="020B0604020202020204" pitchFamily="34" charset="0"/>
            </a:endParaRPr>
          </a:p>
          <a:p>
            <a:pPr algn="just"/>
            <a:r>
              <a:rPr lang="en-GB" sz="2400" b="1" dirty="0">
                <a:latin typeface="Microsoft Sans Serif" panose="020B0604020202020204" pitchFamily="34" charset="0"/>
                <a:cs typeface="Microsoft Sans Serif" panose="020B0604020202020204" pitchFamily="34" charset="0"/>
              </a:rPr>
              <a:t>ONLINE SALES</a:t>
            </a:r>
          </a:p>
          <a:p>
            <a:pPr marL="342900" indent="-342900" algn="just">
              <a:buFont typeface="Arial" panose="020B0604020202020204" pitchFamily="34" charset="0"/>
              <a:buChar char="•"/>
            </a:pPr>
            <a:r>
              <a:rPr lang="en-GB" sz="2400" dirty="0">
                <a:latin typeface="Microsoft Sans Serif" panose="020B0604020202020204" pitchFamily="34" charset="0"/>
                <a:cs typeface="Microsoft Sans Serif" panose="020B0604020202020204" pitchFamily="34" charset="0"/>
              </a:rPr>
              <a:t>Operationalise your business from strategy and first decisions to online sales operations</a:t>
            </a:r>
          </a:p>
          <a:p>
            <a:pPr marL="342900" indent="-342900" algn="just">
              <a:buFont typeface="Arial" panose="020B0604020202020204" pitchFamily="34" charset="0"/>
              <a:buChar char="•"/>
            </a:pPr>
            <a:r>
              <a:rPr lang="en-GB" sz="2400" dirty="0">
                <a:latin typeface="Microsoft Sans Serif" panose="020B0604020202020204" pitchFamily="34" charset="0"/>
                <a:cs typeface="Microsoft Sans Serif" panose="020B0604020202020204" pitchFamily="34" charset="0"/>
              </a:rPr>
              <a:t>Implement targeted strategies, such as CRM and data analytics, to optimise sales and conversions, effectively adapt to changing market, and expand your online presence</a:t>
            </a: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066800" y="2149614"/>
            <a:ext cx="91440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Objectives and Goals</a:t>
            </a:r>
          </a:p>
        </p:txBody>
      </p:sp>
    </p:spTree>
    <p:extLst>
      <p:ext uri="{BB962C8B-B14F-4D97-AF65-F5344CB8AC3E}">
        <p14:creationId xmlns:p14="http://schemas.microsoft.com/office/powerpoint/2010/main" val="3383028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alpha val="19000"/>
          </a:schemeClr>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2.6 Data Collection System and Review</a:t>
            </a: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066800" y="2149614"/>
            <a:ext cx="91440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2: Setting Up Your Online Store</a:t>
            </a:r>
          </a:p>
        </p:txBody>
      </p:sp>
      <p:sp>
        <p:nvSpPr>
          <p:cNvPr id="6" name="CuadroTexto 5">
            <a:extLst>
              <a:ext uri="{FF2B5EF4-FFF2-40B4-BE49-F238E27FC236}">
                <a16:creationId xmlns:a16="http://schemas.microsoft.com/office/drawing/2014/main" id="{F96592D9-B145-037C-BE20-419D6767C7BC}"/>
              </a:ext>
            </a:extLst>
          </p:cNvPr>
          <p:cNvSpPr txBox="1"/>
          <p:nvPr/>
        </p:nvSpPr>
        <p:spPr>
          <a:xfrm>
            <a:off x="1066800" y="3526392"/>
            <a:ext cx="16154400" cy="5262979"/>
          </a:xfrm>
          <a:prstGeom prst="rect">
            <a:avLst/>
          </a:prstGeom>
          <a:noFill/>
        </p:spPr>
        <p:txBody>
          <a:bodyPr wrap="square" rtlCol="0">
            <a:spAutoFit/>
          </a:bodyPr>
          <a:lstStyle/>
          <a:p>
            <a:pPr algn="just"/>
            <a:r>
              <a:rPr lang="en-GB" sz="2400" b="0" i="0" dirty="0">
                <a:effectLst/>
                <a:latin typeface="Microsoft Sans Serif" panose="020B0604020202020204" pitchFamily="34" charset="0"/>
                <a:cs typeface="Microsoft Sans Serif" panose="020B0604020202020204" pitchFamily="34" charset="0"/>
              </a:rPr>
              <a:t>In every aspect of your online store, from customer interactions to logistic, </a:t>
            </a:r>
            <a:r>
              <a:rPr lang="en-GB" sz="2400" b="1" i="0" dirty="0">
                <a:effectLst/>
                <a:latin typeface="Microsoft Sans Serif" panose="020B0604020202020204" pitchFamily="34" charset="0"/>
                <a:cs typeface="Microsoft Sans Serif" panose="020B0604020202020204" pitchFamily="34" charset="0"/>
              </a:rPr>
              <a:t>having a robust data collection system </a:t>
            </a:r>
            <a:r>
              <a:rPr lang="en-GB" sz="2400" b="0" i="0" dirty="0">
                <a:effectLst/>
                <a:latin typeface="Microsoft Sans Serif" panose="020B0604020202020204" pitchFamily="34" charset="0"/>
                <a:cs typeface="Microsoft Sans Serif" panose="020B0604020202020204" pitchFamily="34" charset="0"/>
              </a:rPr>
              <a:t>is essential. This system captures </a:t>
            </a:r>
            <a:r>
              <a:rPr lang="en-GB" sz="2400" b="1" i="0" dirty="0">
                <a:effectLst/>
                <a:latin typeface="Microsoft Sans Serif" panose="020B0604020202020204" pitchFamily="34" charset="0"/>
                <a:cs typeface="Microsoft Sans Serif" panose="020B0604020202020204" pitchFamily="34" charset="0"/>
              </a:rPr>
              <a:t>valuable information </a:t>
            </a:r>
            <a:r>
              <a:rPr lang="en-GB" sz="2400" dirty="0">
                <a:latin typeface="Microsoft Sans Serif" panose="020B0604020202020204" pitchFamily="34" charset="0"/>
                <a:cs typeface="Microsoft Sans Serif" panose="020B0604020202020204" pitchFamily="34" charset="0"/>
              </a:rPr>
              <a:t>such as: </a:t>
            </a:r>
            <a:r>
              <a:rPr lang="en-GB" sz="2400" b="0" i="0" dirty="0">
                <a:effectLst/>
                <a:latin typeface="Microsoft Sans Serif" panose="020B0604020202020204" pitchFamily="34" charset="0"/>
                <a:cs typeface="Microsoft Sans Serif" panose="020B0604020202020204" pitchFamily="34" charset="0"/>
              </a:rPr>
              <a:t>contact information, email, search and purchase stats, time spent on product descriptions, shipment details, etc.</a:t>
            </a:r>
          </a:p>
          <a:p>
            <a:pPr algn="just"/>
            <a:endParaRPr lang="en-GB" sz="2400" dirty="0">
              <a:latin typeface="Microsoft Sans Serif" panose="020B0604020202020204" pitchFamily="34" charset="0"/>
              <a:cs typeface="Microsoft Sans Serif" panose="020B0604020202020204" pitchFamily="34" charset="0"/>
            </a:endParaRPr>
          </a:p>
          <a:p>
            <a:pPr algn="just"/>
            <a:r>
              <a:rPr lang="en-GB" sz="2400" b="0" i="0" dirty="0">
                <a:effectLst/>
                <a:latin typeface="Microsoft Sans Serif" panose="020B0604020202020204" pitchFamily="34" charset="0"/>
                <a:cs typeface="Microsoft Sans Serif" panose="020B0604020202020204" pitchFamily="34" charset="0"/>
              </a:rPr>
              <a:t>It is crucial to implement this while adhering to </a:t>
            </a:r>
            <a:r>
              <a:rPr lang="en-GB" sz="2400" i="0" dirty="0">
                <a:effectLst/>
                <a:latin typeface="Microsoft Sans Serif" panose="020B0604020202020204" pitchFamily="34" charset="0"/>
                <a:cs typeface="Microsoft Sans Serif" panose="020B0604020202020204" pitchFamily="34" charset="0"/>
              </a:rPr>
              <a:t>data protection regulations</a:t>
            </a:r>
            <a:r>
              <a:rPr lang="en-GB" sz="2400" dirty="0">
                <a:latin typeface="Microsoft Sans Serif" panose="020B0604020202020204" pitchFamily="34" charset="0"/>
                <a:cs typeface="Microsoft Sans Serif" panose="020B0604020202020204" pitchFamily="34" charset="0"/>
              </a:rPr>
              <a:t> – </a:t>
            </a:r>
            <a:r>
              <a:rPr lang="en-GB" sz="2400" b="1" dirty="0">
                <a:latin typeface="Microsoft Sans Serif" panose="020B0604020202020204" pitchFamily="34" charset="0"/>
                <a:cs typeface="Microsoft Sans Serif" panose="020B0604020202020204" pitchFamily="34" charset="0"/>
              </a:rPr>
              <a:t>ensuring </a:t>
            </a:r>
            <a:r>
              <a:rPr lang="en-GB" sz="2400" b="1" i="0" dirty="0">
                <a:effectLst/>
                <a:latin typeface="Microsoft Sans Serif" panose="020B0604020202020204" pitchFamily="34" charset="0"/>
                <a:cs typeface="Microsoft Sans Serif" panose="020B0604020202020204" pitchFamily="34" charset="0"/>
              </a:rPr>
              <a:t>GDPR compliance </a:t>
            </a:r>
            <a:r>
              <a:rPr lang="en-GB" sz="2400" b="0" i="0" dirty="0">
                <a:effectLst/>
                <a:latin typeface="Microsoft Sans Serif" panose="020B0604020202020204" pitchFamily="34" charset="0"/>
                <a:cs typeface="Microsoft Sans Serif" panose="020B0604020202020204" pitchFamily="34" charset="0"/>
              </a:rPr>
              <a:t>- and with the ultimate goal of utilising the </a:t>
            </a:r>
            <a:r>
              <a:rPr lang="en-GB" sz="2400" b="1" i="0" dirty="0">
                <a:effectLst/>
                <a:latin typeface="Microsoft Sans Serif" panose="020B0604020202020204" pitchFamily="34" charset="0"/>
                <a:cs typeface="Microsoft Sans Serif" panose="020B0604020202020204" pitchFamily="34" charset="0"/>
              </a:rPr>
              <a:t>collected data </a:t>
            </a:r>
            <a:r>
              <a:rPr lang="en-GB" sz="2400" i="0" dirty="0">
                <a:effectLst/>
                <a:latin typeface="Microsoft Sans Serif" panose="020B0604020202020204" pitchFamily="34" charset="0"/>
                <a:cs typeface="Microsoft Sans Serif" panose="020B0604020202020204" pitchFamily="34" charset="0"/>
              </a:rPr>
              <a:t>as </a:t>
            </a:r>
            <a:r>
              <a:rPr lang="en-GB" sz="2400" dirty="0">
                <a:latin typeface="Microsoft Sans Serif" panose="020B0604020202020204" pitchFamily="34" charset="0"/>
                <a:cs typeface="Microsoft Sans Serif" panose="020B0604020202020204" pitchFamily="34" charset="0"/>
              </a:rPr>
              <a:t>valuable resources for data analysis and, consequently, </a:t>
            </a:r>
            <a:r>
              <a:rPr lang="en-GB" sz="2400" b="1" i="0" dirty="0">
                <a:effectLst/>
                <a:latin typeface="Microsoft Sans Serif" panose="020B0604020202020204" pitchFamily="34" charset="0"/>
                <a:cs typeface="Microsoft Sans Serif" panose="020B0604020202020204" pitchFamily="34" charset="0"/>
              </a:rPr>
              <a:t>for insightful data-driven decisions</a:t>
            </a:r>
            <a:r>
              <a:rPr lang="en-GB" sz="2400" b="0" i="0" dirty="0">
                <a:effectLst/>
                <a:latin typeface="Microsoft Sans Serif" panose="020B0604020202020204" pitchFamily="34" charset="0"/>
                <a:cs typeface="Microsoft Sans Serif" panose="020B0604020202020204" pitchFamily="34" charset="0"/>
              </a:rPr>
              <a:t>.</a:t>
            </a:r>
          </a:p>
          <a:p>
            <a:pPr algn="just"/>
            <a:endParaRPr lang="en-GB" sz="2400" dirty="0">
              <a:latin typeface="Microsoft Sans Serif" panose="020B0604020202020204" pitchFamily="34" charset="0"/>
              <a:cs typeface="Microsoft Sans Serif" panose="020B0604020202020204" pitchFamily="34" charset="0"/>
            </a:endParaRPr>
          </a:p>
          <a:p>
            <a:pPr algn="ctr"/>
            <a:r>
              <a:rPr lang="en-GB" sz="2400" b="1" dirty="0">
                <a:solidFill>
                  <a:srgbClr val="0070C0"/>
                </a:solidFill>
                <a:latin typeface="Microsoft Sans Serif" panose="020B0604020202020204" pitchFamily="34" charset="0"/>
                <a:cs typeface="Microsoft Sans Serif" panose="020B0604020202020204" pitchFamily="34" charset="0"/>
              </a:rPr>
              <a:t>From data to direct information…</a:t>
            </a:r>
          </a:p>
          <a:p>
            <a:pPr algn="just"/>
            <a:endParaRPr lang="en-GB" sz="2400" dirty="0">
              <a:latin typeface="Microsoft Sans Serif" panose="020B0604020202020204" pitchFamily="34" charset="0"/>
              <a:cs typeface="Microsoft Sans Serif" panose="020B0604020202020204" pitchFamily="34" charset="0"/>
            </a:endParaRPr>
          </a:p>
          <a:p>
            <a:pPr algn="just"/>
            <a:r>
              <a:rPr lang="en-GB" sz="2400" b="0" i="0" dirty="0">
                <a:effectLst/>
                <a:latin typeface="Microsoft Sans Serif" panose="020B0604020202020204" pitchFamily="34" charset="0"/>
                <a:cs typeface="Microsoft Sans Serif" panose="020B0604020202020204" pitchFamily="34" charset="0"/>
              </a:rPr>
              <a:t>Besides the data collected from consumers, as mentioned earlier, it is recommended to actively gather </a:t>
            </a:r>
            <a:r>
              <a:rPr lang="en-GB" sz="2400" b="1" i="0" dirty="0">
                <a:effectLst/>
                <a:latin typeface="Microsoft Sans Serif" panose="020B0604020202020204" pitchFamily="34" charset="0"/>
                <a:cs typeface="Microsoft Sans Serif" panose="020B0604020202020204" pitchFamily="34" charset="0"/>
              </a:rPr>
              <a:t>direct information through testimonials and reviews</a:t>
            </a:r>
            <a:r>
              <a:rPr lang="en-GB" sz="2400" b="0" i="0" dirty="0">
                <a:effectLst/>
                <a:latin typeface="Microsoft Sans Serif" panose="020B0604020202020204" pitchFamily="34" charset="0"/>
                <a:cs typeface="Microsoft Sans Serif" panose="020B0604020202020204" pitchFamily="34" charset="0"/>
              </a:rPr>
              <a:t>. Therefore, incorporate into your strategy and as a service of your online store a </a:t>
            </a:r>
            <a:r>
              <a:rPr lang="en-GB" sz="2400" b="1" i="0" dirty="0">
                <a:effectLst/>
                <a:latin typeface="Microsoft Sans Serif" panose="020B0604020202020204" pitchFamily="34" charset="0"/>
                <a:cs typeface="Microsoft Sans Serif" panose="020B0604020202020204" pitchFamily="34" charset="0"/>
              </a:rPr>
              <a:t>dedicated review section</a:t>
            </a:r>
            <a:r>
              <a:rPr lang="en-GB" sz="2400" b="0" i="0" dirty="0">
                <a:effectLst/>
                <a:latin typeface="Microsoft Sans Serif" panose="020B0604020202020204" pitchFamily="34" charset="0"/>
                <a:cs typeface="Microsoft Sans Serif" panose="020B0604020202020204" pitchFamily="34" charset="0"/>
              </a:rPr>
              <a:t>, and consider </a:t>
            </a:r>
            <a:r>
              <a:rPr lang="en-GB" sz="2400" b="1" i="0" dirty="0">
                <a:effectLst/>
                <a:latin typeface="Microsoft Sans Serif" panose="020B0604020202020204" pitchFamily="34" charset="0"/>
                <a:cs typeface="Microsoft Sans Serif" panose="020B0604020202020204" pitchFamily="34" charset="0"/>
              </a:rPr>
              <a:t>sending emails to request feedback </a:t>
            </a:r>
            <a:r>
              <a:rPr lang="en-GB" sz="2400" b="0" i="0" dirty="0">
                <a:effectLst/>
                <a:latin typeface="Microsoft Sans Serif" panose="020B0604020202020204" pitchFamily="34" charset="0"/>
                <a:cs typeface="Microsoft Sans Serif" panose="020B0604020202020204" pitchFamily="34" charset="0"/>
              </a:rPr>
              <a:t>as a follow-up from the customer for each purchased item.</a:t>
            </a:r>
            <a:endParaRPr lang="en-GB" sz="2400"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26580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alpha val="19000"/>
          </a:schemeClr>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3.1 Implementing a Visibility Strategy (1)</a:t>
            </a: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066800" y="2149614"/>
            <a:ext cx="91440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3: Scaling Up Your Online Store</a:t>
            </a:r>
          </a:p>
        </p:txBody>
      </p:sp>
      <p:sp>
        <p:nvSpPr>
          <p:cNvPr id="6" name="CuadroTexto 5">
            <a:extLst>
              <a:ext uri="{FF2B5EF4-FFF2-40B4-BE49-F238E27FC236}">
                <a16:creationId xmlns:a16="http://schemas.microsoft.com/office/drawing/2014/main" id="{F96592D9-B145-037C-BE20-419D6767C7BC}"/>
              </a:ext>
            </a:extLst>
          </p:cNvPr>
          <p:cNvSpPr txBox="1"/>
          <p:nvPr/>
        </p:nvSpPr>
        <p:spPr>
          <a:xfrm>
            <a:off x="1066800" y="3526392"/>
            <a:ext cx="16154400" cy="4893647"/>
          </a:xfrm>
          <a:prstGeom prst="rect">
            <a:avLst/>
          </a:prstGeom>
          <a:noFill/>
        </p:spPr>
        <p:txBody>
          <a:bodyPr wrap="square" rtlCol="0">
            <a:spAutoFit/>
          </a:bodyPr>
          <a:lstStyle/>
          <a:p>
            <a:pPr algn="just"/>
            <a:r>
              <a:rPr lang="en-GB" sz="2400" dirty="0">
                <a:latin typeface="Microsoft Sans Serif" panose="020B0604020202020204" pitchFamily="34" charset="0"/>
                <a:cs typeface="Microsoft Sans Serif" panose="020B0604020202020204" pitchFamily="34" charset="0"/>
              </a:rPr>
              <a:t>From setting up an online store to maximising sales… what happens </a:t>
            </a:r>
            <a:r>
              <a:rPr lang="en-GB" sz="2400" b="1" dirty="0">
                <a:latin typeface="Microsoft Sans Serif" panose="020B0604020202020204" pitchFamily="34" charset="0"/>
                <a:cs typeface="Microsoft Sans Serif" panose="020B0604020202020204" pitchFamily="34" charset="0"/>
              </a:rPr>
              <a:t>after launching </a:t>
            </a:r>
            <a:r>
              <a:rPr lang="en-GB" sz="2400" dirty="0">
                <a:latin typeface="Microsoft Sans Serif" panose="020B0604020202020204" pitchFamily="34" charset="0"/>
                <a:cs typeface="Microsoft Sans Serif" panose="020B0604020202020204" pitchFamily="34" charset="0"/>
              </a:rPr>
              <a:t>your online store?</a:t>
            </a:r>
          </a:p>
          <a:p>
            <a:pPr algn="just"/>
            <a:endParaRPr lang="en-GB" sz="2400" dirty="0">
              <a:latin typeface="Microsoft Sans Serif" panose="020B0604020202020204" pitchFamily="34" charset="0"/>
              <a:cs typeface="Microsoft Sans Serif" panose="020B0604020202020204" pitchFamily="34" charset="0"/>
            </a:endParaRPr>
          </a:p>
          <a:p>
            <a:pPr algn="just"/>
            <a:r>
              <a:rPr lang="en-GB" sz="2400" dirty="0">
                <a:latin typeface="Microsoft Sans Serif" panose="020B0604020202020204" pitchFamily="34" charset="0"/>
                <a:cs typeface="Microsoft Sans Serif" panose="020B0604020202020204" pitchFamily="34" charset="0"/>
              </a:rPr>
              <a:t>Now </a:t>
            </a:r>
            <a:r>
              <a:rPr lang="en-GB" sz="2400" b="1" dirty="0">
                <a:latin typeface="Microsoft Sans Serif" panose="020B0604020202020204" pitchFamily="34" charset="0"/>
                <a:cs typeface="Microsoft Sans Serif" panose="020B0604020202020204" pitchFamily="34" charset="0"/>
              </a:rPr>
              <a:t>it is the turn to operationalise the business</a:t>
            </a:r>
            <a:r>
              <a:rPr lang="en-GB" sz="2400" dirty="0">
                <a:latin typeface="Microsoft Sans Serif" panose="020B0604020202020204" pitchFamily="34" charset="0"/>
                <a:cs typeface="Microsoft Sans Serif" panose="020B0604020202020204" pitchFamily="34" charset="0"/>
              </a:rPr>
              <a:t>, by attracting potential customers and with the aim to carry out successful online sales operations. </a:t>
            </a:r>
          </a:p>
          <a:p>
            <a:pPr algn="just"/>
            <a:endParaRPr lang="en-GB" sz="2400" dirty="0">
              <a:latin typeface="Microsoft Sans Serif" panose="020B0604020202020204" pitchFamily="34" charset="0"/>
              <a:cs typeface="Microsoft Sans Serif" panose="020B0604020202020204" pitchFamily="34" charset="0"/>
            </a:endParaRPr>
          </a:p>
          <a:p>
            <a:pPr algn="just"/>
            <a:r>
              <a:rPr lang="en-GB" sz="2400" dirty="0">
                <a:latin typeface="Microsoft Sans Serif" panose="020B0604020202020204" pitchFamily="34" charset="0"/>
                <a:cs typeface="Microsoft Sans Serif" panose="020B0604020202020204" pitchFamily="34" charset="0"/>
              </a:rPr>
              <a:t>Transitioning from the setup phase to operationalisation means came across and overcome </a:t>
            </a:r>
            <a:r>
              <a:rPr lang="en-GB" sz="2400" b="1" dirty="0">
                <a:solidFill>
                  <a:srgbClr val="0070C0"/>
                </a:solidFill>
                <a:latin typeface="Microsoft Sans Serif" panose="020B0604020202020204" pitchFamily="34" charset="0"/>
                <a:cs typeface="Microsoft Sans Serif" panose="020B0604020202020204" pitchFamily="34" charset="0"/>
              </a:rPr>
              <a:t>the following bridge</a:t>
            </a:r>
            <a:r>
              <a:rPr lang="en-GB" sz="2400" dirty="0">
                <a:latin typeface="Microsoft Sans Serif" panose="020B0604020202020204" pitchFamily="34" charset="0"/>
                <a:cs typeface="Microsoft Sans Serif" panose="020B0604020202020204" pitchFamily="34" charset="0"/>
              </a:rPr>
              <a:t>:</a:t>
            </a:r>
          </a:p>
          <a:p>
            <a:pPr algn="just"/>
            <a:endParaRPr lang="en-GB" sz="2400" dirty="0">
              <a:latin typeface="Microsoft Sans Serif" panose="020B0604020202020204" pitchFamily="34" charset="0"/>
              <a:cs typeface="Microsoft Sans Serif" panose="020B0604020202020204" pitchFamily="34" charset="0"/>
            </a:endParaRPr>
          </a:p>
          <a:p>
            <a:pPr algn="just"/>
            <a:r>
              <a:rPr lang="en-GB" sz="2400" dirty="0">
                <a:latin typeface="Microsoft Sans Serif" panose="020B0604020202020204" pitchFamily="34" charset="0"/>
                <a:cs typeface="Microsoft Sans Serif" panose="020B0604020202020204" pitchFamily="34" charset="0"/>
              </a:rPr>
              <a:t>	The </a:t>
            </a:r>
            <a:r>
              <a:rPr lang="en-GB" sz="2400" b="1" dirty="0">
                <a:solidFill>
                  <a:srgbClr val="0070C0"/>
                </a:solidFill>
                <a:latin typeface="Microsoft Sans Serif" panose="020B0604020202020204" pitchFamily="34" charset="0"/>
                <a:cs typeface="Microsoft Sans Serif" panose="020B0604020202020204" pitchFamily="34" charset="0"/>
              </a:rPr>
              <a:t>implementation of a visibility strategy</a:t>
            </a:r>
          </a:p>
          <a:p>
            <a:pPr algn="just"/>
            <a:endParaRPr lang="en-GB" sz="2400" b="1" dirty="0">
              <a:solidFill>
                <a:srgbClr val="0070C0"/>
              </a:solidFill>
              <a:latin typeface="Microsoft Sans Serif" panose="020B0604020202020204" pitchFamily="34" charset="0"/>
              <a:cs typeface="Microsoft Sans Serif" panose="020B0604020202020204" pitchFamily="34" charset="0"/>
            </a:endParaRPr>
          </a:p>
          <a:p>
            <a:pPr algn="just"/>
            <a:r>
              <a:rPr lang="en-GB" sz="2400" dirty="0">
                <a:latin typeface="Microsoft Sans Serif" panose="020B0604020202020204" pitchFamily="34" charset="0"/>
                <a:cs typeface="Microsoft Sans Serif" panose="020B0604020202020204" pitchFamily="34" charset="0"/>
              </a:rPr>
              <a:t>In terms of e-commerce and online, a visibility strategy is outlined in the following </a:t>
            </a:r>
            <a:r>
              <a:rPr lang="en-GB" sz="2400" b="1" dirty="0">
                <a:solidFill>
                  <a:srgbClr val="0070C0"/>
                </a:solidFill>
                <a:latin typeface="Microsoft Sans Serif" panose="020B0604020202020204" pitchFamily="34" charset="0"/>
                <a:cs typeface="Microsoft Sans Serif" panose="020B0604020202020204" pitchFamily="34" charset="0"/>
              </a:rPr>
              <a:t>key activities</a:t>
            </a:r>
            <a:r>
              <a:rPr lang="en-GB" sz="2400" dirty="0">
                <a:latin typeface="Microsoft Sans Serif" panose="020B0604020202020204" pitchFamily="34" charset="0"/>
                <a:cs typeface="Microsoft Sans Serif" panose="020B0604020202020204" pitchFamily="34" charset="0"/>
              </a:rPr>
              <a:t>:</a:t>
            </a:r>
          </a:p>
          <a:p>
            <a:pPr algn="just"/>
            <a:endParaRPr lang="en-GB" sz="24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Leveraging Social Media</a:t>
            </a:r>
            <a:r>
              <a:rPr lang="en-GB" sz="2400" dirty="0">
                <a:latin typeface="Microsoft Sans Serif" panose="020B0604020202020204" pitchFamily="34" charset="0"/>
                <a:cs typeface="Microsoft Sans Serif" panose="020B0604020202020204" pitchFamily="34" charset="0"/>
              </a:rPr>
              <a:t>: Harness the power of social media platforms for enhanced visibility. Strategic use of channels like Facebook, Instagram, and also WhatsApp can broaden your audience reach (and management)</a:t>
            </a:r>
          </a:p>
        </p:txBody>
      </p:sp>
      <p:pic>
        <p:nvPicPr>
          <p:cNvPr id="4" name="Elemento grafico 3" descr="Scena di bridge contorno">
            <a:extLst>
              <a:ext uri="{FF2B5EF4-FFF2-40B4-BE49-F238E27FC236}">
                <a16:creationId xmlns:a16="http://schemas.microsoft.com/office/drawing/2014/main" id="{26090661-472B-1400-85E5-16F51D7010C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66800" y="5720834"/>
            <a:ext cx="946666" cy="946666"/>
          </a:xfrm>
          <a:prstGeom prst="rect">
            <a:avLst/>
          </a:prstGeom>
        </p:spPr>
      </p:pic>
    </p:spTree>
    <p:extLst>
      <p:ext uri="{BB962C8B-B14F-4D97-AF65-F5344CB8AC3E}">
        <p14:creationId xmlns:p14="http://schemas.microsoft.com/office/powerpoint/2010/main" val="3552514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alpha val="19000"/>
          </a:schemeClr>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3.1 Implementing a Visibility Strategy (2)</a:t>
            </a: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066800" y="2149614"/>
            <a:ext cx="91440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3: Scaling Up Your Online Store</a:t>
            </a:r>
          </a:p>
        </p:txBody>
      </p:sp>
      <p:sp>
        <p:nvSpPr>
          <p:cNvPr id="6" name="CuadroTexto 5">
            <a:extLst>
              <a:ext uri="{FF2B5EF4-FFF2-40B4-BE49-F238E27FC236}">
                <a16:creationId xmlns:a16="http://schemas.microsoft.com/office/drawing/2014/main" id="{F96592D9-B145-037C-BE20-419D6767C7BC}"/>
              </a:ext>
            </a:extLst>
          </p:cNvPr>
          <p:cNvSpPr txBox="1"/>
          <p:nvPr/>
        </p:nvSpPr>
        <p:spPr>
          <a:xfrm>
            <a:off x="1066800" y="3526392"/>
            <a:ext cx="16154400" cy="4524315"/>
          </a:xfrm>
          <a:prstGeom prst="rect">
            <a:avLst/>
          </a:prstGeom>
          <a:noFill/>
        </p:spPr>
        <p:txBody>
          <a:bodyPr wrap="square" rtlCol="0">
            <a:spAutoFit/>
          </a:bodyPr>
          <a:lstStyle/>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Online Marketing Tactics</a:t>
            </a:r>
            <a:r>
              <a:rPr lang="en-GB" sz="2400" dirty="0">
                <a:latin typeface="Microsoft Sans Serif" panose="020B0604020202020204" pitchFamily="34" charset="0"/>
                <a:cs typeface="Microsoft Sans Serif" panose="020B0604020202020204" pitchFamily="34" charset="0"/>
              </a:rPr>
              <a:t>: Explore effective online marketing tactics to boost visibility. From SEO strategies to targeted advertisements, tailor your approach to your business and customers’ needs</a:t>
            </a:r>
          </a:p>
          <a:p>
            <a:pPr marL="342900" indent="-342900" algn="just">
              <a:buFont typeface="Arial" panose="020B0604020202020204" pitchFamily="34" charset="0"/>
              <a:buChar char="•"/>
            </a:pPr>
            <a:endParaRPr lang="en-GB" sz="24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Attracting Potential Customers</a:t>
            </a:r>
            <a:r>
              <a:rPr lang="en-GB" sz="2400" dirty="0">
                <a:latin typeface="Microsoft Sans Serif" panose="020B0604020202020204" pitchFamily="34" charset="0"/>
                <a:cs typeface="Microsoft Sans Serif" panose="020B0604020202020204" pitchFamily="34" charset="0"/>
              </a:rPr>
              <a:t>: Implement strategies to attract potential customers. Whether through promotions, engaging content, or influencer collaborations, draw attention to your products or services</a:t>
            </a:r>
          </a:p>
          <a:p>
            <a:pPr marL="342900" indent="-342900" algn="just">
              <a:buFont typeface="Arial" panose="020B0604020202020204" pitchFamily="34" charset="0"/>
              <a:buChar char="•"/>
            </a:pPr>
            <a:endParaRPr lang="en-GB" sz="24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Establishing Online Presence</a:t>
            </a:r>
            <a:r>
              <a:rPr lang="en-GB" sz="2400" dirty="0">
                <a:latin typeface="Microsoft Sans Serif" panose="020B0604020202020204" pitchFamily="34" charset="0"/>
                <a:cs typeface="Microsoft Sans Serif" panose="020B0604020202020204" pitchFamily="34" charset="0"/>
              </a:rPr>
              <a:t>: Strengthen your online presence through consistent branding and messaging. Create and maintain a cohesive brand identity that matches and resonates with your target audience</a:t>
            </a:r>
          </a:p>
          <a:p>
            <a:pPr marL="342900" indent="-342900" algn="just">
              <a:buFont typeface="Arial" panose="020B0604020202020204" pitchFamily="34" charset="0"/>
              <a:buChar char="•"/>
            </a:pPr>
            <a:endParaRPr lang="en-GB" sz="2400" dirty="0">
              <a:latin typeface="Microsoft Sans Serif" panose="020B0604020202020204" pitchFamily="34" charset="0"/>
              <a:cs typeface="Microsoft Sans Serif" panose="020B0604020202020204" pitchFamily="34" charset="0"/>
            </a:endParaRPr>
          </a:p>
          <a:p>
            <a:pPr algn="just"/>
            <a:r>
              <a:rPr lang="en-GB" sz="2400" b="1" i="0" dirty="0">
                <a:effectLst/>
                <a:latin typeface="Microsoft Sans Serif" panose="020B0604020202020204" pitchFamily="34" charset="0"/>
                <a:cs typeface="Microsoft Sans Serif" panose="020B0604020202020204" pitchFamily="34" charset="0"/>
              </a:rPr>
              <a:t>As a corollary </a:t>
            </a:r>
            <a:r>
              <a:rPr lang="en-GB" sz="2400" b="0" i="0" dirty="0">
                <a:effectLst/>
                <a:latin typeface="Microsoft Sans Serif" panose="020B0604020202020204" pitchFamily="34" charset="0"/>
                <a:cs typeface="Microsoft Sans Serif" panose="020B0604020202020204" pitchFamily="34" charset="0"/>
              </a:rPr>
              <a:t>to the visibility strategy that generates contacts and potential customers, consider implementing </a:t>
            </a:r>
            <a:r>
              <a:rPr lang="en-GB" sz="2400" b="1" i="0" dirty="0">
                <a:effectLst/>
                <a:latin typeface="Microsoft Sans Serif" panose="020B0604020202020204" pitchFamily="34" charset="0"/>
                <a:cs typeface="Microsoft Sans Serif" panose="020B0604020202020204" pitchFamily="34" charset="0"/>
              </a:rPr>
              <a:t>additional strategies </a:t>
            </a:r>
            <a:r>
              <a:rPr lang="en-GB" sz="2400" b="0" i="0" dirty="0">
                <a:effectLst/>
                <a:latin typeface="Microsoft Sans Serif" panose="020B0604020202020204" pitchFamily="34" charset="0"/>
                <a:cs typeface="Microsoft Sans Serif" panose="020B0604020202020204" pitchFamily="34" charset="0"/>
              </a:rPr>
              <a:t>that guide the customers in their </a:t>
            </a:r>
            <a:r>
              <a:rPr lang="en-GB" sz="2400" b="1" i="0" dirty="0">
                <a:effectLst/>
                <a:latin typeface="Microsoft Sans Serif" panose="020B0604020202020204" pitchFamily="34" charset="0"/>
                <a:cs typeface="Microsoft Sans Serif" panose="020B0604020202020204" pitchFamily="34" charset="0"/>
              </a:rPr>
              <a:t>customer journey </a:t>
            </a:r>
            <a:r>
              <a:rPr lang="en-GB" sz="2400" b="0" i="0" dirty="0">
                <a:effectLst/>
                <a:latin typeface="Microsoft Sans Serif" panose="020B0604020202020204" pitchFamily="34" charset="0"/>
                <a:cs typeface="Microsoft Sans Serif" panose="020B0604020202020204" pitchFamily="34" charset="0"/>
              </a:rPr>
              <a:t>– from the contact phase to loyalty, through the purchase of goods and services, and consequently, profit for the business.</a:t>
            </a:r>
            <a:endParaRPr lang="en-GB" sz="2400"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7456177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alpha val="19000"/>
          </a:schemeClr>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3.2 The Function of Data Analytics and CRM</a:t>
            </a: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066800" y="2149614"/>
            <a:ext cx="91440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3: Scaling Up Your Online Store</a:t>
            </a:r>
          </a:p>
        </p:txBody>
      </p:sp>
      <p:grpSp>
        <p:nvGrpSpPr>
          <p:cNvPr id="8" name="Gruppo 7">
            <a:extLst>
              <a:ext uri="{FF2B5EF4-FFF2-40B4-BE49-F238E27FC236}">
                <a16:creationId xmlns:a16="http://schemas.microsoft.com/office/drawing/2014/main" id="{276408D3-87EF-9B58-BFCB-3344A4DD1969}"/>
              </a:ext>
            </a:extLst>
          </p:cNvPr>
          <p:cNvGrpSpPr/>
          <p:nvPr/>
        </p:nvGrpSpPr>
        <p:grpSpPr>
          <a:xfrm>
            <a:off x="1066800" y="3526392"/>
            <a:ext cx="16154402" cy="5354622"/>
            <a:chOff x="1066800" y="3526392"/>
            <a:chExt cx="16154402" cy="5354622"/>
          </a:xfrm>
        </p:grpSpPr>
        <p:sp>
          <p:nvSpPr>
            <p:cNvPr id="6" name="CuadroTexto 5">
              <a:extLst>
                <a:ext uri="{FF2B5EF4-FFF2-40B4-BE49-F238E27FC236}">
                  <a16:creationId xmlns:a16="http://schemas.microsoft.com/office/drawing/2014/main" id="{F96592D9-B145-037C-BE20-419D6767C7BC}"/>
                </a:ext>
              </a:extLst>
            </p:cNvPr>
            <p:cNvSpPr txBox="1"/>
            <p:nvPr/>
          </p:nvSpPr>
          <p:spPr>
            <a:xfrm>
              <a:off x="1066800" y="3526392"/>
              <a:ext cx="16154400" cy="461665"/>
            </a:xfrm>
            <a:prstGeom prst="rect">
              <a:avLst/>
            </a:prstGeom>
            <a:noFill/>
          </p:spPr>
          <p:txBody>
            <a:bodyPr wrap="square" rtlCol="0">
              <a:spAutoFit/>
            </a:bodyPr>
            <a:lstStyle/>
            <a:p>
              <a:pPr algn="just"/>
              <a:r>
                <a:rPr lang="en-GB" sz="2400" dirty="0">
                  <a:latin typeface="Microsoft Sans Serif" panose="020B0604020202020204" pitchFamily="34" charset="0"/>
                  <a:cs typeface="Microsoft Sans Serif" panose="020B0604020202020204" pitchFamily="34" charset="0"/>
                </a:rPr>
                <a:t>These </a:t>
              </a:r>
              <a:r>
                <a:rPr lang="en-GB" sz="2400" b="1" dirty="0">
                  <a:solidFill>
                    <a:srgbClr val="0070C0"/>
                  </a:solidFill>
                  <a:latin typeface="Microsoft Sans Serif" panose="020B0604020202020204" pitchFamily="34" charset="0"/>
                  <a:cs typeface="Microsoft Sans Serif" panose="020B0604020202020204" pitchFamily="34" charset="0"/>
                </a:rPr>
                <a:t>additional strategies </a:t>
              </a:r>
              <a:r>
                <a:rPr lang="en-GB" sz="2400" dirty="0">
                  <a:latin typeface="Microsoft Sans Serif" panose="020B0604020202020204" pitchFamily="34" charset="0"/>
                  <a:cs typeface="Microsoft Sans Serif" panose="020B0604020202020204" pitchFamily="34" charset="0"/>
                </a:rPr>
                <a:t>within the customer journey refer to:</a:t>
              </a:r>
            </a:p>
          </p:txBody>
        </p:sp>
        <p:sp>
          <p:nvSpPr>
            <p:cNvPr id="3" name="CasellaDiTesto 2">
              <a:extLst>
                <a:ext uri="{FF2B5EF4-FFF2-40B4-BE49-F238E27FC236}">
                  <a16:creationId xmlns:a16="http://schemas.microsoft.com/office/drawing/2014/main" id="{560CEF30-2D7E-0B43-5FB4-B9A92EEB4AC5}"/>
                </a:ext>
              </a:extLst>
            </p:cNvPr>
            <p:cNvSpPr txBox="1"/>
            <p:nvPr/>
          </p:nvSpPr>
          <p:spPr>
            <a:xfrm>
              <a:off x="1066800" y="4172723"/>
              <a:ext cx="7848600" cy="4339650"/>
            </a:xfrm>
            <a:prstGeom prst="rect">
              <a:avLst/>
            </a:prstGeom>
            <a:noFill/>
          </p:spPr>
          <p:txBody>
            <a:bodyPr wrap="square" rtlCol="0">
              <a:spAutoFit/>
            </a:bodyPr>
            <a:lstStyle/>
            <a:p>
              <a:pPr marL="457200" indent="-457200" algn="just">
                <a:buFont typeface="+mj-lt"/>
                <a:buAutoNum type="arabicPeriod"/>
              </a:pPr>
              <a:r>
                <a:rPr lang="it-IT" sz="2400" b="1" dirty="0">
                  <a:solidFill>
                    <a:srgbClr val="0070C0"/>
                  </a:solidFill>
                  <a:latin typeface="Microsoft Sans Serif" panose="020B0604020202020204" pitchFamily="34" charset="0"/>
                  <a:cs typeface="Microsoft Sans Serif" panose="020B0604020202020204" pitchFamily="34" charset="0"/>
                </a:rPr>
                <a:t>Data Analytics</a:t>
              </a:r>
            </a:p>
            <a:p>
              <a:pPr algn="just"/>
              <a:endParaRPr lang="it-IT" sz="1200" b="1" dirty="0">
                <a:solidFill>
                  <a:srgbClr val="0070C0"/>
                </a:solidFill>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dirty="0">
                  <a:latin typeface="Microsoft Sans Serif" panose="020B0604020202020204" pitchFamily="34" charset="0"/>
                  <a:cs typeface="Microsoft Sans Serif" panose="020B0604020202020204" pitchFamily="34" charset="0"/>
                </a:rPr>
                <a:t>Harness insights from customer behaviour, preferences and trends</a:t>
              </a:r>
            </a:p>
            <a:p>
              <a:pPr marL="342900" indent="-342900" algn="just">
                <a:buFont typeface="Arial" panose="020B0604020202020204" pitchFamily="34" charset="0"/>
                <a:buChar char="•"/>
              </a:pPr>
              <a:endParaRPr lang="en-GB" sz="1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dirty="0">
                  <a:latin typeface="Microsoft Sans Serif" panose="020B0604020202020204" pitchFamily="34" charset="0"/>
                  <a:cs typeface="Microsoft Sans Serif" panose="020B0604020202020204" pitchFamily="34" charset="0"/>
                </a:rPr>
                <a:t>Optimise website performance based on data-driven analysis</a:t>
              </a:r>
            </a:p>
            <a:p>
              <a:pPr marL="342900" indent="-342900" algn="just">
                <a:buFont typeface="Arial" panose="020B0604020202020204" pitchFamily="34" charset="0"/>
                <a:buChar char="•"/>
              </a:pPr>
              <a:endParaRPr lang="en-GB" sz="1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dirty="0">
                  <a:latin typeface="Microsoft Sans Serif" panose="020B0604020202020204" pitchFamily="34" charset="0"/>
                  <a:cs typeface="Microsoft Sans Serif" panose="020B0604020202020204" pitchFamily="34" charset="0"/>
                </a:rPr>
                <a:t>Fine-tune marketing strategies for maximum impact</a:t>
              </a:r>
            </a:p>
            <a:p>
              <a:pPr marL="342900" indent="-342900" algn="just">
                <a:buFont typeface="Arial" panose="020B0604020202020204" pitchFamily="34" charset="0"/>
                <a:buChar char="•"/>
              </a:pPr>
              <a:endParaRPr lang="en-GB" sz="2400" dirty="0">
                <a:latin typeface="Microsoft Sans Serif" panose="020B0604020202020204" pitchFamily="34" charset="0"/>
                <a:cs typeface="Microsoft Sans Serif" panose="020B0604020202020204" pitchFamily="34" charset="0"/>
              </a:endParaRPr>
            </a:p>
            <a:p>
              <a:pPr algn="just"/>
              <a:r>
                <a:rPr lang="en-GB" sz="2400" b="1" dirty="0">
                  <a:solidFill>
                    <a:srgbClr val="0070C0"/>
                  </a:solidFill>
                  <a:latin typeface="Microsoft Sans Serif" panose="020B0604020202020204" pitchFamily="34" charset="0"/>
                  <a:cs typeface="Microsoft Sans Serif" panose="020B0604020202020204" pitchFamily="34" charset="0"/>
                </a:rPr>
                <a:t>Example</a:t>
              </a:r>
              <a:r>
                <a:rPr lang="en-GB" sz="2400" dirty="0">
                  <a:latin typeface="Microsoft Sans Serif" panose="020B0604020202020204" pitchFamily="34" charset="0"/>
                  <a:cs typeface="Microsoft Sans Serif" panose="020B0604020202020204" pitchFamily="34" charset="0"/>
                </a:rPr>
                <a:t>: Utilising Google Analytics to track customer behaviour on the website, identifying peak visit times and popular product pages for targeted promotions</a:t>
              </a:r>
            </a:p>
          </p:txBody>
        </p:sp>
        <p:sp>
          <p:nvSpPr>
            <p:cNvPr id="4" name="CasellaDiTesto 3">
              <a:extLst>
                <a:ext uri="{FF2B5EF4-FFF2-40B4-BE49-F238E27FC236}">
                  <a16:creationId xmlns:a16="http://schemas.microsoft.com/office/drawing/2014/main" id="{C60D3B2C-27E2-0CF5-3F41-5EFDE3B12007}"/>
                </a:ext>
              </a:extLst>
            </p:cNvPr>
            <p:cNvSpPr txBox="1"/>
            <p:nvPr/>
          </p:nvSpPr>
          <p:spPr>
            <a:xfrm>
              <a:off x="9372602" y="4172033"/>
              <a:ext cx="7848600" cy="4708981"/>
            </a:xfrm>
            <a:prstGeom prst="rect">
              <a:avLst/>
            </a:prstGeom>
            <a:noFill/>
          </p:spPr>
          <p:txBody>
            <a:bodyPr wrap="square" rtlCol="0">
              <a:spAutoFit/>
            </a:bodyPr>
            <a:lstStyle/>
            <a:p>
              <a:pPr marL="457200" indent="-457200" algn="just">
                <a:buFont typeface="+mj-lt"/>
                <a:buAutoNum type="arabicPeriod" startAt="2"/>
              </a:pPr>
              <a:r>
                <a:rPr lang="it-IT" sz="2400" b="1" dirty="0">
                  <a:solidFill>
                    <a:srgbClr val="0070C0"/>
                  </a:solidFill>
                  <a:latin typeface="Microsoft Sans Serif" panose="020B0604020202020204" pitchFamily="34" charset="0"/>
                  <a:cs typeface="Microsoft Sans Serif" panose="020B0604020202020204" pitchFamily="34" charset="0"/>
                </a:rPr>
                <a:t>Customer Relationship Management (CRM)</a:t>
              </a:r>
            </a:p>
            <a:p>
              <a:pPr algn="just"/>
              <a:endParaRPr lang="it-IT" sz="1200" b="1" dirty="0">
                <a:solidFill>
                  <a:srgbClr val="0070C0"/>
                </a:solidFill>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0" i="0" dirty="0">
                  <a:effectLst/>
                  <a:latin typeface="Microsoft Sans Serif" panose="020B0604020202020204" pitchFamily="34" charset="0"/>
                  <a:cs typeface="Microsoft Sans Serif" panose="020B0604020202020204" pitchFamily="34" charset="0"/>
                </a:rPr>
                <a:t>Build and strengthen relationships with customers at every touchpoint</a:t>
              </a:r>
            </a:p>
            <a:p>
              <a:pPr marL="342900" indent="-342900" algn="just">
                <a:buFont typeface="Arial" panose="020B0604020202020204" pitchFamily="34" charset="0"/>
                <a:buChar char="•"/>
              </a:pPr>
              <a:endParaRPr lang="en-GB" sz="1200" b="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0" i="0" dirty="0">
                  <a:effectLst/>
                  <a:latin typeface="Microsoft Sans Serif" panose="020B0604020202020204" pitchFamily="34" charset="0"/>
                  <a:cs typeface="Microsoft Sans Serif" panose="020B0604020202020204" pitchFamily="34" charset="0"/>
                </a:rPr>
                <a:t>Implement personalised communication campaigns</a:t>
              </a:r>
            </a:p>
            <a:p>
              <a:pPr marL="342900" indent="-342900" algn="just">
                <a:buFont typeface="Arial" panose="020B0604020202020204" pitchFamily="34" charset="0"/>
                <a:buChar char="•"/>
              </a:pPr>
              <a:endParaRPr lang="en-GB" sz="1200" b="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0" i="0" dirty="0">
                  <a:effectLst/>
                  <a:latin typeface="Microsoft Sans Serif" panose="020B0604020202020204" pitchFamily="34" charset="0"/>
                  <a:cs typeface="Microsoft Sans Serif" panose="020B0604020202020204" pitchFamily="34" charset="0"/>
                </a:rPr>
                <a:t>Utilise customer data for effective problem resolution and improved satisfaction</a:t>
              </a:r>
            </a:p>
            <a:p>
              <a:pPr marL="342900" indent="-342900" algn="just">
                <a:buFont typeface="Arial" panose="020B0604020202020204" pitchFamily="34" charset="0"/>
                <a:buChar char="•"/>
              </a:pPr>
              <a:endParaRPr lang="en-GB" sz="2400" dirty="0">
                <a:latin typeface="Microsoft Sans Serif" panose="020B0604020202020204" pitchFamily="34" charset="0"/>
                <a:cs typeface="Microsoft Sans Serif" panose="020B0604020202020204" pitchFamily="34" charset="0"/>
              </a:endParaRPr>
            </a:p>
            <a:p>
              <a:pPr algn="just"/>
              <a:r>
                <a:rPr lang="en-GB" sz="2400" b="1" i="0" dirty="0">
                  <a:solidFill>
                    <a:srgbClr val="0070C0"/>
                  </a:solidFill>
                  <a:effectLst/>
                  <a:latin typeface="Microsoft Sans Serif" panose="020B0604020202020204" pitchFamily="34" charset="0"/>
                  <a:cs typeface="Microsoft Sans Serif" panose="020B0604020202020204" pitchFamily="34" charset="0"/>
                </a:rPr>
                <a:t>Example</a:t>
              </a:r>
              <a:r>
                <a:rPr lang="en-GB" sz="2400" b="0" i="0" dirty="0">
                  <a:effectLst/>
                  <a:latin typeface="Microsoft Sans Serif" panose="020B0604020202020204" pitchFamily="34" charset="0"/>
                  <a:cs typeface="Microsoft Sans Serif" panose="020B0604020202020204" pitchFamily="34" charset="0"/>
                </a:rPr>
                <a:t>: Setting up </a:t>
              </a:r>
              <a:r>
                <a:rPr lang="en-GB" sz="2400" i="0" dirty="0">
                  <a:effectLst/>
                  <a:latin typeface="Microsoft Sans Serif" panose="020B0604020202020204" pitchFamily="34" charset="0"/>
                  <a:cs typeface="Microsoft Sans Serif" panose="020B0604020202020204" pitchFamily="34" charset="0"/>
                </a:rPr>
                <a:t>automated follow-up emails for customers who abandoned their shopping carts, providing them with incentives to complete their purchase and enhancing conversion rates</a:t>
              </a:r>
            </a:p>
          </p:txBody>
        </p:sp>
      </p:grpSp>
    </p:spTree>
    <p:extLst>
      <p:ext uri="{BB962C8B-B14F-4D97-AF65-F5344CB8AC3E}">
        <p14:creationId xmlns:p14="http://schemas.microsoft.com/office/powerpoint/2010/main" val="1352138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alpha val="19000"/>
          </a:schemeClr>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3.3 Adapting to Dynamic Market Conditions</a:t>
            </a: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066800" y="2149614"/>
            <a:ext cx="91440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3: Scaling Up Your Online Store</a:t>
            </a:r>
          </a:p>
        </p:txBody>
      </p:sp>
      <p:grpSp>
        <p:nvGrpSpPr>
          <p:cNvPr id="9" name="Gruppo 8">
            <a:extLst>
              <a:ext uri="{FF2B5EF4-FFF2-40B4-BE49-F238E27FC236}">
                <a16:creationId xmlns:a16="http://schemas.microsoft.com/office/drawing/2014/main" id="{229CFBBC-AC42-E5C1-1BC2-25C954D1ADD2}"/>
              </a:ext>
            </a:extLst>
          </p:cNvPr>
          <p:cNvGrpSpPr/>
          <p:nvPr/>
        </p:nvGrpSpPr>
        <p:grpSpPr>
          <a:xfrm>
            <a:off x="1066800" y="3526392"/>
            <a:ext cx="16154400" cy="5170647"/>
            <a:chOff x="1066800" y="3526392"/>
            <a:chExt cx="16154400" cy="5170647"/>
          </a:xfrm>
        </p:grpSpPr>
        <p:sp>
          <p:nvSpPr>
            <p:cNvPr id="6" name="CuadroTexto 5">
              <a:extLst>
                <a:ext uri="{FF2B5EF4-FFF2-40B4-BE49-F238E27FC236}">
                  <a16:creationId xmlns:a16="http://schemas.microsoft.com/office/drawing/2014/main" id="{F96592D9-B145-037C-BE20-419D6767C7BC}"/>
                </a:ext>
              </a:extLst>
            </p:cNvPr>
            <p:cNvSpPr txBox="1"/>
            <p:nvPr/>
          </p:nvSpPr>
          <p:spPr>
            <a:xfrm>
              <a:off x="1066800" y="3526392"/>
              <a:ext cx="16154400" cy="830997"/>
            </a:xfrm>
            <a:prstGeom prst="rect">
              <a:avLst/>
            </a:prstGeom>
            <a:noFill/>
          </p:spPr>
          <p:txBody>
            <a:bodyPr wrap="square" rtlCol="0">
              <a:spAutoFit/>
            </a:bodyPr>
            <a:lstStyle/>
            <a:p>
              <a:pPr algn="just"/>
              <a:r>
                <a:rPr lang="en-GB" sz="2400" dirty="0">
                  <a:latin typeface="Microsoft Sans Serif" panose="020B0604020202020204" pitchFamily="34" charset="0"/>
                  <a:cs typeface="Microsoft Sans Serif" panose="020B0604020202020204" pitchFamily="34" charset="0"/>
                </a:rPr>
                <a:t>In monitoring and managing your e-commerce strategy, you must be </a:t>
              </a:r>
              <a:r>
                <a:rPr lang="en-GB" sz="2400" b="1" dirty="0">
                  <a:latin typeface="Microsoft Sans Serif" panose="020B0604020202020204" pitchFamily="34" charset="0"/>
                  <a:cs typeface="Microsoft Sans Serif" panose="020B0604020202020204" pitchFamily="34" charset="0"/>
                </a:rPr>
                <a:t>ready to adapt to the changing and evolving dynamics </a:t>
              </a:r>
              <a:r>
                <a:rPr lang="en-GB" sz="2400" dirty="0">
                  <a:latin typeface="Microsoft Sans Serif" panose="020B0604020202020204" pitchFamily="34" charset="0"/>
                  <a:cs typeface="Microsoft Sans Serif" panose="020B0604020202020204" pitchFamily="34" charset="0"/>
                </a:rPr>
                <a:t>of the market. Here are </a:t>
              </a:r>
              <a:r>
                <a:rPr lang="en-GB" sz="2400" b="1" dirty="0">
                  <a:solidFill>
                    <a:srgbClr val="0070C0"/>
                  </a:solidFill>
                  <a:latin typeface="Microsoft Sans Serif" panose="020B0604020202020204" pitchFamily="34" charset="0"/>
                  <a:cs typeface="Microsoft Sans Serif" panose="020B0604020202020204" pitchFamily="34" charset="0"/>
                </a:rPr>
                <a:t>three tips </a:t>
              </a:r>
              <a:r>
                <a:rPr lang="en-GB" sz="2400" dirty="0">
                  <a:latin typeface="Microsoft Sans Serif" panose="020B0604020202020204" pitchFamily="34" charset="0"/>
                  <a:cs typeface="Microsoft Sans Serif" panose="020B0604020202020204" pitchFamily="34" charset="0"/>
                </a:rPr>
                <a:t>to </a:t>
              </a:r>
              <a:r>
                <a:rPr lang="en-GB" sz="2400" i="1" dirty="0">
                  <a:latin typeface="Microsoft Sans Serif" panose="020B0604020202020204" pitchFamily="34" charset="0"/>
                  <a:cs typeface="Microsoft Sans Serif" panose="020B0604020202020204" pitchFamily="34" charset="0"/>
                </a:rPr>
                <a:t>‘</a:t>
              </a:r>
              <a:r>
                <a:rPr lang="en-GB" sz="2400" b="1" i="1" dirty="0">
                  <a:latin typeface="Microsoft Sans Serif" panose="020B0604020202020204" pitchFamily="34" charset="0"/>
                  <a:cs typeface="Microsoft Sans Serif" panose="020B0604020202020204" pitchFamily="34" charset="0"/>
                </a:rPr>
                <a:t>stay on top of things</a:t>
              </a:r>
              <a:r>
                <a:rPr lang="en-GB" sz="2400" i="1" dirty="0">
                  <a:latin typeface="Microsoft Sans Serif" panose="020B0604020202020204" pitchFamily="34" charset="0"/>
                  <a:cs typeface="Microsoft Sans Serif" panose="020B0604020202020204" pitchFamily="34" charset="0"/>
                </a:rPr>
                <a:t>’</a:t>
              </a:r>
              <a:r>
                <a:rPr lang="en-GB" sz="2400" dirty="0">
                  <a:latin typeface="Microsoft Sans Serif" panose="020B0604020202020204" pitchFamily="34" charset="0"/>
                  <a:cs typeface="Microsoft Sans Serif" panose="020B0604020202020204" pitchFamily="34" charset="0"/>
                </a:rPr>
                <a:t>: </a:t>
              </a:r>
            </a:p>
          </p:txBody>
        </p:sp>
        <p:sp>
          <p:nvSpPr>
            <p:cNvPr id="3" name="CasellaDiTesto 2">
              <a:extLst>
                <a:ext uri="{FF2B5EF4-FFF2-40B4-BE49-F238E27FC236}">
                  <a16:creationId xmlns:a16="http://schemas.microsoft.com/office/drawing/2014/main" id="{9CAAC6B4-488B-7650-CC82-B4EC464B5564}"/>
                </a:ext>
              </a:extLst>
            </p:cNvPr>
            <p:cNvSpPr txBox="1"/>
            <p:nvPr/>
          </p:nvSpPr>
          <p:spPr>
            <a:xfrm>
              <a:off x="1066800" y="4542055"/>
              <a:ext cx="5105400" cy="4154984"/>
            </a:xfrm>
            <a:prstGeom prst="rect">
              <a:avLst/>
            </a:prstGeom>
            <a:noFill/>
          </p:spPr>
          <p:txBody>
            <a:bodyPr wrap="square" rtlCol="0">
              <a:spAutoFit/>
            </a:bodyPr>
            <a:lstStyle/>
            <a:p>
              <a:pPr marL="457200" indent="-457200" algn="just">
                <a:buFont typeface="+mj-lt"/>
                <a:buAutoNum type="arabicPeriod"/>
              </a:pPr>
              <a:r>
                <a:rPr lang="en-GB" sz="2400" b="1" dirty="0">
                  <a:solidFill>
                    <a:srgbClr val="0070C0"/>
                  </a:solidFill>
                  <a:latin typeface="Arial" panose="020B0604020202020204" pitchFamily="34" charset="0"/>
                  <a:cs typeface="Arial" panose="020B0604020202020204" pitchFamily="34" charset="0"/>
                </a:rPr>
                <a:t>Stay Agile</a:t>
              </a:r>
            </a:p>
            <a:p>
              <a:pPr marL="457200" indent="-457200" algn="just">
                <a:buFont typeface="+mj-lt"/>
                <a:buAutoNum type="arabicPeriod"/>
              </a:pPr>
              <a:endParaRPr lang="en-GB" sz="2400" b="1" i="0" dirty="0">
                <a:solidFill>
                  <a:srgbClr val="0070C0"/>
                </a:solidFill>
                <a:effectLst/>
                <a:latin typeface="Arial" panose="020B0604020202020204" pitchFamily="34" charset="0"/>
                <a:cs typeface="Arial" panose="020B0604020202020204" pitchFamily="34" charset="0"/>
              </a:endParaRPr>
            </a:p>
            <a:p>
              <a:pPr algn="just"/>
              <a:r>
                <a:rPr lang="en-GB" sz="2400" i="0" dirty="0">
                  <a:effectLst/>
                  <a:latin typeface="Arial" panose="020B0604020202020204" pitchFamily="34" charset="0"/>
                  <a:cs typeface="Arial" panose="020B0604020202020204" pitchFamily="34" charset="0"/>
                </a:rPr>
                <a:t>Regularly assess market trends, consumer preferences, and competition</a:t>
              </a:r>
            </a:p>
            <a:p>
              <a:pPr algn="just"/>
              <a:endParaRPr lang="en-GB" sz="2400" dirty="0">
                <a:latin typeface="Arial" panose="020B0604020202020204" pitchFamily="34" charset="0"/>
                <a:cs typeface="Arial" panose="020B0604020202020204" pitchFamily="34" charset="0"/>
              </a:endParaRPr>
            </a:p>
            <a:p>
              <a:pPr algn="just"/>
              <a:r>
                <a:rPr lang="en-GB" sz="2400" b="1" i="0" dirty="0">
                  <a:solidFill>
                    <a:srgbClr val="0070C0"/>
                  </a:solidFill>
                  <a:effectLst/>
                  <a:latin typeface="Arial" panose="020B0604020202020204" pitchFamily="34" charset="0"/>
                  <a:cs typeface="Arial" panose="020B0604020202020204" pitchFamily="34" charset="0"/>
                </a:rPr>
                <a:t>Example</a:t>
              </a:r>
              <a:r>
                <a:rPr lang="en-GB" sz="2400" b="0" i="0" dirty="0">
                  <a:effectLst/>
                  <a:latin typeface="Arial" panose="020B0604020202020204" pitchFamily="34" charset="0"/>
                  <a:cs typeface="Arial" panose="020B0604020202020204" pitchFamily="34" charset="0"/>
                </a:rPr>
                <a:t>: </a:t>
              </a:r>
              <a:r>
                <a:rPr lang="en-GB" sz="2400" i="0" dirty="0">
                  <a:effectLst/>
                  <a:latin typeface="Arial" panose="020B0604020202020204" pitchFamily="34" charset="0"/>
                  <a:cs typeface="Arial" panose="020B0604020202020204" pitchFamily="34" charset="0"/>
                </a:rPr>
                <a:t>Swiftly adjusting product offerings or promotional strategies based on real-time market data, ensuring relevance and competitiveness</a:t>
              </a:r>
            </a:p>
          </p:txBody>
        </p:sp>
        <p:sp>
          <p:nvSpPr>
            <p:cNvPr id="4" name="CasellaDiTesto 3">
              <a:extLst>
                <a:ext uri="{FF2B5EF4-FFF2-40B4-BE49-F238E27FC236}">
                  <a16:creationId xmlns:a16="http://schemas.microsoft.com/office/drawing/2014/main" id="{78C6A210-17F9-7E32-C216-F924696D4762}"/>
                </a:ext>
              </a:extLst>
            </p:cNvPr>
            <p:cNvSpPr txBox="1"/>
            <p:nvPr/>
          </p:nvSpPr>
          <p:spPr>
            <a:xfrm>
              <a:off x="6591300" y="4542055"/>
              <a:ext cx="5105400" cy="4154984"/>
            </a:xfrm>
            <a:prstGeom prst="rect">
              <a:avLst/>
            </a:prstGeom>
            <a:noFill/>
          </p:spPr>
          <p:txBody>
            <a:bodyPr wrap="square" rtlCol="0">
              <a:spAutoFit/>
            </a:bodyPr>
            <a:lstStyle/>
            <a:p>
              <a:pPr marL="457200" indent="-457200" algn="just">
                <a:buFont typeface="+mj-lt"/>
                <a:buAutoNum type="arabicPeriod" startAt="2"/>
              </a:pPr>
              <a:r>
                <a:rPr lang="en-GB" sz="2400" b="1" dirty="0">
                  <a:solidFill>
                    <a:srgbClr val="0070C0"/>
                  </a:solidFill>
                  <a:latin typeface="Arial" panose="020B0604020202020204" pitchFamily="34" charset="0"/>
                  <a:cs typeface="Arial" panose="020B0604020202020204" pitchFamily="34" charset="0"/>
                </a:rPr>
                <a:t>Anticipate Changes</a:t>
              </a:r>
            </a:p>
            <a:p>
              <a:pPr marL="457200" indent="-457200" algn="just">
                <a:buFont typeface="+mj-lt"/>
                <a:buAutoNum type="arabicPeriod" startAt="2"/>
              </a:pPr>
              <a:endParaRPr lang="en-GB" sz="2400" b="1" i="0" dirty="0">
                <a:solidFill>
                  <a:srgbClr val="0070C0"/>
                </a:solidFill>
                <a:effectLst/>
                <a:latin typeface="Arial" panose="020B0604020202020204" pitchFamily="34" charset="0"/>
                <a:cs typeface="Arial" panose="020B0604020202020204" pitchFamily="34" charset="0"/>
              </a:endParaRPr>
            </a:p>
            <a:p>
              <a:pPr algn="just"/>
              <a:r>
                <a:rPr lang="en-GB" sz="2400" i="0" dirty="0">
                  <a:effectLst/>
                  <a:latin typeface="Arial" panose="020B0604020202020204" pitchFamily="34" charset="0"/>
                  <a:cs typeface="Arial" panose="020B0604020202020204" pitchFamily="34" charset="0"/>
                </a:rPr>
                <a:t>Proactively identify potential shifts in the market landscape</a:t>
              </a:r>
            </a:p>
            <a:p>
              <a:pPr algn="just"/>
              <a:endParaRPr lang="en-GB" sz="2400" b="0" i="0" dirty="0">
                <a:effectLst/>
                <a:latin typeface="Arial" panose="020B0604020202020204" pitchFamily="34" charset="0"/>
                <a:cs typeface="Arial" panose="020B0604020202020204" pitchFamily="34" charset="0"/>
              </a:endParaRPr>
            </a:p>
            <a:p>
              <a:pPr algn="just"/>
              <a:endParaRPr lang="en-GB" sz="2400" b="0" i="0" dirty="0">
                <a:effectLst/>
                <a:latin typeface="Arial" panose="020B0604020202020204" pitchFamily="34" charset="0"/>
                <a:cs typeface="Arial" panose="020B0604020202020204" pitchFamily="34" charset="0"/>
              </a:endParaRPr>
            </a:p>
            <a:p>
              <a:pPr algn="just"/>
              <a:r>
                <a:rPr lang="en-GB" sz="2400" b="1" i="0" dirty="0">
                  <a:solidFill>
                    <a:srgbClr val="0070C0"/>
                  </a:solidFill>
                  <a:effectLst/>
                  <a:latin typeface="Arial" panose="020B0604020202020204" pitchFamily="34" charset="0"/>
                  <a:cs typeface="Arial" panose="020B0604020202020204" pitchFamily="34" charset="0"/>
                </a:rPr>
                <a:t>Example</a:t>
              </a:r>
              <a:r>
                <a:rPr lang="en-GB" sz="2400" b="0" i="0" dirty="0">
                  <a:effectLst/>
                  <a:latin typeface="Arial" panose="020B0604020202020204" pitchFamily="34" charset="0"/>
                  <a:cs typeface="Arial" panose="020B0604020202020204" pitchFamily="34" charset="0"/>
                </a:rPr>
                <a:t>: </a:t>
              </a:r>
              <a:r>
                <a:rPr lang="en-GB" sz="2400" i="0" dirty="0">
                  <a:effectLst/>
                  <a:latin typeface="Arial" panose="020B0604020202020204" pitchFamily="34" charset="0"/>
                  <a:cs typeface="Arial" panose="020B0604020202020204" pitchFamily="34" charset="0"/>
                </a:rPr>
                <a:t>Monitoring emerging trends and consumer sentiments to predict shifts, allowing timely adjustments to marketing and product strategies</a:t>
              </a:r>
            </a:p>
          </p:txBody>
        </p:sp>
        <p:sp>
          <p:nvSpPr>
            <p:cNvPr id="8" name="CasellaDiTesto 7">
              <a:extLst>
                <a:ext uri="{FF2B5EF4-FFF2-40B4-BE49-F238E27FC236}">
                  <a16:creationId xmlns:a16="http://schemas.microsoft.com/office/drawing/2014/main" id="{5C0C541C-B2A8-1648-1D18-8E7FAC5A4F5C}"/>
                </a:ext>
              </a:extLst>
            </p:cNvPr>
            <p:cNvSpPr txBox="1"/>
            <p:nvPr/>
          </p:nvSpPr>
          <p:spPr>
            <a:xfrm>
              <a:off x="12115800" y="4542055"/>
              <a:ext cx="5105400" cy="4154984"/>
            </a:xfrm>
            <a:prstGeom prst="rect">
              <a:avLst/>
            </a:prstGeom>
            <a:noFill/>
          </p:spPr>
          <p:txBody>
            <a:bodyPr wrap="square" rtlCol="0">
              <a:spAutoFit/>
            </a:bodyPr>
            <a:lstStyle/>
            <a:p>
              <a:pPr marL="457200" indent="-457200" algn="just">
                <a:buFont typeface="+mj-lt"/>
                <a:buAutoNum type="arabicPeriod" startAt="3"/>
              </a:pPr>
              <a:r>
                <a:rPr lang="en-GB" sz="2400" b="1" dirty="0">
                  <a:solidFill>
                    <a:srgbClr val="0070C0"/>
                  </a:solidFill>
                  <a:latin typeface="Arial" panose="020B0604020202020204" pitchFamily="34" charset="0"/>
                  <a:cs typeface="Arial" panose="020B0604020202020204" pitchFamily="34" charset="0"/>
                </a:rPr>
                <a:t>Flexibility in Operations</a:t>
              </a:r>
            </a:p>
            <a:p>
              <a:pPr algn="just"/>
              <a:endParaRPr lang="en-GB" sz="2400" b="1" dirty="0">
                <a:solidFill>
                  <a:srgbClr val="0070C0"/>
                </a:solidFill>
                <a:latin typeface="Arial" panose="020B0604020202020204" pitchFamily="34" charset="0"/>
                <a:cs typeface="Arial" panose="020B0604020202020204" pitchFamily="34" charset="0"/>
              </a:endParaRPr>
            </a:p>
            <a:p>
              <a:pPr algn="just"/>
              <a:r>
                <a:rPr lang="en-GB" sz="2400" b="0" i="0" dirty="0">
                  <a:effectLst/>
                  <a:latin typeface="Arial" panose="020B0604020202020204" pitchFamily="34" charset="0"/>
                  <a:cs typeface="Arial" panose="020B0604020202020204" pitchFamily="34" charset="0"/>
                </a:rPr>
                <a:t>Design strategies that can flexibly adapt to unforeseen market changes</a:t>
              </a:r>
            </a:p>
            <a:p>
              <a:pPr marL="342900" indent="-342900" algn="just">
                <a:buFont typeface="Arial" panose="020B0604020202020204" pitchFamily="34" charset="0"/>
                <a:buChar char="•"/>
              </a:pPr>
              <a:endParaRPr lang="en-GB" sz="2400" b="0" i="0" dirty="0">
                <a:effectLst/>
                <a:latin typeface="Arial" panose="020B0604020202020204" pitchFamily="34" charset="0"/>
                <a:cs typeface="Arial" panose="020B0604020202020204" pitchFamily="34" charset="0"/>
              </a:endParaRPr>
            </a:p>
            <a:p>
              <a:pPr algn="just"/>
              <a:r>
                <a:rPr lang="en-GB" sz="2400" b="1" i="0" dirty="0">
                  <a:solidFill>
                    <a:srgbClr val="0070C0"/>
                  </a:solidFill>
                  <a:effectLst/>
                  <a:latin typeface="Arial" panose="020B0604020202020204" pitchFamily="34" charset="0"/>
                  <a:cs typeface="Arial" panose="020B0604020202020204" pitchFamily="34" charset="0"/>
                </a:rPr>
                <a:t>Example</a:t>
              </a:r>
              <a:r>
                <a:rPr lang="en-GB" sz="2400" b="0" i="0" dirty="0">
                  <a:effectLst/>
                  <a:latin typeface="Arial" panose="020B0604020202020204" pitchFamily="34" charset="0"/>
                  <a:cs typeface="Arial" panose="020B0604020202020204" pitchFamily="34" charset="0"/>
                </a:rPr>
                <a:t>: </a:t>
              </a:r>
              <a:r>
                <a:rPr lang="en-GB" sz="2400" i="0" dirty="0">
                  <a:effectLst/>
                  <a:latin typeface="Arial" panose="020B0604020202020204" pitchFamily="34" charset="0"/>
                  <a:cs typeface="Arial" panose="020B0604020202020204" pitchFamily="34" charset="0"/>
                </a:rPr>
                <a:t>Having contingency plans for supply chain disruptions or sudden shifts in consumer behaviour, ensuring resilience and adaptability</a:t>
              </a:r>
            </a:p>
          </p:txBody>
        </p:sp>
      </p:grpSp>
    </p:spTree>
    <p:extLst>
      <p:ext uri="{BB962C8B-B14F-4D97-AF65-F5344CB8AC3E}">
        <p14:creationId xmlns:p14="http://schemas.microsoft.com/office/powerpoint/2010/main" val="28427917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alpha val="19000"/>
          </a:schemeClr>
        </a:solidFill>
        <a:effectLst/>
      </p:bgPr>
    </p:bg>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066800" y="2149614"/>
            <a:ext cx="91440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Summing Up</a:t>
            </a:r>
          </a:p>
        </p:txBody>
      </p:sp>
      <p:sp>
        <p:nvSpPr>
          <p:cNvPr id="13" name="CuadroTexto 4">
            <a:extLst>
              <a:ext uri="{FF2B5EF4-FFF2-40B4-BE49-F238E27FC236}">
                <a16:creationId xmlns:a16="http://schemas.microsoft.com/office/drawing/2014/main" id="{10D1C513-928E-51C5-BF92-41496A81E031}"/>
              </a:ext>
            </a:extLst>
          </p:cNvPr>
          <p:cNvSpPr txBox="1"/>
          <p:nvPr/>
        </p:nvSpPr>
        <p:spPr>
          <a:xfrm>
            <a:off x="1066800" y="2818506"/>
            <a:ext cx="16154400" cy="6340197"/>
          </a:xfrm>
          <a:prstGeom prst="rect">
            <a:avLst/>
          </a:prstGeom>
          <a:noFill/>
        </p:spPr>
        <p:txBody>
          <a:bodyPr wrap="square" rtlCol="0">
            <a:spAutoFit/>
          </a:bodyPr>
          <a:lstStyle/>
          <a:p>
            <a:pPr algn="just"/>
            <a:r>
              <a:rPr lang="en-GB" sz="3200" b="1" dirty="0">
                <a:solidFill>
                  <a:srgbClr val="F08B33"/>
                </a:solidFill>
                <a:latin typeface="Microsoft Sans Serif" panose="020B0604020202020204" pitchFamily="34" charset="0"/>
                <a:ea typeface="Microsoft Sans Serif" panose="020B0604020202020204" pitchFamily="34" charset="0"/>
                <a:cs typeface="Microsoft Sans Serif" panose="020B0604020202020204" pitchFamily="34" charset="0"/>
              </a:rPr>
              <a:t>UNIT 1</a:t>
            </a:r>
          </a:p>
          <a:p>
            <a:pPr marL="342900" indent="-342900" algn="just">
              <a:buFont typeface="Arial" panose="020B0604020202020204" pitchFamily="34" charset="0"/>
              <a:buChar char="•"/>
            </a:pPr>
            <a:r>
              <a:rPr lang="en-GB" sz="2000" b="1" i="0" dirty="0">
                <a:effectLst/>
                <a:latin typeface="Microsoft Sans Serif" panose="020B0604020202020204" pitchFamily="34" charset="0"/>
                <a:cs typeface="Microsoft Sans Serif" panose="020B0604020202020204" pitchFamily="34" charset="0"/>
              </a:rPr>
              <a:t>Key Concepts:</a:t>
            </a:r>
            <a:r>
              <a:rPr lang="en-GB" sz="2000" b="0" i="0" dirty="0">
                <a:effectLst/>
                <a:latin typeface="Microsoft Sans Serif" panose="020B0604020202020204" pitchFamily="34" charset="0"/>
                <a:cs typeface="Microsoft Sans Serif" panose="020B0604020202020204" pitchFamily="34" charset="0"/>
              </a:rPr>
              <a:t> E-commerce platform, shopping cart, products and services listing, payment gateway, shipping solutions, market segments</a:t>
            </a:r>
            <a:r>
              <a:rPr lang="en-GB" sz="2000" dirty="0">
                <a:latin typeface="Microsoft Sans Serif" panose="020B0604020202020204" pitchFamily="34" charset="0"/>
                <a:cs typeface="Microsoft Sans Serif" panose="020B0604020202020204" pitchFamily="34" charset="0"/>
              </a:rPr>
              <a:t>, terms and conditions, data analysis, CRM</a:t>
            </a:r>
            <a:endParaRPr lang="en-GB" sz="1000" b="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000" b="1" i="0" dirty="0">
                <a:effectLst/>
                <a:latin typeface="Microsoft Sans Serif" panose="020B0604020202020204" pitchFamily="34" charset="0"/>
                <a:cs typeface="Microsoft Sans Serif" panose="020B0604020202020204" pitchFamily="34" charset="0"/>
              </a:rPr>
              <a:t>Opportunities:</a:t>
            </a:r>
            <a:r>
              <a:rPr lang="en-GB" sz="2000" b="0" i="0" dirty="0">
                <a:effectLst/>
                <a:latin typeface="Microsoft Sans Serif" panose="020B0604020202020204" pitchFamily="34" charset="0"/>
                <a:cs typeface="Microsoft Sans Serif" panose="020B0604020202020204" pitchFamily="34" charset="0"/>
              </a:rPr>
              <a:t> </a:t>
            </a:r>
            <a:r>
              <a:rPr lang="en-GB" sz="2000" dirty="0">
                <a:latin typeface="Microsoft Sans Serif" panose="020B0604020202020204" pitchFamily="34" charset="0"/>
                <a:cs typeface="Microsoft Sans Serif" panose="020B0604020202020204" pitchFamily="34" charset="0"/>
              </a:rPr>
              <a:t>G</a:t>
            </a:r>
            <a:r>
              <a:rPr lang="en-GB" sz="2000" b="0" i="0" dirty="0">
                <a:effectLst/>
                <a:latin typeface="Microsoft Sans Serif" panose="020B0604020202020204" pitchFamily="34" charset="0"/>
                <a:cs typeface="Microsoft Sans Serif" panose="020B0604020202020204" pitchFamily="34" charset="0"/>
              </a:rPr>
              <a:t>lobal market reach, flexibility, cost-efficiency, data analytics advantages, personalised marketing, adaptability, enhanced user experience</a:t>
            </a:r>
          </a:p>
          <a:p>
            <a:pPr algn="just"/>
            <a:endParaRPr lang="en-GB" sz="10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GB" sz="3200" b="1" dirty="0">
                <a:solidFill>
                  <a:schemeClr val="accent2"/>
                </a:solidFill>
                <a:latin typeface="Microsoft Sans Serif" panose="020B0604020202020204" pitchFamily="34" charset="0"/>
                <a:ea typeface="Microsoft Sans Serif" panose="020B0604020202020204" pitchFamily="34" charset="0"/>
                <a:cs typeface="Microsoft Sans Serif" panose="020B0604020202020204" pitchFamily="34" charset="0"/>
              </a:rPr>
              <a:t>UNIT 2</a:t>
            </a:r>
          </a:p>
          <a:p>
            <a:pPr marL="342900" indent="-342900" algn="just">
              <a:buFont typeface="Arial" panose="020B0604020202020204" pitchFamily="34" charset="0"/>
              <a:buChar char="•"/>
            </a:pPr>
            <a:r>
              <a:rPr lang="en-GB" sz="2000" b="1" i="0" dirty="0">
                <a:effectLst/>
                <a:latin typeface="Microsoft Sans Serif" panose="020B0604020202020204" pitchFamily="34" charset="0"/>
                <a:cs typeface="Microsoft Sans Serif" panose="020B0604020202020204" pitchFamily="34" charset="0"/>
              </a:rPr>
              <a:t>E-Commerce Platform Selection:</a:t>
            </a:r>
            <a:r>
              <a:rPr lang="en-GB" sz="2000" b="0" i="0" dirty="0">
                <a:effectLst/>
                <a:latin typeface="Microsoft Sans Serif" panose="020B0604020202020204" pitchFamily="34" charset="0"/>
                <a:cs typeface="Microsoft Sans Serif" panose="020B0604020202020204" pitchFamily="34" charset="0"/>
              </a:rPr>
              <a:t> Choosing the right platform involves assessing needs, compatibility, ease of use, costs, and scalability. Options include building a custom website or selling on third-party platforms</a:t>
            </a:r>
          </a:p>
          <a:p>
            <a:pPr marL="342900" indent="-342900" algn="just">
              <a:buFont typeface="Arial" panose="020B0604020202020204" pitchFamily="34" charset="0"/>
              <a:buChar char="•"/>
            </a:pPr>
            <a:r>
              <a:rPr lang="en-GB" sz="2000" b="1" i="0" dirty="0">
                <a:effectLst/>
                <a:latin typeface="Microsoft Sans Serif" panose="020B0604020202020204" pitchFamily="34" charset="0"/>
                <a:cs typeface="Microsoft Sans Serif" panose="020B0604020202020204" pitchFamily="34" charset="0"/>
              </a:rPr>
              <a:t>Store Design and Product Listing:</a:t>
            </a:r>
            <a:r>
              <a:rPr lang="en-GB" sz="2000" b="0" i="0" dirty="0">
                <a:effectLst/>
                <a:latin typeface="Microsoft Sans Serif" panose="020B0604020202020204" pitchFamily="34" charset="0"/>
                <a:cs typeface="Microsoft Sans Serif" panose="020B0604020202020204" pitchFamily="34" charset="0"/>
              </a:rPr>
              <a:t> Designing a user-friendly online store involves considerations like accessible interfaces and mobile-friendliness. Effective product listing includes optimized titles, images, and prices</a:t>
            </a:r>
          </a:p>
          <a:p>
            <a:pPr marL="342900" indent="-342900" algn="just">
              <a:buFont typeface="Arial" panose="020B0604020202020204" pitchFamily="34" charset="0"/>
              <a:buChar char="•"/>
            </a:pPr>
            <a:endParaRPr lang="en-GB" sz="2000" dirty="0">
              <a:latin typeface="Microsoft Sans Serif" panose="020B0604020202020204" pitchFamily="34" charset="0"/>
              <a:cs typeface="Microsoft Sans Serif" panose="020B0604020202020204" pitchFamily="34" charset="0"/>
            </a:endParaRPr>
          </a:p>
          <a:p>
            <a:pPr algn="just"/>
            <a:r>
              <a:rPr lang="en-GB" sz="3200" b="1" i="0" dirty="0">
                <a:solidFill>
                  <a:schemeClr val="accent2"/>
                </a:solidFill>
                <a:effectLst/>
                <a:latin typeface="Microsoft Sans Serif" panose="020B0604020202020204" pitchFamily="34" charset="0"/>
                <a:cs typeface="Microsoft Sans Serif" panose="020B0604020202020204" pitchFamily="34" charset="0"/>
              </a:rPr>
              <a:t>UNIT 3</a:t>
            </a:r>
          </a:p>
          <a:p>
            <a:pPr marL="342900" indent="-342900" algn="just">
              <a:buFont typeface="Arial" panose="020B0604020202020204" pitchFamily="34" charset="0"/>
              <a:buChar char="•"/>
            </a:pPr>
            <a:r>
              <a:rPr lang="en-GB" sz="2000" b="1" i="0" dirty="0">
                <a:effectLst/>
                <a:latin typeface="Microsoft Sans Serif" panose="020B0604020202020204" pitchFamily="34" charset="0"/>
                <a:cs typeface="Microsoft Sans Serif" panose="020B0604020202020204" pitchFamily="34" charset="0"/>
              </a:rPr>
              <a:t>Visibility Strategy:</a:t>
            </a:r>
            <a:r>
              <a:rPr lang="en-GB" sz="2000" b="0" i="0" dirty="0">
                <a:effectLst/>
                <a:latin typeface="Microsoft Sans Serif" panose="020B0604020202020204" pitchFamily="34" charset="0"/>
                <a:cs typeface="Microsoft Sans Serif" panose="020B0604020202020204" pitchFamily="34" charset="0"/>
              </a:rPr>
              <a:t> Implementing a visibility strategy involves leveraging social media, employing online marketing tactics, attracting potential customers, and establishing a strong online presence</a:t>
            </a:r>
          </a:p>
          <a:p>
            <a:pPr marL="342900" indent="-342900" algn="just">
              <a:buFont typeface="Arial" panose="020B0604020202020204" pitchFamily="34" charset="0"/>
              <a:buChar char="•"/>
            </a:pPr>
            <a:r>
              <a:rPr lang="en-GB" sz="2000" b="1" i="0" dirty="0">
                <a:effectLst/>
                <a:latin typeface="Microsoft Sans Serif" panose="020B0604020202020204" pitchFamily="34" charset="0"/>
                <a:cs typeface="Microsoft Sans Serif" panose="020B0604020202020204" pitchFamily="34" charset="0"/>
              </a:rPr>
              <a:t>Data Analytics and CRM:</a:t>
            </a:r>
            <a:r>
              <a:rPr lang="en-GB" sz="2000" b="0" i="0" dirty="0">
                <a:effectLst/>
                <a:latin typeface="Microsoft Sans Serif" panose="020B0604020202020204" pitchFamily="34" charset="0"/>
                <a:cs typeface="Microsoft Sans Serif" panose="020B0604020202020204" pitchFamily="34" charset="0"/>
              </a:rPr>
              <a:t> Utilizing data analytics helps in optimizing website performance and fine-tuning marketing strategies. Customer Relationship Management (CRM) focuses on building and strengthening relationships with customers</a:t>
            </a:r>
          </a:p>
          <a:p>
            <a:pPr marL="342900" indent="-342900" algn="just">
              <a:buFont typeface="Arial" panose="020B0604020202020204" pitchFamily="34" charset="0"/>
              <a:buChar char="•"/>
            </a:pPr>
            <a:r>
              <a:rPr lang="en-GB" sz="2000" b="1" i="0" dirty="0">
                <a:effectLst/>
                <a:latin typeface="Microsoft Sans Serif" panose="020B0604020202020204" pitchFamily="34" charset="0"/>
                <a:cs typeface="Microsoft Sans Serif" panose="020B0604020202020204" pitchFamily="34" charset="0"/>
              </a:rPr>
              <a:t>Adapting to Market Conditions:</a:t>
            </a:r>
            <a:r>
              <a:rPr lang="en-GB" sz="2000" b="0" i="0" dirty="0">
                <a:effectLst/>
                <a:latin typeface="Microsoft Sans Serif" panose="020B0604020202020204" pitchFamily="34" charset="0"/>
                <a:cs typeface="Microsoft Sans Serif" panose="020B0604020202020204" pitchFamily="34" charset="0"/>
              </a:rPr>
              <a:t> Being agile, anticipating changes, and maintaining flexibility in operations are essential strategies for adapting to the dynamic nature of the e-commerce market</a:t>
            </a:r>
          </a:p>
        </p:txBody>
      </p:sp>
    </p:spTree>
    <p:extLst>
      <p:ext uri="{BB962C8B-B14F-4D97-AF65-F5344CB8AC3E}">
        <p14:creationId xmlns:p14="http://schemas.microsoft.com/office/powerpoint/2010/main" val="8843244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alpha val="19000"/>
          </a:schemeClr>
        </a:solidFill>
        <a:effectLst/>
      </p:bgPr>
    </p:bg>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066800" y="2149614"/>
            <a:ext cx="91440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Self-Assessment Questions</a:t>
            </a:r>
          </a:p>
        </p:txBody>
      </p:sp>
      <p:graphicFrame>
        <p:nvGraphicFramePr>
          <p:cNvPr id="10" name="Tabla 10">
            <a:extLst>
              <a:ext uri="{FF2B5EF4-FFF2-40B4-BE49-F238E27FC236}">
                <a16:creationId xmlns:a16="http://schemas.microsoft.com/office/drawing/2014/main" id="{4A46A067-06FF-683A-ECEB-3DE92FAACB2F}"/>
              </a:ext>
            </a:extLst>
          </p:cNvPr>
          <p:cNvGraphicFramePr>
            <a:graphicFrameLocks/>
          </p:cNvGraphicFramePr>
          <p:nvPr>
            <p:extLst>
              <p:ext uri="{D42A27DB-BD31-4B8C-83A1-F6EECF244321}">
                <p14:modId xmlns:p14="http://schemas.microsoft.com/office/powerpoint/2010/main" val="3005978720"/>
              </p:ext>
            </p:extLst>
          </p:nvPr>
        </p:nvGraphicFramePr>
        <p:xfrm>
          <a:off x="831300" y="2909192"/>
          <a:ext cx="16625400" cy="6217920"/>
        </p:xfrm>
        <a:graphic>
          <a:graphicData uri="http://schemas.openxmlformats.org/drawingml/2006/table">
            <a:tbl>
              <a:tblPr firstRow="1" bandRow="1">
                <a:tableStyleId>{21E4AEA4-8DFA-4A89-87EB-49C32662AFE0}</a:tableStyleId>
              </a:tblPr>
              <a:tblGrid>
                <a:gridCol w="3325080">
                  <a:extLst>
                    <a:ext uri="{9D8B030D-6E8A-4147-A177-3AD203B41FA5}">
                      <a16:colId xmlns:a16="http://schemas.microsoft.com/office/drawing/2014/main" val="2601891750"/>
                    </a:ext>
                  </a:extLst>
                </a:gridCol>
                <a:gridCol w="3325080">
                  <a:extLst>
                    <a:ext uri="{9D8B030D-6E8A-4147-A177-3AD203B41FA5}">
                      <a16:colId xmlns:a16="http://schemas.microsoft.com/office/drawing/2014/main" val="3559158159"/>
                    </a:ext>
                  </a:extLst>
                </a:gridCol>
                <a:gridCol w="3325080">
                  <a:extLst>
                    <a:ext uri="{9D8B030D-6E8A-4147-A177-3AD203B41FA5}">
                      <a16:colId xmlns:a16="http://schemas.microsoft.com/office/drawing/2014/main" val="1947302738"/>
                    </a:ext>
                  </a:extLst>
                </a:gridCol>
                <a:gridCol w="3325080">
                  <a:extLst>
                    <a:ext uri="{9D8B030D-6E8A-4147-A177-3AD203B41FA5}">
                      <a16:colId xmlns:a16="http://schemas.microsoft.com/office/drawing/2014/main" val="3283798389"/>
                    </a:ext>
                  </a:extLst>
                </a:gridCol>
                <a:gridCol w="3325080">
                  <a:extLst>
                    <a:ext uri="{9D8B030D-6E8A-4147-A177-3AD203B41FA5}">
                      <a16:colId xmlns:a16="http://schemas.microsoft.com/office/drawing/2014/main" val="2128591119"/>
                    </a:ext>
                  </a:extLst>
                </a:gridCol>
              </a:tblGrid>
              <a:tr h="1066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b="0" noProof="0" dirty="0"/>
                        <a:t>What is e-commerce, as defined by Eurostat?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b="0" i="0" kern="1200" noProof="0" dirty="0">
                          <a:solidFill>
                            <a:schemeClr val="lt1"/>
                          </a:solidFill>
                          <a:effectLst/>
                          <a:latin typeface="+mn-lt"/>
                          <a:ea typeface="+mn-ea"/>
                          <a:cs typeface="+mn-cs"/>
                        </a:rPr>
                        <a:t>Which of the following represents a logistical service in e-commerce?</a:t>
                      </a:r>
                      <a:endParaRPr lang="en-GB" sz="220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b="0" i="0" kern="1200" noProof="0" dirty="0">
                          <a:solidFill>
                            <a:schemeClr val="lt1"/>
                          </a:solidFill>
                          <a:effectLst/>
                          <a:latin typeface="+mn-lt"/>
                          <a:ea typeface="+mn-ea"/>
                          <a:cs typeface="+mn-cs"/>
                        </a:rPr>
                        <a:t>What does B2B stand for in the context of e-commerce?</a:t>
                      </a:r>
                      <a:endParaRPr lang="en-GB" sz="220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b="0" i="0" kern="1200" noProof="0" dirty="0">
                          <a:solidFill>
                            <a:schemeClr val="lt1"/>
                          </a:solidFill>
                          <a:effectLst/>
                          <a:latin typeface="+mn-lt"/>
                          <a:ea typeface="+mn-ea"/>
                          <a:cs typeface="+mn-cs"/>
                        </a:rPr>
                        <a:t>What is a crucial factor when designing an online store for effective navigation?</a:t>
                      </a:r>
                      <a:endParaRPr lang="en-GB" sz="220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b="0" i="0" kern="1200" noProof="0" dirty="0">
                          <a:solidFill>
                            <a:schemeClr val="lt1"/>
                          </a:solidFill>
                          <a:effectLst/>
                          <a:latin typeface="+mn-lt"/>
                          <a:ea typeface="+mn-ea"/>
                          <a:cs typeface="+mn-cs"/>
                        </a:rPr>
                        <a:t>How does data analytics contribute to e-commerce strategy?</a:t>
                      </a:r>
                      <a:endParaRPr lang="en-GB" sz="2200" noProof="0" dirty="0"/>
                    </a:p>
                  </a:txBody>
                  <a:tcPr/>
                </a:tc>
                <a:extLst>
                  <a:ext uri="{0D108BD9-81ED-4DB2-BD59-A6C34878D82A}">
                    <a16:rowId xmlns:a16="http://schemas.microsoft.com/office/drawing/2014/main" val="4178373252"/>
                  </a:ext>
                </a:extLst>
              </a:tr>
              <a:tr h="3567295">
                <a:tc>
                  <a:txBody>
                    <a:bodyPr/>
                    <a:lstStyle/>
                    <a:p>
                      <a:pPr marL="457200" marR="0" indent="-457200" algn="l" defTabSz="914400" rtl="0" eaLnBrk="1" fontAlgn="auto" latinLnBrk="0" hangingPunct="1">
                        <a:lnSpc>
                          <a:spcPct val="100000"/>
                        </a:lnSpc>
                        <a:spcBef>
                          <a:spcPts val="0"/>
                        </a:spcBef>
                        <a:spcAft>
                          <a:spcPts val="0"/>
                        </a:spcAft>
                        <a:buClrTx/>
                        <a:buSzTx/>
                        <a:buFont typeface="+mj-lt"/>
                        <a:buAutoNum type="alphaLcPeriod"/>
                        <a:tabLst/>
                        <a:defRPr/>
                      </a:pPr>
                      <a:r>
                        <a:rPr lang="en-GB" sz="2200" noProof="0" dirty="0">
                          <a:solidFill>
                            <a:schemeClr val="tx1"/>
                          </a:solidFill>
                        </a:rPr>
                        <a:t>An exchange of goods and services between businesses</a:t>
                      </a:r>
                    </a:p>
                    <a:p>
                      <a:pPr marL="457200" marR="0" indent="-457200" algn="l" defTabSz="914400" rtl="0" eaLnBrk="1" fontAlgn="auto" latinLnBrk="0" hangingPunct="1">
                        <a:lnSpc>
                          <a:spcPct val="100000"/>
                        </a:lnSpc>
                        <a:spcBef>
                          <a:spcPts val="0"/>
                        </a:spcBef>
                        <a:spcAft>
                          <a:spcPts val="0"/>
                        </a:spcAft>
                        <a:buClrTx/>
                        <a:buSzTx/>
                        <a:buFont typeface="+mj-lt"/>
                        <a:buAutoNum type="alphaLcPeriod"/>
                        <a:tabLst/>
                        <a:defRPr/>
                      </a:pPr>
                      <a:r>
                        <a:rPr lang="en-GB" sz="2200" b="1" noProof="0" dirty="0">
                          <a:solidFill>
                            <a:schemeClr val="tx1"/>
                          </a:solidFill>
                        </a:rPr>
                        <a:t>The sale or purchase of products through electronic transactions conducted online</a:t>
                      </a:r>
                    </a:p>
                    <a:p>
                      <a:pPr marL="457200" marR="0" indent="-457200" algn="l" defTabSz="914400" rtl="0" eaLnBrk="1" fontAlgn="auto" latinLnBrk="0" hangingPunct="1">
                        <a:lnSpc>
                          <a:spcPct val="100000"/>
                        </a:lnSpc>
                        <a:spcBef>
                          <a:spcPts val="0"/>
                        </a:spcBef>
                        <a:spcAft>
                          <a:spcPts val="0"/>
                        </a:spcAft>
                        <a:buClrTx/>
                        <a:buSzTx/>
                        <a:buFont typeface="+mj-lt"/>
                        <a:buAutoNum type="alphaLcPeriod"/>
                        <a:tabLst/>
                        <a:defRPr/>
                      </a:pPr>
                      <a:r>
                        <a:rPr lang="en-GB" sz="2200" noProof="0" dirty="0">
                          <a:solidFill>
                            <a:schemeClr val="tx1"/>
                          </a:solidFill>
                        </a:rPr>
                        <a:t>The process of negotiating contracts between private organisations</a:t>
                      </a:r>
                    </a:p>
                    <a:p>
                      <a:pPr marL="457200" marR="0" indent="-457200" algn="l" defTabSz="914400" rtl="0" eaLnBrk="1" fontAlgn="auto" latinLnBrk="0" hangingPunct="1">
                        <a:lnSpc>
                          <a:spcPct val="100000"/>
                        </a:lnSpc>
                        <a:spcBef>
                          <a:spcPts val="0"/>
                        </a:spcBef>
                        <a:spcAft>
                          <a:spcPts val="0"/>
                        </a:spcAft>
                        <a:buClrTx/>
                        <a:buSzTx/>
                        <a:buFont typeface="+mj-lt"/>
                        <a:buAutoNum type="alphaLcPeriod"/>
                        <a:tabLst/>
                        <a:defRPr/>
                      </a:pPr>
                      <a:r>
                        <a:rPr lang="en-GB" sz="2200" noProof="0" dirty="0">
                          <a:solidFill>
                            <a:schemeClr val="tx1"/>
                          </a:solidFill>
                        </a:rPr>
                        <a:t>A digital marketplace for social media interactions</a:t>
                      </a:r>
                    </a:p>
                  </a:txBody>
                  <a:tcPr/>
                </a:tc>
                <a:tc>
                  <a:txBody>
                    <a:bodyPr/>
                    <a:lstStyle/>
                    <a:p>
                      <a:pPr marL="457200" indent="-457200" algn="l">
                        <a:buFont typeface="+mj-lt"/>
                        <a:buAutoNum type="alphaLcPeriod"/>
                      </a:pPr>
                      <a:r>
                        <a:rPr lang="en-GB" sz="2200" b="0" i="0" kern="1200" noProof="0" dirty="0">
                          <a:solidFill>
                            <a:schemeClr val="tx1"/>
                          </a:solidFill>
                          <a:effectLst/>
                          <a:latin typeface="+mn-lt"/>
                          <a:ea typeface="+mn-ea"/>
                          <a:cs typeface="+mn-cs"/>
                        </a:rPr>
                        <a:t>E-commerce Platform</a:t>
                      </a:r>
                    </a:p>
                    <a:p>
                      <a:pPr marL="457200" indent="-457200" algn="l">
                        <a:buFont typeface="+mj-lt"/>
                        <a:buAutoNum type="alphaLcPeriod"/>
                      </a:pPr>
                      <a:r>
                        <a:rPr lang="en-GB" sz="2200" b="0" i="0" kern="1200" noProof="0" dirty="0">
                          <a:solidFill>
                            <a:schemeClr val="tx1"/>
                          </a:solidFill>
                          <a:effectLst/>
                          <a:latin typeface="+mn-lt"/>
                          <a:ea typeface="+mn-ea"/>
                          <a:cs typeface="+mn-cs"/>
                        </a:rPr>
                        <a:t>Shopping Cart</a:t>
                      </a:r>
                    </a:p>
                    <a:p>
                      <a:pPr marL="457200" indent="-457200" algn="l">
                        <a:buFont typeface="+mj-lt"/>
                        <a:buAutoNum type="alphaLcPeriod"/>
                      </a:pPr>
                      <a:r>
                        <a:rPr lang="en-GB" sz="2200" b="0" i="0" kern="1200" noProof="0" dirty="0">
                          <a:solidFill>
                            <a:schemeClr val="tx1"/>
                          </a:solidFill>
                          <a:effectLst/>
                          <a:latin typeface="+mn-lt"/>
                          <a:ea typeface="+mn-ea"/>
                          <a:cs typeface="+mn-cs"/>
                        </a:rPr>
                        <a:t>Payment Gateways</a:t>
                      </a:r>
                    </a:p>
                    <a:p>
                      <a:pPr marL="457200" indent="-457200" algn="l">
                        <a:buFont typeface="+mj-lt"/>
                        <a:buAutoNum type="alphaLcPeriod"/>
                      </a:pPr>
                      <a:r>
                        <a:rPr lang="en-GB" sz="2200" b="1" i="0" kern="1200" noProof="0" dirty="0">
                          <a:solidFill>
                            <a:schemeClr val="tx1"/>
                          </a:solidFill>
                          <a:effectLst/>
                          <a:latin typeface="+mn-lt"/>
                          <a:ea typeface="+mn-ea"/>
                          <a:cs typeface="+mn-cs"/>
                        </a:rPr>
                        <a:t>Shipping Solutions</a:t>
                      </a:r>
                      <a:endParaRPr lang="en-GB" sz="2200" b="1" noProof="0" dirty="0">
                        <a:solidFill>
                          <a:schemeClr val="tx1"/>
                        </a:solidFill>
                      </a:endParaRPr>
                    </a:p>
                  </a:txBody>
                  <a:tcPr/>
                </a:tc>
                <a:tc>
                  <a:txBody>
                    <a:bodyPr/>
                    <a:lstStyle/>
                    <a:p>
                      <a:pPr marL="457200" indent="-457200" algn="l">
                        <a:buFont typeface="+mj-lt"/>
                        <a:buAutoNum type="alphaLcPeriod"/>
                      </a:pPr>
                      <a:r>
                        <a:rPr lang="en-GB" sz="2200" b="0" i="0" kern="1200" noProof="0" dirty="0">
                          <a:solidFill>
                            <a:schemeClr val="tx1"/>
                          </a:solidFill>
                          <a:effectLst/>
                          <a:latin typeface="+mn-lt"/>
                          <a:ea typeface="+mn-ea"/>
                          <a:cs typeface="+mn-cs"/>
                        </a:rPr>
                        <a:t>Business-to-Consumer</a:t>
                      </a:r>
                    </a:p>
                    <a:p>
                      <a:pPr marL="457200" indent="-457200" algn="l">
                        <a:buFont typeface="+mj-lt"/>
                        <a:buAutoNum type="alphaLcPeriod"/>
                      </a:pPr>
                      <a:r>
                        <a:rPr lang="en-GB" sz="2200" b="1" i="0" kern="1200" noProof="0" dirty="0">
                          <a:solidFill>
                            <a:schemeClr val="tx1"/>
                          </a:solidFill>
                          <a:effectLst/>
                          <a:latin typeface="+mn-lt"/>
                          <a:ea typeface="+mn-ea"/>
                          <a:cs typeface="+mn-cs"/>
                        </a:rPr>
                        <a:t>Business-to-Business</a:t>
                      </a:r>
                    </a:p>
                    <a:p>
                      <a:pPr marL="457200" indent="-457200" algn="l">
                        <a:buFont typeface="+mj-lt"/>
                        <a:buAutoNum type="alphaLcPeriod"/>
                      </a:pPr>
                      <a:r>
                        <a:rPr lang="en-GB" sz="2200" b="0" i="0" kern="1200" noProof="0" dirty="0">
                          <a:solidFill>
                            <a:schemeClr val="tx1"/>
                          </a:solidFill>
                          <a:effectLst/>
                          <a:latin typeface="+mn-lt"/>
                          <a:ea typeface="+mn-ea"/>
                          <a:cs typeface="+mn-cs"/>
                        </a:rPr>
                        <a:t>Buyer-to-Buyer</a:t>
                      </a:r>
                    </a:p>
                    <a:p>
                      <a:pPr marL="457200" indent="-457200" algn="l">
                        <a:buFont typeface="+mj-lt"/>
                        <a:buAutoNum type="alphaLcPeriod"/>
                      </a:pPr>
                      <a:r>
                        <a:rPr lang="en-GB" sz="2200" b="0" i="0" kern="1200" noProof="0" dirty="0">
                          <a:solidFill>
                            <a:schemeClr val="tx1"/>
                          </a:solidFill>
                          <a:effectLst/>
                          <a:latin typeface="+mn-lt"/>
                          <a:ea typeface="+mn-ea"/>
                          <a:cs typeface="+mn-cs"/>
                        </a:rPr>
                        <a:t>Business-to-Buyer</a:t>
                      </a:r>
                      <a:endParaRPr lang="en-GB" sz="2200" noProof="0" dirty="0">
                        <a:solidFill>
                          <a:schemeClr val="tx1"/>
                        </a:solidFill>
                      </a:endParaRPr>
                    </a:p>
                  </a:txBody>
                  <a:tcPr/>
                </a:tc>
                <a:tc>
                  <a:txBody>
                    <a:bodyPr/>
                    <a:lstStyle/>
                    <a:p>
                      <a:pPr marL="457200" indent="-457200" algn="l">
                        <a:buFont typeface="+mj-lt"/>
                        <a:buAutoNum type="alphaLcPeriod"/>
                      </a:pPr>
                      <a:r>
                        <a:rPr lang="en-GB" sz="2200" b="1" i="0" kern="1200" noProof="0" dirty="0">
                          <a:solidFill>
                            <a:schemeClr val="tx1"/>
                          </a:solidFill>
                          <a:effectLst/>
                          <a:latin typeface="+mn-lt"/>
                          <a:ea typeface="+mn-ea"/>
                          <a:cs typeface="+mn-cs"/>
                        </a:rPr>
                        <a:t>Accessibility and Intuitive Interface</a:t>
                      </a:r>
                    </a:p>
                    <a:p>
                      <a:pPr marL="457200" marR="0" lvl="0" indent="-457200" algn="l" defTabSz="914400" rtl="0" eaLnBrk="1" fontAlgn="auto" latinLnBrk="0" hangingPunct="1">
                        <a:lnSpc>
                          <a:spcPct val="100000"/>
                        </a:lnSpc>
                        <a:spcBef>
                          <a:spcPts val="0"/>
                        </a:spcBef>
                        <a:spcAft>
                          <a:spcPts val="0"/>
                        </a:spcAft>
                        <a:buClrTx/>
                        <a:buSzTx/>
                        <a:buFont typeface="+mj-lt"/>
                        <a:buAutoNum type="alphaLcPeriod"/>
                        <a:tabLst/>
                        <a:defRPr/>
                      </a:pPr>
                      <a:r>
                        <a:rPr lang="en-GB" sz="2200" b="0" i="0" kern="1200" noProof="0" dirty="0">
                          <a:solidFill>
                            <a:schemeClr val="tx1"/>
                          </a:solidFill>
                          <a:effectLst/>
                          <a:latin typeface="+mn-lt"/>
                          <a:ea typeface="+mn-ea"/>
                          <a:cs typeface="+mn-cs"/>
                        </a:rPr>
                        <a:t>Complex interface to engage users</a:t>
                      </a:r>
                    </a:p>
                    <a:p>
                      <a:pPr marL="457200" marR="0" lvl="0" indent="-457200" algn="l" defTabSz="914400" rtl="0" eaLnBrk="1" fontAlgn="auto" latinLnBrk="0" hangingPunct="1">
                        <a:lnSpc>
                          <a:spcPct val="100000"/>
                        </a:lnSpc>
                        <a:spcBef>
                          <a:spcPts val="0"/>
                        </a:spcBef>
                        <a:spcAft>
                          <a:spcPts val="0"/>
                        </a:spcAft>
                        <a:buClrTx/>
                        <a:buSzTx/>
                        <a:buFont typeface="+mj-lt"/>
                        <a:buAutoNum type="alphaLcPeriod"/>
                        <a:tabLst/>
                        <a:defRPr/>
                      </a:pPr>
                      <a:r>
                        <a:rPr lang="en-GB" sz="2200" b="0" i="0" kern="1200" noProof="0" dirty="0">
                          <a:solidFill>
                            <a:schemeClr val="tx1"/>
                          </a:solidFill>
                          <a:effectLst/>
                          <a:latin typeface="+mn-lt"/>
                          <a:ea typeface="+mn-ea"/>
                          <a:cs typeface="+mn-cs"/>
                        </a:rPr>
                        <a:t>Limited adaptability for various devices</a:t>
                      </a:r>
                    </a:p>
                    <a:p>
                      <a:pPr marL="457200" marR="0" lvl="0" indent="-457200" algn="l" defTabSz="914400" rtl="0" eaLnBrk="1" fontAlgn="auto" latinLnBrk="0" hangingPunct="1">
                        <a:lnSpc>
                          <a:spcPct val="100000"/>
                        </a:lnSpc>
                        <a:spcBef>
                          <a:spcPts val="0"/>
                        </a:spcBef>
                        <a:spcAft>
                          <a:spcPts val="0"/>
                        </a:spcAft>
                        <a:buClrTx/>
                        <a:buSzTx/>
                        <a:buFont typeface="+mj-lt"/>
                        <a:buAutoNum type="alphaLcPeriod"/>
                        <a:tabLst/>
                        <a:defRPr/>
                      </a:pPr>
                      <a:r>
                        <a:rPr lang="en-GB" sz="2200" b="0" i="0" kern="1200" noProof="0" dirty="0">
                          <a:solidFill>
                            <a:schemeClr val="tx1"/>
                          </a:solidFill>
                          <a:effectLst/>
                          <a:latin typeface="+mn-lt"/>
                          <a:ea typeface="+mn-ea"/>
                          <a:cs typeface="+mn-cs"/>
                        </a:rPr>
                        <a:t>Exclusive focus on desktop users</a:t>
                      </a:r>
                      <a:endParaRPr lang="en-GB" sz="2200" noProof="0" dirty="0">
                        <a:solidFill>
                          <a:schemeClr val="tx1"/>
                        </a:solidFill>
                      </a:endParaRPr>
                    </a:p>
                  </a:txBody>
                  <a:tcPr/>
                </a:tc>
                <a:tc>
                  <a:txBody>
                    <a:bodyPr/>
                    <a:lstStyle/>
                    <a:p>
                      <a:pPr marL="457200" indent="-457200" algn="l">
                        <a:buFont typeface="+mj-lt"/>
                        <a:buAutoNum type="alphaLcPeriod"/>
                      </a:pPr>
                      <a:r>
                        <a:rPr lang="en-GB" sz="2200" b="0" i="0" kern="1200" noProof="0" dirty="0">
                          <a:solidFill>
                            <a:schemeClr val="tx1"/>
                          </a:solidFill>
                          <a:effectLst/>
                          <a:latin typeface="+mn-lt"/>
                          <a:ea typeface="+mn-ea"/>
                          <a:cs typeface="+mn-cs"/>
                        </a:rPr>
                        <a:t>By processing payments securely</a:t>
                      </a:r>
                    </a:p>
                    <a:p>
                      <a:pPr marL="457200" indent="-457200" algn="l">
                        <a:buFont typeface="+mj-lt"/>
                        <a:buAutoNum type="alphaLcPeriod"/>
                      </a:pPr>
                      <a:r>
                        <a:rPr lang="en-GB" sz="2200" b="1" i="0" kern="1200" noProof="0" dirty="0">
                          <a:solidFill>
                            <a:schemeClr val="tx1"/>
                          </a:solidFill>
                          <a:effectLst/>
                          <a:latin typeface="+mn-lt"/>
                          <a:ea typeface="+mn-ea"/>
                          <a:cs typeface="+mn-cs"/>
                        </a:rPr>
                        <a:t>By tracking customer behaviour, preferences, and trends for data-driven decisions</a:t>
                      </a:r>
                    </a:p>
                    <a:p>
                      <a:pPr marL="457200" indent="-457200" algn="l">
                        <a:buFont typeface="+mj-lt"/>
                        <a:buAutoNum type="alphaLcPeriod"/>
                      </a:pPr>
                      <a:r>
                        <a:rPr lang="en-GB" sz="2200" b="0" i="0" kern="1200" noProof="0" dirty="0">
                          <a:solidFill>
                            <a:schemeClr val="tx1"/>
                          </a:solidFill>
                          <a:effectLst/>
                          <a:latin typeface="+mn-lt"/>
                          <a:ea typeface="+mn-ea"/>
                          <a:cs typeface="+mn-cs"/>
                        </a:rPr>
                        <a:t>By managing shipping and logistics efficiently</a:t>
                      </a:r>
                    </a:p>
                    <a:p>
                      <a:pPr marL="457200" indent="-457200" algn="l">
                        <a:buFont typeface="+mj-lt"/>
                        <a:buAutoNum type="alphaLcPeriod"/>
                      </a:pPr>
                      <a:r>
                        <a:rPr lang="en-GB" sz="2200" b="0" i="0" kern="1200" noProof="0" dirty="0">
                          <a:solidFill>
                            <a:schemeClr val="tx1"/>
                          </a:solidFill>
                          <a:effectLst/>
                          <a:latin typeface="+mn-lt"/>
                          <a:ea typeface="+mn-ea"/>
                          <a:cs typeface="+mn-cs"/>
                        </a:rPr>
                        <a:t>By creating visually appealing product listings</a:t>
                      </a:r>
                      <a:endParaRPr lang="en-GB" sz="2200" noProof="0" dirty="0">
                        <a:solidFill>
                          <a:schemeClr val="tx1"/>
                        </a:solidFill>
                      </a:endParaRPr>
                    </a:p>
                  </a:txBody>
                  <a:tcPr/>
                </a:tc>
                <a:extLst>
                  <a:ext uri="{0D108BD9-81ED-4DB2-BD59-A6C34878D82A}">
                    <a16:rowId xmlns:a16="http://schemas.microsoft.com/office/drawing/2014/main" val="232408843"/>
                  </a:ext>
                </a:extLst>
              </a:tr>
            </a:tbl>
          </a:graphicData>
        </a:graphic>
      </p:graphicFrame>
    </p:spTree>
    <p:extLst>
      <p:ext uri="{BB962C8B-B14F-4D97-AF65-F5344CB8AC3E}">
        <p14:creationId xmlns:p14="http://schemas.microsoft.com/office/powerpoint/2010/main" val="14070765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59F9E6D-37B9-D677-B302-6B4692430D8B}"/>
              </a:ext>
            </a:extLst>
          </p:cNvPr>
          <p:cNvSpPr txBox="1"/>
          <p:nvPr/>
        </p:nvSpPr>
        <p:spPr>
          <a:xfrm>
            <a:off x="2133600" y="6057900"/>
            <a:ext cx="14249400" cy="1938992"/>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GB" sz="8000" b="1" spc="-114">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Thank you! </a:t>
            </a:r>
          </a:p>
          <a:p>
            <a:pPr algn="ctr">
              <a:spcBef>
                <a:spcPts val="5"/>
              </a:spcBef>
              <a:tabLst>
                <a:tab pos="1205230" algn="l"/>
                <a:tab pos="1926589" algn="l"/>
                <a:tab pos="2915920" algn="l"/>
                <a:tab pos="3444875" algn="l"/>
                <a:tab pos="4383405" algn="l"/>
                <a:tab pos="6796405" algn="l"/>
              </a:tabLst>
              <a:defRPr/>
            </a:pPr>
            <a:r>
              <a:rPr lang="en-GB" sz="4000" b="1">
                <a:latin typeface="Microsoft Sans Serif" panose="020B0604020202020204" pitchFamily="34" charset="0"/>
                <a:ea typeface="Microsoft Sans Serif" panose="020B0604020202020204" pitchFamily="34" charset="0"/>
                <a:cs typeface="Microsoft Sans Serif" panose="020B0604020202020204" pitchFamily="34" charset="0"/>
              </a:rPr>
              <a:t>Continue your training path at </a:t>
            </a:r>
            <a:r>
              <a:rPr lang="en-GB" sz="40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hlinkClick r:id="rId2">
                  <a:extLst>
                    <a:ext uri="{A12FA001-AC4F-418D-AE19-62706E023703}">
                      <ahyp:hlinkClr xmlns:ahyp="http://schemas.microsoft.com/office/drawing/2018/hyperlinkcolor" val="tx"/>
                    </a:ext>
                  </a:extLst>
                </a:hlinkClick>
              </a:rPr>
              <a:t>https://www.digitalmicro2.eu/</a:t>
            </a:r>
            <a:r>
              <a:rPr lang="en-GB" sz="40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2638176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Marcador de contenido 11">
            <a:extLst>
              <a:ext uri="{FF2B5EF4-FFF2-40B4-BE49-F238E27FC236}">
                <a16:creationId xmlns:a16="http://schemas.microsoft.com/office/drawing/2014/main" id="{94D7209E-92FF-B48B-E15E-41DFFC8B7713}"/>
              </a:ext>
            </a:extLst>
          </p:cNvPr>
          <p:cNvGraphicFramePr>
            <a:graphicFrameLocks noGrp="1"/>
          </p:cNvGraphicFramePr>
          <p:nvPr>
            <p:ph sz="half" idx="1"/>
            <p:extLst>
              <p:ext uri="{D42A27DB-BD31-4B8C-83A1-F6EECF244321}">
                <p14:modId xmlns:p14="http://schemas.microsoft.com/office/powerpoint/2010/main" val="773981943"/>
              </p:ext>
            </p:extLst>
          </p:nvPr>
        </p:nvGraphicFramePr>
        <p:xfrm>
          <a:off x="1066800" y="2857499"/>
          <a:ext cx="16154400" cy="62484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Imagen 1">
            <a:extLst>
              <a:ext uri="{FF2B5EF4-FFF2-40B4-BE49-F238E27FC236}">
                <a16:creationId xmlns:a16="http://schemas.microsoft.com/office/drawing/2014/main" id="{9C397ED9-099E-4F08-C8BC-1BE7996F26E1}"/>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5" name="CuadroTexto 6">
            <a:extLst>
              <a:ext uri="{FF2B5EF4-FFF2-40B4-BE49-F238E27FC236}">
                <a16:creationId xmlns:a16="http://schemas.microsoft.com/office/drawing/2014/main" id="{EBCF4741-98E0-C43D-FF12-172F75EA4B77}"/>
              </a:ext>
            </a:extLst>
          </p:cNvPr>
          <p:cNvSpPr txBox="1"/>
          <p:nvPr/>
        </p:nvSpPr>
        <p:spPr>
          <a:xfrm>
            <a:off x="1066800" y="2149614"/>
            <a:ext cx="91440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Index</a:t>
            </a:r>
          </a:p>
        </p:txBody>
      </p:sp>
    </p:spTree>
    <p:extLst>
      <p:ext uri="{BB962C8B-B14F-4D97-AF65-F5344CB8AC3E}">
        <p14:creationId xmlns:p14="http://schemas.microsoft.com/office/powerpoint/2010/main" val="2795006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1.1 Understanding the Fundamentals of E-Commerce </a:t>
            </a: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066800" y="2149614"/>
            <a:ext cx="91440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1: Introduction to E-Commerce</a:t>
            </a:r>
          </a:p>
        </p:txBody>
      </p:sp>
      <p:grpSp>
        <p:nvGrpSpPr>
          <p:cNvPr id="26" name="Gruppo 25">
            <a:extLst>
              <a:ext uri="{FF2B5EF4-FFF2-40B4-BE49-F238E27FC236}">
                <a16:creationId xmlns:a16="http://schemas.microsoft.com/office/drawing/2014/main" id="{4D870B01-B134-F287-1B0D-CBC11234275B}"/>
              </a:ext>
            </a:extLst>
          </p:cNvPr>
          <p:cNvGrpSpPr/>
          <p:nvPr/>
        </p:nvGrpSpPr>
        <p:grpSpPr>
          <a:xfrm>
            <a:off x="1066800" y="3526392"/>
            <a:ext cx="16154400" cy="5427108"/>
            <a:chOff x="1066800" y="3526392"/>
            <a:chExt cx="16154400" cy="5427108"/>
          </a:xfrm>
        </p:grpSpPr>
        <p:sp>
          <p:nvSpPr>
            <p:cNvPr id="6" name="CuadroTexto 5">
              <a:extLst>
                <a:ext uri="{FF2B5EF4-FFF2-40B4-BE49-F238E27FC236}">
                  <a16:creationId xmlns:a16="http://schemas.microsoft.com/office/drawing/2014/main" id="{F96592D9-B145-037C-BE20-419D6767C7BC}"/>
                </a:ext>
              </a:extLst>
            </p:cNvPr>
            <p:cNvSpPr txBox="1"/>
            <p:nvPr/>
          </p:nvSpPr>
          <p:spPr>
            <a:xfrm>
              <a:off x="1066800" y="3526392"/>
              <a:ext cx="16154400" cy="1569660"/>
            </a:xfrm>
            <a:prstGeom prst="rect">
              <a:avLst/>
            </a:prstGeom>
            <a:noFill/>
          </p:spPr>
          <p:txBody>
            <a:bodyPr wrap="square" rtlCol="0">
              <a:spAutoFit/>
            </a:bodyPr>
            <a:lstStyle/>
            <a:p>
              <a:pPr algn="just"/>
              <a:r>
                <a:rPr lang="en-GB" sz="2400" i="1" dirty="0">
                  <a:latin typeface="Microsoft Sans Serif" panose="020B0604020202020204" pitchFamily="34" charset="0"/>
                  <a:cs typeface="Microsoft Sans Serif" panose="020B0604020202020204" pitchFamily="34" charset="0"/>
                </a:rPr>
                <a:t>“</a:t>
              </a:r>
              <a:r>
                <a:rPr lang="en-GB" sz="2400" i="1" dirty="0">
                  <a:effectLst/>
                  <a:latin typeface="Microsoft Sans Serif" panose="020B0604020202020204" pitchFamily="34" charset="0"/>
                  <a:cs typeface="Microsoft Sans Serif" panose="020B0604020202020204" pitchFamily="34" charset="0"/>
                </a:rPr>
                <a:t>E-commerce can be defined generally as </a:t>
              </a:r>
              <a:r>
                <a:rPr lang="en-GB" sz="2400" b="1" i="1" dirty="0">
                  <a:effectLst/>
                  <a:latin typeface="Microsoft Sans Serif" panose="020B0604020202020204" pitchFamily="34" charset="0"/>
                  <a:cs typeface="Microsoft Sans Serif" panose="020B0604020202020204" pitchFamily="34" charset="0"/>
                </a:rPr>
                <a:t>the sale </a:t>
              </a:r>
              <a:r>
                <a:rPr lang="en-GB" sz="2400" i="1" dirty="0">
                  <a:effectLst/>
                  <a:latin typeface="Microsoft Sans Serif" panose="020B0604020202020204" pitchFamily="34" charset="0"/>
                  <a:cs typeface="Microsoft Sans Serif" panose="020B0604020202020204" pitchFamily="34" charset="0"/>
                </a:rPr>
                <a:t>or purchase </a:t>
              </a:r>
              <a:r>
                <a:rPr lang="en-GB" sz="2400" b="1" i="1" dirty="0">
                  <a:effectLst/>
                  <a:latin typeface="Microsoft Sans Serif" panose="020B0604020202020204" pitchFamily="34" charset="0"/>
                  <a:cs typeface="Microsoft Sans Serif" panose="020B0604020202020204" pitchFamily="34" charset="0"/>
                </a:rPr>
                <a:t>of goods or services</a:t>
              </a:r>
              <a:r>
                <a:rPr lang="en-GB" sz="2400" i="1" dirty="0">
                  <a:effectLst/>
                  <a:latin typeface="Microsoft Sans Serif" panose="020B0604020202020204" pitchFamily="34" charset="0"/>
                  <a:cs typeface="Microsoft Sans Serif" panose="020B0604020202020204" pitchFamily="34" charset="0"/>
                </a:rPr>
                <a:t>, whether between businesses, </a:t>
              </a:r>
              <a:r>
                <a:rPr lang="en-GB" sz="2400" i="1" strike="noStrike" dirty="0">
                  <a:effectLst/>
                  <a:latin typeface="Microsoft Sans Serif" panose="020B0604020202020204" pitchFamily="34" charset="0"/>
                  <a:cs typeface="Microsoft Sans Serif" panose="020B0604020202020204" pitchFamily="34" charset="0"/>
                </a:rPr>
                <a:t>households</a:t>
              </a:r>
              <a:r>
                <a:rPr lang="en-GB" sz="2400" i="1" dirty="0">
                  <a:effectLst/>
                  <a:latin typeface="Microsoft Sans Serif" panose="020B0604020202020204" pitchFamily="34" charset="0"/>
                  <a:cs typeface="Microsoft Sans Serif" panose="020B0604020202020204" pitchFamily="34" charset="0"/>
                </a:rPr>
                <a:t>, individuals or private organisations, </a:t>
              </a:r>
              <a:r>
                <a:rPr lang="en-GB" sz="2400" b="1" i="1" dirty="0">
                  <a:effectLst/>
                  <a:latin typeface="Microsoft Sans Serif" panose="020B0604020202020204" pitchFamily="34" charset="0"/>
                  <a:cs typeface="Microsoft Sans Serif" panose="020B0604020202020204" pitchFamily="34" charset="0"/>
                </a:rPr>
                <a:t>through electronic transactions </a:t>
              </a:r>
              <a:r>
                <a:rPr lang="en-GB" sz="2400" i="1" dirty="0">
                  <a:effectLst/>
                  <a:latin typeface="Microsoft Sans Serif" panose="020B0604020202020204" pitchFamily="34" charset="0"/>
                  <a:cs typeface="Microsoft Sans Serif" panose="020B0604020202020204" pitchFamily="34" charset="0"/>
                </a:rPr>
                <a:t>conducted via the internet or other computer-mediated (online communication) networks”</a:t>
              </a:r>
            </a:p>
            <a:p>
              <a:pPr algn="r"/>
              <a:r>
                <a:rPr lang="en-GB" sz="2400" dirty="0">
                  <a:latin typeface="Microsoft Sans Serif" panose="020B0604020202020204" pitchFamily="34" charset="0"/>
                  <a:cs typeface="Microsoft Sans Serif" panose="020B0604020202020204" pitchFamily="34" charset="0"/>
                </a:rPr>
                <a:t>Source: </a:t>
              </a:r>
              <a:r>
                <a:rPr lang="en-GB" sz="2400" dirty="0">
                  <a:latin typeface="Microsoft Sans Serif" panose="020B0604020202020204" pitchFamily="34" charset="0"/>
                  <a:cs typeface="Microsoft Sans Serif" panose="020B0604020202020204" pitchFamily="34" charset="0"/>
                  <a:hlinkClick r:id="rId3"/>
                </a:rPr>
                <a:t>Eurostat, Glossary: E-commerce (2023)</a:t>
              </a:r>
              <a:endParaRPr lang="en-GB" sz="2400" dirty="0">
                <a:latin typeface="Microsoft Sans Serif" panose="020B0604020202020204" pitchFamily="34" charset="0"/>
                <a:cs typeface="Microsoft Sans Serif" panose="020B0604020202020204" pitchFamily="34" charset="0"/>
              </a:endParaRPr>
            </a:p>
          </p:txBody>
        </p:sp>
        <p:sp>
          <p:nvSpPr>
            <p:cNvPr id="4" name="CuadroTexto 5">
              <a:extLst>
                <a:ext uri="{FF2B5EF4-FFF2-40B4-BE49-F238E27FC236}">
                  <a16:creationId xmlns:a16="http://schemas.microsoft.com/office/drawing/2014/main" id="{04E4868D-F408-DA4E-0155-C417A0DA48B4}"/>
                </a:ext>
              </a:extLst>
            </p:cNvPr>
            <p:cNvSpPr txBox="1"/>
            <p:nvPr/>
          </p:nvSpPr>
          <p:spPr>
            <a:xfrm>
              <a:off x="1066800" y="5280718"/>
              <a:ext cx="16154400" cy="3046988"/>
            </a:xfrm>
            <a:prstGeom prst="rect">
              <a:avLst/>
            </a:prstGeom>
            <a:noFill/>
          </p:spPr>
          <p:txBody>
            <a:bodyPr wrap="square" rtlCol="0">
              <a:spAutoFit/>
            </a:bodyPr>
            <a:lstStyle/>
            <a:p>
              <a:pPr algn="ctr"/>
              <a:r>
                <a:rPr lang="en-GB" sz="2400" b="1" dirty="0">
                  <a:solidFill>
                    <a:srgbClr val="0070C0"/>
                  </a:solidFill>
                  <a:latin typeface="Microsoft Sans Serif" panose="020B0604020202020204" pitchFamily="34" charset="0"/>
                  <a:cs typeface="Microsoft Sans Serif" panose="020B0604020202020204" pitchFamily="34" charset="0"/>
                </a:rPr>
                <a:t>What is the e-commerce?</a:t>
              </a:r>
            </a:p>
            <a:p>
              <a:pPr algn="ctr"/>
              <a:endParaRPr lang="en-GB" sz="2400" dirty="0">
                <a:latin typeface="Microsoft Sans Serif" panose="020B0604020202020204" pitchFamily="34" charset="0"/>
                <a:cs typeface="Microsoft Sans Serif" panose="020B0604020202020204" pitchFamily="34" charset="0"/>
              </a:endParaRPr>
            </a:p>
            <a:p>
              <a:pPr algn="just"/>
              <a:r>
                <a:rPr lang="en-GB" sz="2400" b="1" dirty="0">
                  <a:latin typeface="Microsoft Sans Serif" panose="020B0604020202020204" pitchFamily="34" charset="0"/>
                  <a:cs typeface="Microsoft Sans Serif" panose="020B0604020202020204" pitchFamily="34" charset="0"/>
                </a:rPr>
                <a:t>E-commerce</a:t>
              </a:r>
              <a:r>
                <a:rPr lang="en-GB" sz="2400" dirty="0">
                  <a:latin typeface="Microsoft Sans Serif" panose="020B0604020202020204" pitchFamily="34" charset="0"/>
                  <a:cs typeface="Microsoft Sans Serif" panose="020B0604020202020204" pitchFamily="34" charset="0"/>
                </a:rPr>
                <a:t>, short for electronic commerce and also known as </a:t>
              </a:r>
              <a:r>
                <a:rPr lang="en-GB" sz="2400" b="1" dirty="0">
                  <a:latin typeface="Microsoft Sans Serif" panose="020B0604020202020204" pitchFamily="34" charset="0"/>
                  <a:cs typeface="Microsoft Sans Serif" panose="020B0604020202020204" pitchFamily="34" charset="0"/>
                </a:rPr>
                <a:t>online commerce</a:t>
              </a:r>
              <a:r>
                <a:rPr lang="en-GB" sz="2400" dirty="0">
                  <a:latin typeface="Microsoft Sans Serif" panose="020B0604020202020204" pitchFamily="34" charset="0"/>
                  <a:cs typeface="Microsoft Sans Serif" panose="020B0604020202020204" pitchFamily="34" charset="0"/>
                </a:rPr>
                <a:t>, refers to the process of buying or selling tangible products and services through online marketplaces. This </a:t>
              </a:r>
              <a:r>
                <a:rPr lang="en-GB" sz="2400" b="1" dirty="0">
                  <a:latin typeface="Microsoft Sans Serif" panose="020B0604020202020204" pitchFamily="34" charset="0"/>
                  <a:cs typeface="Microsoft Sans Serif" panose="020B0604020202020204" pitchFamily="34" charset="0"/>
                </a:rPr>
                <a:t>dynamic process </a:t>
              </a:r>
              <a:r>
                <a:rPr lang="en-GB" sz="2400" dirty="0">
                  <a:latin typeface="Microsoft Sans Serif" panose="020B0604020202020204" pitchFamily="34" charset="0"/>
                  <a:cs typeface="Microsoft Sans Serif" panose="020B0604020202020204" pitchFamily="34" charset="0"/>
                </a:rPr>
                <a:t>comprises commercial transactions </a:t>
              </a:r>
              <a:r>
                <a:rPr lang="en-GB" sz="2400" b="1" dirty="0">
                  <a:latin typeface="Microsoft Sans Serif" panose="020B0604020202020204" pitchFamily="34" charset="0"/>
                  <a:cs typeface="Microsoft Sans Serif" panose="020B0604020202020204" pitchFamily="34" charset="0"/>
                </a:rPr>
                <a:t>with no need for physical contact</a:t>
              </a:r>
              <a:r>
                <a:rPr lang="en-GB" sz="2400" dirty="0">
                  <a:latin typeface="Microsoft Sans Serif" panose="020B0604020202020204" pitchFamily="34" charset="0"/>
                  <a:cs typeface="Microsoft Sans Serif" panose="020B0604020202020204" pitchFamily="34" charset="0"/>
                </a:rPr>
                <a:t>. It operates across various market segments and using diverse smart devices: PCs, tablets, smartphones, etc.</a:t>
              </a:r>
            </a:p>
            <a:p>
              <a:pPr algn="just"/>
              <a:endParaRPr lang="en-GB" sz="2400" dirty="0">
                <a:latin typeface="Microsoft Sans Serif" panose="020B0604020202020204" pitchFamily="34" charset="0"/>
                <a:cs typeface="Microsoft Sans Serif" panose="020B0604020202020204" pitchFamily="34" charset="0"/>
              </a:endParaRPr>
            </a:p>
            <a:p>
              <a:pPr algn="just"/>
              <a:r>
                <a:rPr lang="en-GB" sz="2400" dirty="0">
                  <a:latin typeface="Microsoft Sans Serif" panose="020B0604020202020204" pitchFamily="34" charset="0"/>
                  <a:cs typeface="Microsoft Sans Serif" panose="020B0604020202020204" pitchFamily="34" charset="0"/>
                </a:rPr>
                <a:t>Multiple parties are engaged in </a:t>
              </a:r>
              <a:r>
                <a:rPr lang="en-GB" sz="2400" b="1" dirty="0">
                  <a:latin typeface="Microsoft Sans Serif" panose="020B0604020202020204" pitchFamily="34" charset="0"/>
                  <a:cs typeface="Microsoft Sans Serif" panose="020B0604020202020204" pitchFamily="34" charset="0"/>
                </a:rPr>
                <a:t>an exchange of</a:t>
              </a:r>
              <a:r>
                <a:rPr lang="en-GB" sz="2400" dirty="0">
                  <a:latin typeface="Microsoft Sans Serif" panose="020B0604020202020204" pitchFamily="34" charset="0"/>
                  <a:cs typeface="Microsoft Sans Serif" panose="020B0604020202020204" pitchFamily="34" charset="0"/>
                </a:rPr>
                <a:t>:</a:t>
              </a:r>
            </a:p>
          </p:txBody>
        </p:sp>
        <p:sp>
          <p:nvSpPr>
            <p:cNvPr id="13" name="CuadroTexto 5">
              <a:extLst>
                <a:ext uri="{FF2B5EF4-FFF2-40B4-BE49-F238E27FC236}">
                  <a16:creationId xmlns:a16="http://schemas.microsoft.com/office/drawing/2014/main" id="{CF0D6C48-215F-118B-5EAB-752A0A2D0D4A}"/>
                </a:ext>
              </a:extLst>
            </p:cNvPr>
            <p:cNvSpPr txBox="1"/>
            <p:nvPr/>
          </p:nvSpPr>
          <p:spPr>
            <a:xfrm>
              <a:off x="8671833" y="7497545"/>
              <a:ext cx="1219200" cy="461665"/>
            </a:xfrm>
            <a:prstGeom prst="rect">
              <a:avLst/>
            </a:prstGeom>
            <a:noFill/>
          </p:spPr>
          <p:txBody>
            <a:bodyPr wrap="square" rtlCol="0">
              <a:spAutoFit/>
            </a:bodyPr>
            <a:lstStyle/>
            <a:p>
              <a:pPr marL="342900" indent="-342900" algn="just">
                <a:buFont typeface="Arial" panose="020B0604020202020204" pitchFamily="34" charset="0"/>
                <a:buChar char="•"/>
              </a:pPr>
              <a:r>
                <a:rPr lang="en-GB" sz="2400" b="1" dirty="0">
                  <a:latin typeface="Microsoft Sans Serif" panose="020B0604020202020204" pitchFamily="34" charset="0"/>
                  <a:cs typeface="Microsoft Sans Serif" panose="020B0604020202020204" pitchFamily="34" charset="0"/>
                </a:rPr>
                <a:t>Data</a:t>
              </a:r>
            </a:p>
          </p:txBody>
        </p:sp>
        <p:sp>
          <p:nvSpPr>
            <p:cNvPr id="14" name="CuadroTexto 5">
              <a:extLst>
                <a:ext uri="{FF2B5EF4-FFF2-40B4-BE49-F238E27FC236}">
                  <a16:creationId xmlns:a16="http://schemas.microsoft.com/office/drawing/2014/main" id="{ABC4215B-3A92-688F-EAAE-5AFEC7400CAA}"/>
                </a:ext>
              </a:extLst>
            </p:cNvPr>
            <p:cNvSpPr txBox="1"/>
            <p:nvPr/>
          </p:nvSpPr>
          <p:spPr>
            <a:xfrm>
              <a:off x="10774816" y="7497544"/>
              <a:ext cx="1828800" cy="461665"/>
            </a:xfrm>
            <a:prstGeom prst="rect">
              <a:avLst/>
            </a:prstGeom>
            <a:noFill/>
          </p:spPr>
          <p:txBody>
            <a:bodyPr wrap="square" rtlCol="0">
              <a:spAutoFit/>
            </a:bodyPr>
            <a:lstStyle/>
            <a:p>
              <a:pPr marL="342900" indent="-342900" algn="just">
                <a:buFont typeface="Arial" panose="020B0604020202020204" pitchFamily="34" charset="0"/>
                <a:buChar char="•"/>
              </a:pPr>
              <a:r>
                <a:rPr lang="en-GB" sz="2400" b="1" dirty="0">
                  <a:latin typeface="Microsoft Sans Serif" panose="020B0604020202020204" pitchFamily="34" charset="0"/>
                  <a:cs typeface="Microsoft Sans Serif" panose="020B0604020202020204" pitchFamily="34" charset="0"/>
                </a:rPr>
                <a:t>Currency</a:t>
              </a:r>
            </a:p>
          </p:txBody>
        </p:sp>
        <p:sp>
          <p:nvSpPr>
            <p:cNvPr id="15" name="CuadroTexto 5">
              <a:extLst>
                <a:ext uri="{FF2B5EF4-FFF2-40B4-BE49-F238E27FC236}">
                  <a16:creationId xmlns:a16="http://schemas.microsoft.com/office/drawing/2014/main" id="{3620BBAD-F60F-7AB4-060A-B08BD8C6237B}"/>
                </a:ext>
              </a:extLst>
            </p:cNvPr>
            <p:cNvSpPr txBox="1"/>
            <p:nvPr/>
          </p:nvSpPr>
          <p:spPr>
            <a:xfrm>
              <a:off x="13487400" y="7503718"/>
              <a:ext cx="3733800" cy="461665"/>
            </a:xfrm>
            <a:prstGeom prst="rect">
              <a:avLst/>
            </a:prstGeom>
            <a:noFill/>
          </p:spPr>
          <p:txBody>
            <a:bodyPr wrap="square" rtlCol="0">
              <a:spAutoFit/>
            </a:bodyPr>
            <a:lstStyle/>
            <a:p>
              <a:pPr marL="342900" indent="-342900" algn="just">
                <a:buFont typeface="Arial" panose="020B0604020202020204" pitchFamily="34" charset="0"/>
                <a:buChar char="•"/>
              </a:pPr>
              <a:r>
                <a:rPr lang="en-GB" sz="2400" b="1" dirty="0">
                  <a:latin typeface="Microsoft Sans Serif" panose="020B0604020202020204" pitchFamily="34" charset="0"/>
                  <a:cs typeface="Microsoft Sans Serif" panose="020B0604020202020204" pitchFamily="34" charset="0"/>
                </a:rPr>
                <a:t>Product(s) or service(s)</a:t>
              </a:r>
            </a:p>
          </p:txBody>
        </p:sp>
        <p:pic>
          <p:nvPicPr>
            <p:cNvPr id="19" name="Elemento grafico 18" descr="E-commerce contorno">
              <a:extLst>
                <a:ext uri="{FF2B5EF4-FFF2-40B4-BE49-F238E27FC236}">
                  <a16:creationId xmlns:a16="http://schemas.microsoft.com/office/drawing/2014/main" id="{BF1FBFDC-AC68-7701-5589-4C4F09FF010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401800" y="7979540"/>
              <a:ext cx="973960" cy="973960"/>
            </a:xfrm>
            <a:prstGeom prst="rect">
              <a:avLst/>
            </a:prstGeom>
          </p:spPr>
        </p:pic>
        <p:pic>
          <p:nvPicPr>
            <p:cNvPr id="21" name="Elemento grafico 20" descr="Scatola di imballaggio aperta contorno">
              <a:extLst>
                <a:ext uri="{FF2B5EF4-FFF2-40B4-BE49-F238E27FC236}">
                  <a16:creationId xmlns:a16="http://schemas.microsoft.com/office/drawing/2014/main" id="{EDBE69D0-3BB9-5698-B91A-6ED222A1810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5309212" y="7979540"/>
              <a:ext cx="973960" cy="973960"/>
            </a:xfrm>
            <a:prstGeom prst="rect">
              <a:avLst/>
            </a:prstGeom>
          </p:spPr>
        </p:pic>
        <p:pic>
          <p:nvPicPr>
            <p:cNvPr id="23" name="Elemento grafico 22" descr="Carta di credito contorno">
              <a:extLst>
                <a:ext uri="{FF2B5EF4-FFF2-40B4-BE49-F238E27FC236}">
                  <a16:creationId xmlns:a16="http://schemas.microsoft.com/office/drawing/2014/main" id="{D13600B8-F0D5-EAA1-475F-6BD334FCF1D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299687" y="7962900"/>
              <a:ext cx="968513" cy="968513"/>
            </a:xfrm>
            <a:prstGeom prst="rect">
              <a:avLst/>
            </a:prstGeom>
          </p:spPr>
        </p:pic>
        <p:pic>
          <p:nvPicPr>
            <p:cNvPr id="25" name="Elemento grafico 24" descr="Cloud computing contorno">
              <a:extLst>
                <a:ext uri="{FF2B5EF4-FFF2-40B4-BE49-F238E27FC236}">
                  <a16:creationId xmlns:a16="http://schemas.microsoft.com/office/drawing/2014/main" id="{96D5C27D-D0C3-B420-D253-935C9391381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861287" y="7959210"/>
              <a:ext cx="968513" cy="968513"/>
            </a:xfrm>
            <a:prstGeom prst="rect">
              <a:avLst/>
            </a:prstGeom>
          </p:spPr>
        </p:pic>
      </p:grpSp>
    </p:spTree>
    <p:extLst>
      <p:ext uri="{BB962C8B-B14F-4D97-AF65-F5344CB8AC3E}">
        <p14:creationId xmlns:p14="http://schemas.microsoft.com/office/powerpoint/2010/main" val="350808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19000"/>
          </a:schemeClr>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1.2 Navigating the E-Commerce Landscape (1)</a:t>
            </a: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066800" y="2149614"/>
            <a:ext cx="91440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1: Introduction to E-Commerce</a:t>
            </a:r>
          </a:p>
        </p:txBody>
      </p:sp>
      <p:grpSp>
        <p:nvGrpSpPr>
          <p:cNvPr id="24" name="Gruppo 23">
            <a:extLst>
              <a:ext uri="{FF2B5EF4-FFF2-40B4-BE49-F238E27FC236}">
                <a16:creationId xmlns:a16="http://schemas.microsoft.com/office/drawing/2014/main" id="{AF97C04C-28E6-618E-1DD1-08A5B9888B66}"/>
              </a:ext>
            </a:extLst>
          </p:cNvPr>
          <p:cNvGrpSpPr/>
          <p:nvPr/>
        </p:nvGrpSpPr>
        <p:grpSpPr>
          <a:xfrm>
            <a:off x="1066800" y="3526392"/>
            <a:ext cx="16154400" cy="5909310"/>
            <a:chOff x="1066800" y="3526392"/>
            <a:chExt cx="16154400" cy="5909310"/>
          </a:xfrm>
        </p:grpSpPr>
        <p:pic>
          <p:nvPicPr>
            <p:cNvPr id="16" name="Elemento grafico 15" descr="Carrello della spesa contorno">
              <a:extLst>
                <a:ext uri="{FF2B5EF4-FFF2-40B4-BE49-F238E27FC236}">
                  <a16:creationId xmlns:a16="http://schemas.microsoft.com/office/drawing/2014/main" id="{9907CEBD-4554-14AD-1BFC-555E918C28F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91400" y="4392423"/>
              <a:ext cx="751077" cy="751077"/>
            </a:xfrm>
            <a:prstGeom prst="rect">
              <a:avLst/>
            </a:prstGeom>
          </p:spPr>
        </p:pic>
        <p:grpSp>
          <p:nvGrpSpPr>
            <p:cNvPr id="11" name="Gruppo 10">
              <a:extLst>
                <a:ext uri="{FF2B5EF4-FFF2-40B4-BE49-F238E27FC236}">
                  <a16:creationId xmlns:a16="http://schemas.microsoft.com/office/drawing/2014/main" id="{FDC77971-06E1-657C-0D61-D96B1AEAB7CF}"/>
                </a:ext>
              </a:extLst>
            </p:cNvPr>
            <p:cNvGrpSpPr/>
            <p:nvPr/>
          </p:nvGrpSpPr>
          <p:grpSpPr>
            <a:xfrm>
              <a:off x="1066800" y="3526392"/>
              <a:ext cx="16154400" cy="5909310"/>
              <a:chOff x="1066800" y="3526392"/>
              <a:chExt cx="16154400" cy="5909310"/>
            </a:xfrm>
          </p:grpSpPr>
          <p:sp>
            <p:nvSpPr>
              <p:cNvPr id="6" name="CuadroTexto 5">
                <a:extLst>
                  <a:ext uri="{FF2B5EF4-FFF2-40B4-BE49-F238E27FC236}">
                    <a16:creationId xmlns:a16="http://schemas.microsoft.com/office/drawing/2014/main" id="{F96592D9-B145-037C-BE20-419D6767C7BC}"/>
                  </a:ext>
                </a:extLst>
              </p:cNvPr>
              <p:cNvSpPr txBox="1"/>
              <p:nvPr/>
            </p:nvSpPr>
            <p:spPr>
              <a:xfrm>
                <a:off x="1066800" y="3526392"/>
                <a:ext cx="16154400" cy="830997"/>
              </a:xfrm>
              <a:prstGeom prst="rect">
                <a:avLst/>
              </a:prstGeom>
              <a:noFill/>
            </p:spPr>
            <p:txBody>
              <a:bodyPr wrap="square" rtlCol="0">
                <a:spAutoFit/>
              </a:bodyPr>
              <a:lstStyle/>
              <a:p>
                <a:pPr algn="just"/>
                <a:r>
                  <a:rPr lang="en-GB" sz="2400" dirty="0">
                    <a:latin typeface="Microsoft Sans Serif" panose="020B0604020202020204" pitchFamily="34" charset="0"/>
                    <a:cs typeface="Microsoft Sans Serif" panose="020B0604020202020204" pitchFamily="34" charset="0"/>
                  </a:rPr>
                  <a:t>To navigate the e-commerce landscape effectively, let’s introduce the </a:t>
                </a:r>
                <a:r>
                  <a:rPr lang="en-GB" sz="2400" b="1" dirty="0">
                    <a:solidFill>
                      <a:srgbClr val="0070C0"/>
                    </a:solidFill>
                    <a:latin typeface="Microsoft Sans Serif" panose="020B0604020202020204" pitchFamily="34" charset="0"/>
                    <a:cs typeface="Microsoft Sans Serif" panose="020B0604020202020204" pitchFamily="34" charset="0"/>
                  </a:rPr>
                  <a:t>key terms and concepts </a:t>
                </a:r>
                <a:r>
                  <a:rPr lang="en-GB" sz="2400" dirty="0">
                    <a:latin typeface="Microsoft Sans Serif" panose="020B0604020202020204" pitchFamily="34" charset="0"/>
                    <a:cs typeface="Microsoft Sans Serif" panose="020B0604020202020204" pitchFamily="34" charset="0"/>
                  </a:rPr>
                  <a:t>for a comprehensive understanding of this dynamic process:</a:t>
                </a:r>
              </a:p>
            </p:txBody>
          </p:sp>
          <p:sp>
            <p:nvSpPr>
              <p:cNvPr id="8" name="CasellaDiTesto 7">
                <a:extLst>
                  <a:ext uri="{FF2B5EF4-FFF2-40B4-BE49-F238E27FC236}">
                    <a16:creationId xmlns:a16="http://schemas.microsoft.com/office/drawing/2014/main" id="{85EAC138-4BDA-750A-25B3-3C67F7FDBA4B}"/>
                  </a:ext>
                </a:extLst>
              </p:cNvPr>
              <p:cNvSpPr txBox="1"/>
              <p:nvPr/>
            </p:nvSpPr>
            <p:spPr>
              <a:xfrm>
                <a:off x="1066800" y="4542055"/>
                <a:ext cx="5105400" cy="4893647"/>
              </a:xfrm>
              <a:prstGeom prst="rect">
                <a:avLst/>
              </a:prstGeom>
              <a:noFill/>
            </p:spPr>
            <p:txBody>
              <a:bodyPr wrap="square" rtlCol="0">
                <a:spAutoFit/>
              </a:bodyPr>
              <a:lstStyle/>
              <a:p>
                <a:pPr algn="ctr"/>
                <a:r>
                  <a:rPr lang="en-GB" sz="2400" b="1" dirty="0">
                    <a:solidFill>
                      <a:srgbClr val="0070C0"/>
                    </a:solidFill>
                    <a:latin typeface="Microsoft Sans Serif" panose="020B0604020202020204" pitchFamily="34" charset="0"/>
                    <a:cs typeface="Microsoft Sans Serif" panose="020B0604020202020204" pitchFamily="34" charset="0"/>
                  </a:rPr>
                  <a:t>E-commerce Platform</a:t>
                </a:r>
              </a:p>
              <a:p>
                <a:pPr algn="ctr"/>
                <a:endParaRPr lang="en-GB" sz="1200" b="1" dirty="0">
                  <a:latin typeface="Microsoft Sans Serif" panose="020B0604020202020204" pitchFamily="34" charset="0"/>
                  <a:cs typeface="Microsoft Sans Serif" panose="020B0604020202020204" pitchFamily="34" charset="0"/>
                </a:endParaRPr>
              </a:p>
              <a:p>
                <a:pPr algn="just"/>
                <a:r>
                  <a:rPr lang="en-GB" sz="2400" dirty="0">
                    <a:latin typeface="Microsoft Sans Serif" panose="020B0604020202020204" pitchFamily="34" charset="0"/>
                    <a:cs typeface="Microsoft Sans Serif" panose="020B0604020202020204" pitchFamily="34" charset="0"/>
                  </a:rPr>
                  <a:t>The </a:t>
                </a:r>
                <a:r>
                  <a:rPr lang="en-GB" sz="2400" b="1" dirty="0">
                    <a:latin typeface="Microsoft Sans Serif" panose="020B0604020202020204" pitchFamily="34" charset="0"/>
                    <a:cs typeface="Microsoft Sans Serif" panose="020B0604020202020204" pitchFamily="34" charset="0"/>
                  </a:rPr>
                  <a:t>infrastructure for displaying goods</a:t>
                </a:r>
                <a:r>
                  <a:rPr lang="en-GB" sz="2400" dirty="0">
                    <a:latin typeface="Microsoft Sans Serif" panose="020B0604020202020204" pitchFamily="34" charset="0"/>
                    <a:cs typeface="Microsoft Sans Serif" panose="020B0604020202020204" pitchFamily="34" charset="0"/>
                  </a:rPr>
                  <a:t> for sale </a:t>
                </a:r>
                <a:r>
                  <a:rPr lang="en-GB" sz="2400" b="1" dirty="0">
                    <a:latin typeface="Microsoft Sans Serif" panose="020B0604020202020204" pitchFamily="34" charset="0"/>
                    <a:cs typeface="Microsoft Sans Serif" panose="020B0604020202020204" pitchFamily="34" charset="0"/>
                  </a:rPr>
                  <a:t>via an online shop</a:t>
                </a:r>
                <a:r>
                  <a:rPr lang="en-GB" sz="2400" dirty="0">
                    <a:latin typeface="Microsoft Sans Serif" panose="020B0604020202020204" pitchFamily="34" charset="0"/>
                    <a:cs typeface="Microsoft Sans Serif" panose="020B0604020202020204" pitchFamily="34" charset="0"/>
                  </a:rPr>
                  <a:t>. It is a </a:t>
                </a:r>
                <a:r>
                  <a:rPr lang="en-GB" sz="2400" b="1" dirty="0">
                    <a:latin typeface="Microsoft Sans Serif" panose="020B0604020202020204" pitchFamily="34" charset="0"/>
                    <a:cs typeface="Microsoft Sans Serif" panose="020B0604020202020204" pitchFamily="34" charset="0"/>
                  </a:rPr>
                  <a:t>website</a:t>
                </a:r>
                <a:r>
                  <a:rPr lang="en-GB" sz="2400" dirty="0">
                    <a:latin typeface="Microsoft Sans Serif" panose="020B0604020202020204" pitchFamily="34" charset="0"/>
                    <a:cs typeface="Microsoft Sans Serif" panose="020B0604020202020204" pitchFamily="34" charset="0"/>
                  </a:rPr>
                  <a:t> </a:t>
                </a:r>
                <a:r>
                  <a:rPr lang="en-GB" sz="2400" b="1" dirty="0">
                    <a:latin typeface="Microsoft Sans Serif" panose="020B0604020202020204" pitchFamily="34" charset="0"/>
                    <a:cs typeface="Microsoft Sans Serif" panose="020B0604020202020204" pitchFamily="34" charset="0"/>
                  </a:rPr>
                  <a:t>or</a:t>
                </a:r>
                <a:r>
                  <a:rPr lang="en-GB" sz="2400" dirty="0">
                    <a:latin typeface="Microsoft Sans Serif" panose="020B0604020202020204" pitchFamily="34" charset="0"/>
                    <a:cs typeface="Microsoft Sans Serif" panose="020B0604020202020204" pitchFamily="34" charset="0"/>
                  </a:rPr>
                  <a:t> an </a:t>
                </a:r>
                <a:r>
                  <a:rPr lang="en-GB" sz="2400" b="1" dirty="0">
                    <a:latin typeface="Microsoft Sans Serif" panose="020B0604020202020204" pitchFamily="34" charset="0"/>
                    <a:cs typeface="Microsoft Sans Serif" panose="020B0604020202020204" pitchFamily="34" charset="0"/>
                  </a:rPr>
                  <a:t>app</a:t>
                </a:r>
                <a:r>
                  <a:rPr lang="en-GB" sz="2400" dirty="0">
                    <a:latin typeface="Microsoft Sans Serif" panose="020B0604020202020204" pitchFamily="34" charset="0"/>
                    <a:cs typeface="Microsoft Sans Serif" panose="020B0604020202020204" pitchFamily="34" charset="0"/>
                  </a:rPr>
                  <a:t> and can be either by the seller itself (its </a:t>
                </a:r>
                <a:r>
                  <a:rPr lang="en-GB" sz="2400" b="1" dirty="0">
                    <a:latin typeface="Microsoft Sans Serif" panose="020B0604020202020204" pitchFamily="34" charset="0"/>
                    <a:cs typeface="Microsoft Sans Serif" panose="020B0604020202020204" pitchFamily="34" charset="0"/>
                  </a:rPr>
                  <a:t>own website or app</a:t>
                </a:r>
                <a:r>
                  <a:rPr lang="en-GB" sz="2400" dirty="0">
                    <a:latin typeface="Microsoft Sans Serif" panose="020B0604020202020204" pitchFamily="34" charset="0"/>
                    <a:cs typeface="Microsoft Sans Serif" panose="020B0604020202020204" pitchFamily="34" charset="0"/>
                  </a:rPr>
                  <a:t>) or a </a:t>
                </a:r>
                <a:r>
                  <a:rPr lang="en-GB" sz="2400" b="1" dirty="0">
                    <a:latin typeface="Microsoft Sans Serif" panose="020B0604020202020204" pitchFamily="34" charset="0"/>
                    <a:cs typeface="Microsoft Sans Serif" panose="020B0604020202020204" pitchFamily="34" charset="0"/>
                  </a:rPr>
                  <a:t>third-party digital marketplace</a:t>
                </a:r>
                <a:r>
                  <a:rPr lang="en-GB" sz="2400" dirty="0">
                    <a:latin typeface="Microsoft Sans Serif" panose="020B0604020202020204" pitchFamily="34" charset="0"/>
                    <a:cs typeface="Microsoft Sans Serif" panose="020B0604020202020204" pitchFamily="34" charset="0"/>
                  </a:rPr>
                  <a:t> (</a:t>
                </a:r>
                <a:r>
                  <a:rPr lang="en-GB" sz="2400" i="1" dirty="0">
                    <a:latin typeface="Microsoft Sans Serif" panose="020B0604020202020204" pitchFamily="34" charset="0"/>
                    <a:cs typeface="Microsoft Sans Serif" panose="020B0604020202020204" pitchFamily="34" charset="0"/>
                  </a:rPr>
                  <a:t>eBay, Amazon, etc.). </a:t>
                </a:r>
                <a:r>
                  <a:rPr lang="en-GB" sz="2400" dirty="0">
                    <a:latin typeface="Microsoft Sans Serif" panose="020B0604020202020204" pitchFamily="34" charset="0"/>
                    <a:cs typeface="Microsoft Sans Serif" panose="020B0604020202020204" pitchFamily="34" charset="0"/>
                  </a:rPr>
                  <a:t>The latter include social media marketplaces such as Facebook’s Marketplace, which allows the buying and selling directly on the social media.</a:t>
                </a:r>
              </a:p>
            </p:txBody>
          </p:sp>
          <p:sp>
            <p:nvSpPr>
              <p:cNvPr id="9" name="CasellaDiTesto 8">
                <a:extLst>
                  <a:ext uri="{FF2B5EF4-FFF2-40B4-BE49-F238E27FC236}">
                    <a16:creationId xmlns:a16="http://schemas.microsoft.com/office/drawing/2014/main" id="{2C35C25E-7339-B007-49F5-C34B516E9ED7}"/>
                  </a:ext>
                </a:extLst>
              </p:cNvPr>
              <p:cNvSpPr txBox="1"/>
              <p:nvPr/>
            </p:nvSpPr>
            <p:spPr>
              <a:xfrm>
                <a:off x="6591300" y="4542055"/>
                <a:ext cx="5105400" cy="3970318"/>
              </a:xfrm>
              <a:prstGeom prst="rect">
                <a:avLst/>
              </a:prstGeom>
              <a:noFill/>
            </p:spPr>
            <p:txBody>
              <a:bodyPr wrap="square" rtlCol="0">
                <a:spAutoFit/>
              </a:bodyPr>
              <a:lstStyle/>
              <a:p>
                <a:pPr algn="ctr"/>
                <a:r>
                  <a:rPr lang="en-GB" sz="2400" b="1" dirty="0">
                    <a:solidFill>
                      <a:srgbClr val="0070C0"/>
                    </a:solidFill>
                    <a:latin typeface="Microsoft Sans Serif" panose="020B0604020202020204" pitchFamily="34" charset="0"/>
                    <a:cs typeface="Microsoft Sans Serif" panose="020B0604020202020204" pitchFamily="34" charset="0"/>
                  </a:rPr>
                  <a:t>Shopping Cart</a:t>
                </a:r>
              </a:p>
              <a:p>
                <a:pPr algn="ctr"/>
                <a:endParaRPr lang="en-GB" sz="1200" b="1" dirty="0">
                  <a:latin typeface="Microsoft Sans Serif" panose="020B0604020202020204" pitchFamily="34" charset="0"/>
                  <a:cs typeface="Microsoft Sans Serif" panose="020B0604020202020204" pitchFamily="34" charset="0"/>
                </a:endParaRPr>
              </a:p>
              <a:p>
                <a:pPr algn="just"/>
                <a:r>
                  <a:rPr lang="en-GB" sz="2400" dirty="0">
                    <a:latin typeface="Microsoft Sans Serif" panose="020B0604020202020204" pitchFamily="34" charset="0"/>
                    <a:cs typeface="Microsoft Sans Serif" panose="020B0604020202020204" pitchFamily="34" charset="0"/>
                  </a:rPr>
                  <a:t>A </a:t>
                </a:r>
                <a:r>
                  <a:rPr lang="en-GB" sz="2400" b="1" dirty="0">
                    <a:latin typeface="Microsoft Sans Serif" panose="020B0604020202020204" pitchFamily="34" charset="0"/>
                    <a:cs typeface="Microsoft Sans Serif" panose="020B0604020202020204" pitchFamily="34" charset="0"/>
                  </a:rPr>
                  <a:t>virtual cart </a:t>
                </a:r>
                <a:r>
                  <a:rPr lang="en-GB" sz="2400" dirty="0">
                    <a:latin typeface="Microsoft Sans Serif" panose="020B0604020202020204" pitchFamily="34" charset="0"/>
                    <a:cs typeface="Microsoft Sans Serif" panose="020B0604020202020204" pitchFamily="34" charset="0"/>
                  </a:rPr>
                  <a:t>on an online marketplace, often graphically placing </a:t>
                </a:r>
                <a:r>
                  <a:rPr lang="en-GB" sz="2400" b="1" i="1" dirty="0">
                    <a:latin typeface="Microsoft Sans Serif" panose="020B0604020202020204" pitchFamily="34" charset="0"/>
                    <a:cs typeface="Microsoft Sans Serif" panose="020B0604020202020204" pitchFamily="34" charset="0"/>
                  </a:rPr>
                  <a:t>in the top right-hand corner</a:t>
                </a:r>
                <a:r>
                  <a:rPr lang="en-GB" sz="2400" dirty="0">
                    <a:latin typeface="Microsoft Sans Serif" panose="020B0604020202020204" pitchFamily="34" charset="0"/>
                    <a:cs typeface="Microsoft Sans Serif" panose="020B0604020202020204" pitchFamily="34" charset="0"/>
                  </a:rPr>
                  <a:t>, where adding products and services to purchase. It represents the customers’ selection for their online shopping and can be reviewed, modified and confirmed during the check-out phase.</a:t>
                </a:r>
              </a:p>
            </p:txBody>
          </p:sp>
          <p:sp>
            <p:nvSpPr>
              <p:cNvPr id="10" name="CasellaDiTesto 9">
                <a:extLst>
                  <a:ext uri="{FF2B5EF4-FFF2-40B4-BE49-F238E27FC236}">
                    <a16:creationId xmlns:a16="http://schemas.microsoft.com/office/drawing/2014/main" id="{9C82D08B-92C7-C8A6-E6A1-B28B0BAC94D6}"/>
                  </a:ext>
                </a:extLst>
              </p:cNvPr>
              <p:cNvSpPr txBox="1"/>
              <p:nvPr/>
            </p:nvSpPr>
            <p:spPr>
              <a:xfrm>
                <a:off x="12115800" y="4542055"/>
                <a:ext cx="5105400" cy="4708981"/>
              </a:xfrm>
              <a:prstGeom prst="rect">
                <a:avLst/>
              </a:prstGeom>
              <a:noFill/>
            </p:spPr>
            <p:txBody>
              <a:bodyPr wrap="square" rtlCol="0">
                <a:spAutoFit/>
              </a:bodyPr>
              <a:lstStyle/>
              <a:p>
                <a:pPr algn="ctr"/>
                <a:r>
                  <a:rPr lang="en-GB" sz="2400" b="1" dirty="0">
                    <a:solidFill>
                      <a:srgbClr val="0070C0"/>
                    </a:solidFill>
                    <a:latin typeface="Microsoft Sans Serif" panose="020B0604020202020204" pitchFamily="34" charset="0"/>
                    <a:cs typeface="Microsoft Sans Serif" panose="020B0604020202020204" pitchFamily="34" charset="0"/>
                  </a:rPr>
                  <a:t>Product / Service Listing</a:t>
                </a:r>
              </a:p>
              <a:p>
                <a:endParaRPr lang="en-GB" sz="1200" b="1" dirty="0">
                  <a:latin typeface="Microsoft Sans Serif" panose="020B0604020202020204" pitchFamily="34" charset="0"/>
                  <a:cs typeface="Microsoft Sans Serif" panose="020B0604020202020204" pitchFamily="34" charset="0"/>
                </a:endParaRPr>
              </a:p>
              <a:p>
                <a:pPr algn="just"/>
                <a:r>
                  <a:rPr lang="en-GB" sz="2400" dirty="0">
                    <a:latin typeface="Microsoft Sans Serif" panose="020B0604020202020204" pitchFamily="34" charset="0"/>
                    <a:cs typeface="Microsoft Sans Serif" panose="020B0604020202020204" pitchFamily="34" charset="0"/>
                  </a:rPr>
                  <a:t>The </a:t>
                </a:r>
                <a:r>
                  <a:rPr lang="en-GB" sz="2400" b="1" dirty="0">
                    <a:latin typeface="Microsoft Sans Serif" panose="020B0604020202020204" pitchFamily="34" charset="0"/>
                    <a:cs typeface="Microsoft Sans Serif" panose="020B0604020202020204" pitchFamily="34" charset="0"/>
                  </a:rPr>
                  <a:t>catalogue of products / services available</a:t>
                </a:r>
                <a:r>
                  <a:rPr lang="en-GB" sz="2400" dirty="0">
                    <a:latin typeface="Microsoft Sans Serif" panose="020B0604020202020204" pitchFamily="34" charset="0"/>
                    <a:cs typeface="Microsoft Sans Serif" panose="020B0604020202020204" pitchFamily="34" charset="0"/>
                  </a:rPr>
                  <a:t>, entered one by one and grouped by categories, sections, etc. It includes the most important information per product such as image(s), features description, price, tags and other elements, often with the possibility to search by filters. Reviews are often added to the seller’s description giving the end user’s point of view.</a:t>
                </a:r>
              </a:p>
            </p:txBody>
          </p:sp>
        </p:grpSp>
        <p:pic>
          <p:nvPicPr>
            <p:cNvPr id="18" name="Elemento grafico 17" descr="E-commerce contorno">
              <a:extLst>
                <a:ext uri="{FF2B5EF4-FFF2-40B4-BE49-F238E27FC236}">
                  <a16:creationId xmlns:a16="http://schemas.microsoft.com/office/drawing/2014/main" id="{F2EA0952-A3D3-1996-6F71-532D46A2942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47800" y="4392423"/>
              <a:ext cx="751077" cy="751077"/>
            </a:xfrm>
            <a:prstGeom prst="rect">
              <a:avLst/>
            </a:prstGeom>
          </p:spPr>
        </p:pic>
        <p:pic>
          <p:nvPicPr>
            <p:cNvPr id="22" name="Elemento grafico 21" descr="Codice a barre contorno">
              <a:extLst>
                <a:ext uri="{FF2B5EF4-FFF2-40B4-BE49-F238E27FC236}">
                  <a16:creationId xmlns:a16="http://schemas.microsoft.com/office/drawing/2014/main" id="{FB641DFF-1ABB-5D98-8A83-640411B5B4F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2192000" y="4392423"/>
              <a:ext cx="751077" cy="751077"/>
            </a:xfrm>
            <a:prstGeom prst="rect">
              <a:avLst/>
            </a:prstGeom>
          </p:spPr>
        </p:pic>
      </p:grpSp>
    </p:spTree>
    <p:extLst>
      <p:ext uri="{BB962C8B-B14F-4D97-AF65-F5344CB8AC3E}">
        <p14:creationId xmlns:p14="http://schemas.microsoft.com/office/powerpoint/2010/main" val="2366077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19000"/>
          </a:schemeClr>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1.2 Navigating the E-Commerce Landscape (2)</a:t>
            </a: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066800" y="2149614"/>
            <a:ext cx="91440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1: Introduction to E-Commerce</a:t>
            </a:r>
          </a:p>
        </p:txBody>
      </p:sp>
      <p:grpSp>
        <p:nvGrpSpPr>
          <p:cNvPr id="23" name="Gruppo 22">
            <a:extLst>
              <a:ext uri="{FF2B5EF4-FFF2-40B4-BE49-F238E27FC236}">
                <a16:creationId xmlns:a16="http://schemas.microsoft.com/office/drawing/2014/main" id="{1F9E8647-AD9C-EB25-E5E8-0CA65B198CEC}"/>
              </a:ext>
            </a:extLst>
          </p:cNvPr>
          <p:cNvGrpSpPr/>
          <p:nvPr/>
        </p:nvGrpSpPr>
        <p:grpSpPr>
          <a:xfrm>
            <a:off x="1066800" y="3279875"/>
            <a:ext cx="16154400" cy="6063494"/>
            <a:chOff x="1066800" y="3279875"/>
            <a:chExt cx="16154400" cy="6063494"/>
          </a:xfrm>
        </p:grpSpPr>
        <p:grpSp>
          <p:nvGrpSpPr>
            <p:cNvPr id="11" name="Gruppo 10">
              <a:extLst>
                <a:ext uri="{FF2B5EF4-FFF2-40B4-BE49-F238E27FC236}">
                  <a16:creationId xmlns:a16="http://schemas.microsoft.com/office/drawing/2014/main" id="{FDC77971-06E1-657C-0D61-D96B1AEAB7CF}"/>
                </a:ext>
              </a:extLst>
            </p:cNvPr>
            <p:cNvGrpSpPr/>
            <p:nvPr/>
          </p:nvGrpSpPr>
          <p:grpSpPr>
            <a:xfrm>
              <a:off x="1066800" y="3526392"/>
              <a:ext cx="16154400" cy="5816977"/>
              <a:chOff x="1066800" y="3526392"/>
              <a:chExt cx="16154400" cy="5816977"/>
            </a:xfrm>
          </p:grpSpPr>
          <p:sp>
            <p:nvSpPr>
              <p:cNvPr id="8" name="CasellaDiTesto 7">
                <a:extLst>
                  <a:ext uri="{FF2B5EF4-FFF2-40B4-BE49-F238E27FC236}">
                    <a16:creationId xmlns:a16="http://schemas.microsoft.com/office/drawing/2014/main" id="{85EAC138-4BDA-750A-25B3-3C67F7FDBA4B}"/>
                  </a:ext>
                </a:extLst>
              </p:cNvPr>
              <p:cNvSpPr txBox="1"/>
              <p:nvPr/>
            </p:nvSpPr>
            <p:spPr>
              <a:xfrm>
                <a:off x="1066800" y="3526392"/>
                <a:ext cx="5105400" cy="4524315"/>
              </a:xfrm>
              <a:prstGeom prst="rect">
                <a:avLst/>
              </a:prstGeom>
              <a:noFill/>
            </p:spPr>
            <p:txBody>
              <a:bodyPr wrap="square" rtlCol="0">
                <a:spAutoFit/>
              </a:bodyPr>
              <a:lstStyle/>
              <a:p>
                <a:pPr algn="ctr"/>
                <a:r>
                  <a:rPr lang="en-GB" sz="2400" b="1" dirty="0">
                    <a:solidFill>
                      <a:srgbClr val="0070C0"/>
                    </a:solidFill>
                    <a:latin typeface="Microsoft Sans Serif" panose="020B0604020202020204" pitchFamily="34" charset="0"/>
                    <a:cs typeface="Microsoft Sans Serif" panose="020B0604020202020204" pitchFamily="34" charset="0"/>
                  </a:rPr>
                  <a:t>Payment Gateway</a:t>
                </a:r>
              </a:p>
              <a:p>
                <a:pPr algn="ctr"/>
                <a:endParaRPr lang="en-GB" sz="1200" b="1" dirty="0">
                  <a:latin typeface="Microsoft Sans Serif" panose="020B0604020202020204" pitchFamily="34" charset="0"/>
                  <a:cs typeface="Microsoft Sans Serif" panose="020B0604020202020204" pitchFamily="34" charset="0"/>
                </a:endParaRPr>
              </a:p>
              <a:p>
                <a:pPr algn="just"/>
                <a:r>
                  <a:rPr lang="en-GB" sz="2400" dirty="0">
                    <a:latin typeface="Microsoft Sans Serif" panose="020B0604020202020204" pitchFamily="34" charset="0"/>
                    <a:cs typeface="Microsoft Sans Serif" panose="020B0604020202020204" pitchFamily="34" charset="0"/>
                  </a:rPr>
                  <a:t>A </a:t>
                </a:r>
                <a:r>
                  <a:rPr lang="en-GB" sz="2400" b="1" dirty="0">
                    <a:latin typeface="Microsoft Sans Serif" panose="020B0604020202020204" pitchFamily="34" charset="0"/>
                    <a:cs typeface="Microsoft Sans Serif" panose="020B0604020202020204" pitchFamily="34" charset="0"/>
                  </a:rPr>
                  <a:t>technology service for enabling online payments</a:t>
                </a:r>
                <a:r>
                  <a:rPr lang="en-GB" sz="2400" dirty="0">
                    <a:latin typeface="Microsoft Sans Serif" panose="020B0604020202020204" pitchFamily="34" charset="0"/>
                    <a:cs typeface="Microsoft Sans Serif" panose="020B0604020202020204" pitchFamily="34" charset="0"/>
                  </a:rPr>
                  <a:t> with an exchange of payment information between the customer, the merchant and the financial intermediary.</a:t>
                </a:r>
              </a:p>
              <a:p>
                <a:pPr algn="just"/>
                <a:endParaRPr lang="en-GB" sz="1200" dirty="0">
                  <a:latin typeface="Microsoft Sans Serif" panose="020B0604020202020204" pitchFamily="34" charset="0"/>
                  <a:cs typeface="Microsoft Sans Serif" panose="020B0604020202020204" pitchFamily="34" charset="0"/>
                </a:endParaRPr>
              </a:p>
              <a:p>
                <a:pPr algn="just"/>
                <a:r>
                  <a:rPr lang="en-GB" sz="2400" dirty="0">
                    <a:latin typeface="Microsoft Sans Serif" panose="020B0604020202020204" pitchFamily="34" charset="0"/>
                    <a:cs typeface="Microsoft Sans Serif" panose="020B0604020202020204" pitchFamily="34" charset="0"/>
                  </a:rPr>
                  <a:t>It involves encryption and authentication measures for the protection of sensitive financial information and the security of online transactions.</a:t>
                </a:r>
              </a:p>
            </p:txBody>
          </p:sp>
          <p:sp>
            <p:nvSpPr>
              <p:cNvPr id="9" name="CasellaDiTesto 8">
                <a:extLst>
                  <a:ext uri="{FF2B5EF4-FFF2-40B4-BE49-F238E27FC236}">
                    <a16:creationId xmlns:a16="http://schemas.microsoft.com/office/drawing/2014/main" id="{2C35C25E-7339-B007-49F5-C34B516E9ED7}"/>
                  </a:ext>
                </a:extLst>
              </p:cNvPr>
              <p:cNvSpPr txBox="1"/>
              <p:nvPr/>
            </p:nvSpPr>
            <p:spPr>
              <a:xfrm>
                <a:off x="6591300" y="3526392"/>
                <a:ext cx="5105400" cy="4154984"/>
              </a:xfrm>
              <a:prstGeom prst="rect">
                <a:avLst/>
              </a:prstGeom>
              <a:noFill/>
            </p:spPr>
            <p:txBody>
              <a:bodyPr wrap="square" rtlCol="0">
                <a:spAutoFit/>
              </a:bodyPr>
              <a:lstStyle/>
              <a:p>
                <a:pPr algn="ctr"/>
                <a:r>
                  <a:rPr lang="en-GB" sz="2400" b="1" dirty="0">
                    <a:solidFill>
                      <a:srgbClr val="0070C0"/>
                    </a:solidFill>
                    <a:latin typeface="Microsoft Sans Serif" panose="020B0604020202020204" pitchFamily="34" charset="0"/>
                    <a:cs typeface="Microsoft Sans Serif" panose="020B0604020202020204" pitchFamily="34" charset="0"/>
                  </a:rPr>
                  <a:t>Shipping Solutions</a:t>
                </a:r>
              </a:p>
              <a:p>
                <a:pPr algn="ctr"/>
                <a:endParaRPr lang="en-GB" sz="1200" b="1" dirty="0">
                  <a:latin typeface="Microsoft Sans Serif" panose="020B0604020202020204" pitchFamily="34" charset="0"/>
                  <a:cs typeface="Microsoft Sans Serif" panose="020B0604020202020204" pitchFamily="34" charset="0"/>
                </a:endParaRPr>
              </a:p>
              <a:p>
                <a:pPr algn="just"/>
                <a:r>
                  <a:rPr lang="en-GB" sz="2400" dirty="0">
                    <a:latin typeface="Microsoft Sans Serif" panose="020B0604020202020204" pitchFamily="34" charset="0"/>
                    <a:cs typeface="Microsoft Sans Serif" panose="020B0604020202020204" pitchFamily="34" charset="0"/>
                  </a:rPr>
                  <a:t>The set of </a:t>
                </a:r>
                <a:r>
                  <a:rPr lang="en-GB" sz="2400" b="1" dirty="0">
                    <a:latin typeface="Microsoft Sans Serif" panose="020B0604020202020204" pitchFamily="34" charset="0"/>
                    <a:cs typeface="Microsoft Sans Serif" panose="020B0604020202020204" pitchFamily="34" charset="0"/>
                  </a:rPr>
                  <a:t>logistical services </a:t>
                </a:r>
                <a:r>
                  <a:rPr lang="en-GB" sz="2400" dirty="0">
                    <a:latin typeface="Microsoft Sans Serif" panose="020B0604020202020204" pitchFamily="34" charset="0"/>
                    <a:cs typeface="Microsoft Sans Serif" panose="020B0604020202020204" pitchFamily="34" charset="0"/>
                  </a:rPr>
                  <a:t>involved in the delivery and eventual return of products or services to customers.</a:t>
                </a:r>
              </a:p>
              <a:p>
                <a:pPr algn="just"/>
                <a:endParaRPr lang="en-GB" sz="1200" dirty="0">
                  <a:latin typeface="Microsoft Sans Serif" panose="020B0604020202020204" pitchFamily="34" charset="0"/>
                  <a:cs typeface="Microsoft Sans Serif" panose="020B0604020202020204" pitchFamily="34" charset="0"/>
                </a:endParaRPr>
              </a:p>
              <a:p>
                <a:pPr algn="just"/>
                <a:r>
                  <a:rPr lang="en-GB" sz="2400" dirty="0">
                    <a:latin typeface="Microsoft Sans Serif" panose="020B0604020202020204" pitchFamily="34" charset="0"/>
                    <a:cs typeface="Microsoft Sans Serif" panose="020B0604020202020204" pitchFamily="34" charset="0"/>
                  </a:rPr>
                  <a:t>These services include conditions, timing, costs, packaging, tracking and any options for shipping carriers (e.g., yourself or a third-party partner).</a:t>
                </a:r>
              </a:p>
            </p:txBody>
          </p:sp>
          <p:sp>
            <p:nvSpPr>
              <p:cNvPr id="10" name="CasellaDiTesto 9">
                <a:extLst>
                  <a:ext uri="{FF2B5EF4-FFF2-40B4-BE49-F238E27FC236}">
                    <a16:creationId xmlns:a16="http://schemas.microsoft.com/office/drawing/2014/main" id="{9C82D08B-92C7-C8A6-E6A1-B28B0BAC94D6}"/>
                  </a:ext>
                </a:extLst>
              </p:cNvPr>
              <p:cNvSpPr txBox="1"/>
              <p:nvPr/>
            </p:nvSpPr>
            <p:spPr>
              <a:xfrm>
                <a:off x="12115800" y="3526392"/>
                <a:ext cx="5105400" cy="5816977"/>
              </a:xfrm>
              <a:prstGeom prst="rect">
                <a:avLst/>
              </a:prstGeom>
              <a:noFill/>
            </p:spPr>
            <p:txBody>
              <a:bodyPr wrap="square" rtlCol="0">
                <a:spAutoFit/>
              </a:bodyPr>
              <a:lstStyle/>
              <a:p>
                <a:pPr algn="ctr"/>
                <a:r>
                  <a:rPr lang="en-GB" sz="2400" b="1" dirty="0">
                    <a:solidFill>
                      <a:srgbClr val="0070C0"/>
                    </a:solidFill>
                    <a:latin typeface="Microsoft Sans Serif" panose="020B0604020202020204" pitchFamily="34" charset="0"/>
                    <a:cs typeface="Microsoft Sans Serif" panose="020B0604020202020204" pitchFamily="34" charset="0"/>
                  </a:rPr>
                  <a:t>Market Segments</a:t>
                </a:r>
              </a:p>
              <a:p>
                <a:endParaRPr lang="en-GB" sz="1200" b="1" dirty="0">
                  <a:latin typeface="Microsoft Sans Serif" panose="020B0604020202020204" pitchFamily="34" charset="0"/>
                  <a:cs typeface="Microsoft Sans Serif" panose="020B0604020202020204" pitchFamily="34" charset="0"/>
                </a:endParaRPr>
              </a:p>
              <a:p>
                <a:pPr algn="just"/>
                <a:r>
                  <a:rPr lang="en-GB" sz="2400" dirty="0">
                    <a:latin typeface="Microsoft Sans Serif" panose="020B0604020202020204" pitchFamily="34" charset="0"/>
                    <a:cs typeface="Microsoft Sans Serif" panose="020B0604020202020204" pitchFamily="34" charset="0"/>
                  </a:rPr>
                  <a:t>Distinct groups into which </a:t>
                </a:r>
                <a:r>
                  <a:rPr lang="en-GB" sz="2400" b="1" dirty="0">
                    <a:latin typeface="Microsoft Sans Serif" panose="020B0604020202020204" pitchFamily="34" charset="0"/>
                    <a:cs typeface="Microsoft Sans Serif" panose="020B0604020202020204" pitchFamily="34" charset="0"/>
                  </a:rPr>
                  <a:t>different operational approaches</a:t>
                </a:r>
                <a:r>
                  <a:rPr lang="en-GB" sz="2400" dirty="0">
                    <a:latin typeface="Microsoft Sans Serif" panose="020B0604020202020204" pitchFamily="34" charset="0"/>
                    <a:cs typeface="Microsoft Sans Serif" panose="020B0604020202020204" pitchFamily="34" charset="0"/>
                  </a:rPr>
                  <a:t> are categorised.</a:t>
                </a:r>
              </a:p>
              <a:p>
                <a:pPr algn="just"/>
                <a:endParaRPr lang="en-GB" sz="1200" dirty="0">
                  <a:latin typeface="Microsoft Sans Serif" panose="020B0604020202020204" pitchFamily="34" charset="0"/>
                  <a:cs typeface="Microsoft Sans Serif" panose="020B0604020202020204" pitchFamily="34" charset="0"/>
                </a:endParaRPr>
              </a:p>
              <a:p>
                <a:pPr algn="just"/>
                <a:r>
                  <a:rPr lang="en-GB" sz="2400" dirty="0">
                    <a:latin typeface="Microsoft Sans Serif" panose="020B0604020202020204" pitchFamily="34" charset="0"/>
                    <a:cs typeface="Microsoft Sans Serif" panose="020B0604020202020204" pitchFamily="34" charset="0"/>
                  </a:rPr>
                  <a:t>These represent different types of e-commerce depending on the identity of the seller and the target audience, as follows:</a:t>
                </a:r>
              </a:p>
              <a:p>
                <a:pPr marL="342900" indent="-342900" algn="just">
                  <a:buFont typeface="Arial" panose="020B0604020202020204" pitchFamily="34" charset="0"/>
                  <a:buChar char="•"/>
                </a:pPr>
                <a:r>
                  <a:rPr lang="en-GB" sz="2400" dirty="0">
                    <a:latin typeface="Microsoft Sans Serif" panose="020B0604020202020204" pitchFamily="34" charset="0"/>
                    <a:cs typeface="Microsoft Sans Serif" panose="020B0604020202020204" pitchFamily="34" charset="0"/>
                  </a:rPr>
                  <a:t>Business-to-Consumer (B2C)</a:t>
                </a:r>
              </a:p>
              <a:p>
                <a:pPr marL="342900" indent="-342900" algn="just">
                  <a:buFont typeface="Arial" panose="020B0604020202020204" pitchFamily="34" charset="0"/>
                  <a:buChar char="•"/>
                </a:pPr>
                <a:r>
                  <a:rPr lang="en-GB" sz="2400" dirty="0">
                    <a:latin typeface="Microsoft Sans Serif" panose="020B0604020202020204" pitchFamily="34" charset="0"/>
                    <a:cs typeface="Microsoft Sans Serif" panose="020B0604020202020204" pitchFamily="34" charset="0"/>
                  </a:rPr>
                  <a:t>Business-to-Business (B2B)</a:t>
                </a:r>
              </a:p>
              <a:p>
                <a:pPr marL="342900" indent="-342900" algn="just">
                  <a:buFont typeface="Arial" panose="020B0604020202020204" pitchFamily="34" charset="0"/>
                  <a:buChar char="•"/>
                </a:pPr>
                <a:r>
                  <a:rPr lang="en-GB" sz="2400" dirty="0">
                    <a:latin typeface="Microsoft Sans Serif" panose="020B0604020202020204" pitchFamily="34" charset="0"/>
                    <a:cs typeface="Microsoft Sans Serif" panose="020B0604020202020204" pitchFamily="34" charset="0"/>
                  </a:rPr>
                  <a:t>Business-to-Government (B2G)</a:t>
                </a:r>
              </a:p>
              <a:p>
                <a:pPr marL="342900" indent="-342900" algn="just">
                  <a:buFont typeface="Arial" panose="020B0604020202020204" pitchFamily="34" charset="0"/>
                  <a:buChar char="•"/>
                </a:pPr>
                <a:r>
                  <a:rPr lang="en-GB" sz="2400" dirty="0">
                    <a:latin typeface="Microsoft Sans Serif" panose="020B0604020202020204" pitchFamily="34" charset="0"/>
                    <a:cs typeface="Microsoft Sans Serif" panose="020B0604020202020204" pitchFamily="34" charset="0"/>
                  </a:rPr>
                  <a:t>Consumer-to-Consumer (C2C)</a:t>
                </a:r>
              </a:p>
              <a:p>
                <a:pPr marL="342900" indent="-342900" algn="just">
                  <a:buFont typeface="Arial" panose="020B0604020202020204" pitchFamily="34" charset="0"/>
                  <a:buChar char="•"/>
                </a:pPr>
                <a:r>
                  <a:rPr lang="en-GB" sz="2400" dirty="0">
                    <a:latin typeface="Microsoft Sans Serif" panose="020B0604020202020204" pitchFamily="34" charset="0"/>
                    <a:cs typeface="Microsoft Sans Serif" panose="020B0604020202020204" pitchFamily="34" charset="0"/>
                  </a:rPr>
                  <a:t>Consumer-to-Business (C2B)</a:t>
                </a:r>
              </a:p>
              <a:p>
                <a:pPr marL="342900" indent="-342900" algn="just">
                  <a:buFont typeface="Arial" panose="020B0604020202020204" pitchFamily="34" charset="0"/>
                  <a:buChar char="•"/>
                </a:pPr>
                <a:r>
                  <a:rPr lang="en-GB" sz="2400" dirty="0">
                    <a:latin typeface="Microsoft Sans Serif" panose="020B0604020202020204" pitchFamily="34" charset="0"/>
                    <a:cs typeface="Microsoft Sans Serif" panose="020B0604020202020204" pitchFamily="34" charset="0"/>
                  </a:rPr>
                  <a:t>… etc.</a:t>
                </a:r>
              </a:p>
            </p:txBody>
          </p:sp>
        </p:grpSp>
        <p:pic>
          <p:nvPicPr>
            <p:cNvPr id="4" name="Elemento grafico 3" descr="Carta di credito contorno">
              <a:extLst>
                <a:ext uri="{FF2B5EF4-FFF2-40B4-BE49-F238E27FC236}">
                  <a16:creationId xmlns:a16="http://schemas.microsoft.com/office/drawing/2014/main" id="{E53BDE84-2BB8-0626-88C7-803B80CEBA7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24000" y="3361537"/>
              <a:ext cx="751077" cy="751077"/>
            </a:xfrm>
            <a:prstGeom prst="rect">
              <a:avLst/>
            </a:prstGeom>
          </p:spPr>
        </p:pic>
        <p:pic>
          <p:nvPicPr>
            <p:cNvPr id="19" name="Elemento grafico 18" descr="Carrello portapacchi contorno">
              <a:extLst>
                <a:ext uri="{FF2B5EF4-FFF2-40B4-BE49-F238E27FC236}">
                  <a16:creationId xmlns:a16="http://schemas.microsoft.com/office/drawing/2014/main" id="{8378B4BE-0463-FA8C-43A9-11EB87AE818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860046" y="3279875"/>
              <a:ext cx="914400" cy="914400"/>
            </a:xfrm>
            <a:prstGeom prst="rect">
              <a:avLst/>
            </a:prstGeom>
          </p:spPr>
        </p:pic>
        <p:pic>
          <p:nvPicPr>
            <p:cNvPr id="21" name="Elemento grafico 20" descr="Trasferimento contorno">
              <a:extLst>
                <a:ext uri="{FF2B5EF4-FFF2-40B4-BE49-F238E27FC236}">
                  <a16:creationId xmlns:a16="http://schemas.microsoft.com/office/drawing/2014/main" id="{CE6091FB-BE64-C0AD-8DCA-50FAF9AC11D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2583923" y="3361536"/>
              <a:ext cx="751077" cy="751077"/>
            </a:xfrm>
            <a:prstGeom prst="rect">
              <a:avLst/>
            </a:prstGeom>
          </p:spPr>
        </p:pic>
      </p:grpSp>
    </p:spTree>
    <p:extLst>
      <p:ext uri="{BB962C8B-B14F-4D97-AF65-F5344CB8AC3E}">
        <p14:creationId xmlns:p14="http://schemas.microsoft.com/office/powerpoint/2010/main" val="3703671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19000"/>
          </a:schemeClr>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1.2 Navigating the E-Commerce Landscape (3)</a:t>
            </a: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066800" y="2149614"/>
            <a:ext cx="91440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1: Introduction to E-Commerce</a:t>
            </a:r>
          </a:p>
        </p:txBody>
      </p:sp>
      <p:grpSp>
        <p:nvGrpSpPr>
          <p:cNvPr id="15" name="Gruppo 14">
            <a:extLst>
              <a:ext uri="{FF2B5EF4-FFF2-40B4-BE49-F238E27FC236}">
                <a16:creationId xmlns:a16="http://schemas.microsoft.com/office/drawing/2014/main" id="{7FB065DF-16F2-5200-6EE3-3C40A3875F4D}"/>
              </a:ext>
            </a:extLst>
          </p:cNvPr>
          <p:cNvGrpSpPr/>
          <p:nvPr/>
        </p:nvGrpSpPr>
        <p:grpSpPr>
          <a:xfrm>
            <a:off x="1066800" y="3346254"/>
            <a:ext cx="16154400" cy="5627783"/>
            <a:chOff x="1066800" y="3346254"/>
            <a:chExt cx="16154400" cy="5627783"/>
          </a:xfrm>
        </p:grpSpPr>
        <p:grpSp>
          <p:nvGrpSpPr>
            <p:cNvPr id="11" name="Gruppo 10">
              <a:extLst>
                <a:ext uri="{FF2B5EF4-FFF2-40B4-BE49-F238E27FC236}">
                  <a16:creationId xmlns:a16="http://schemas.microsoft.com/office/drawing/2014/main" id="{FDC77971-06E1-657C-0D61-D96B1AEAB7CF}"/>
                </a:ext>
              </a:extLst>
            </p:cNvPr>
            <p:cNvGrpSpPr/>
            <p:nvPr/>
          </p:nvGrpSpPr>
          <p:grpSpPr>
            <a:xfrm>
              <a:off x="1066800" y="3526392"/>
              <a:ext cx="16154400" cy="5447645"/>
              <a:chOff x="1066800" y="3526392"/>
              <a:chExt cx="16154400" cy="5447645"/>
            </a:xfrm>
          </p:grpSpPr>
          <p:sp>
            <p:nvSpPr>
              <p:cNvPr id="8" name="CasellaDiTesto 7">
                <a:extLst>
                  <a:ext uri="{FF2B5EF4-FFF2-40B4-BE49-F238E27FC236}">
                    <a16:creationId xmlns:a16="http://schemas.microsoft.com/office/drawing/2014/main" id="{85EAC138-4BDA-750A-25B3-3C67F7FDBA4B}"/>
                  </a:ext>
                </a:extLst>
              </p:cNvPr>
              <p:cNvSpPr txBox="1"/>
              <p:nvPr/>
            </p:nvSpPr>
            <p:spPr>
              <a:xfrm>
                <a:off x="1066800" y="3526392"/>
                <a:ext cx="7848600" cy="5447645"/>
              </a:xfrm>
              <a:prstGeom prst="rect">
                <a:avLst/>
              </a:prstGeom>
              <a:noFill/>
            </p:spPr>
            <p:txBody>
              <a:bodyPr wrap="square" rtlCol="0">
                <a:spAutoFit/>
              </a:bodyPr>
              <a:lstStyle/>
              <a:p>
                <a:pPr algn="ctr"/>
                <a:r>
                  <a:rPr lang="en-GB" sz="2400" b="1" dirty="0">
                    <a:solidFill>
                      <a:srgbClr val="0070C0"/>
                    </a:solidFill>
                    <a:latin typeface="Microsoft Sans Serif" panose="020B0604020202020204" pitchFamily="34" charset="0"/>
                    <a:cs typeface="Microsoft Sans Serif" panose="020B0604020202020204" pitchFamily="34" charset="0"/>
                  </a:rPr>
                  <a:t>Terms and Conditions</a:t>
                </a:r>
              </a:p>
              <a:p>
                <a:pPr algn="ctr"/>
                <a:endParaRPr lang="en-GB" sz="1200" b="1" dirty="0">
                  <a:latin typeface="Microsoft Sans Serif" panose="020B0604020202020204" pitchFamily="34" charset="0"/>
                  <a:cs typeface="Microsoft Sans Serif" panose="020B0604020202020204" pitchFamily="34" charset="0"/>
                </a:endParaRPr>
              </a:p>
              <a:p>
                <a:pPr algn="just"/>
                <a:r>
                  <a:rPr lang="en-GB" sz="2400" dirty="0">
                    <a:latin typeface="Microsoft Sans Serif" panose="020B0604020202020204" pitchFamily="34" charset="0"/>
                    <a:cs typeface="Microsoft Sans Serif" panose="020B0604020202020204" pitchFamily="34" charset="0"/>
                  </a:rPr>
                  <a:t>Usually abbreviated as T&amp;C, they refer to the </a:t>
                </a:r>
                <a:r>
                  <a:rPr lang="en-GB" sz="2400" b="1" dirty="0">
                    <a:latin typeface="Microsoft Sans Serif" panose="020B0604020202020204" pitchFamily="34" charset="0"/>
                    <a:cs typeface="Microsoft Sans Serif" panose="020B0604020202020204" pitchFamily="34" charset="0"/>
                  </a:rPr>
                  <a:t>set of rules, regulations, and contractual agreements </a:t>
                </a:r>
                <a:r>
                  <a:rPr lang="en-GB" sz="2400" dirty="0">
                    <a:latin typeface="Microsoft Sans Serif" panose="020B0604020202020204" pitchFamily="34" charset="0"/>
                    <a:cs typeface="Microsoft Sans Serif" panose="020B0604020202020204" pitchFamily="34" charset="0"/>
                  </a:rPr>
                  <a:t>for the terms of service or product provision, as well as the rights and responsibilities of all parties involved.</a:t>
                </a:r>
              </a:p>
              <a:p>
                <a:pPr algn="just"/>
                <a:endParaRPr lang="en-GB" sz="1200" dirty="0">
                  <a:latin typeface="Microsoft Sans Serif" panose="020B0604020202020204" pitchFamily="34" charset="0"/>
                  <a:cs typeface="Microsoft Sans Serif" panose="020B0604020202020204" pitchFamily="34" charset="0"/>
                </a:endParaRPr>
              </a:p>
              <a:p>
                <a:pPr algn="just"/>
                <a:r>
                  <a:rPr lang="en-GB" sz="2400" dirty="0">
                    <a:latin typeface="Microsoft Sans Serif" panose="020B0604020202020204" pitchFamily="34" charset="0"/>
                    <a:cs typeface="Microsoft Sans Serif" panose="020B0604020202020204" pitchFamily="34" charset="0"/>
                  </a:rPr>
                  <a:t>This set establishes expectations, obligations, and limitations for both the supplier and the customer.</a:t>
                </a:r>
              </a:p>
              <a:p>
                <a:pPr algn="just"/>
                <a:endParaRPr lang="en-GB" sz="1200" dirty="0">
                  <a:latin typeface="Microsoft Sans Serif" panose="020B0604020202020204" pitchFamily="34" charset="0"/>
                  <a:cs typeface="Microsoft Sans Serif" panose="020B0604020202020204" pitchFamily="34" charset="0"/>
                </a:endParaRPr>
              </a:p>
              <a:p>
                <a:pPr algn="just"/>
                <a:r>
                  <a:rPr lang="en-GB" sz="2400" dirty="0">
                    <a:latin typeface="Microsoft Sans Serif" panose="020B0604020202020204" pitchFamily="34" charset="0"/>
                    <a:cs typeface="Microsoft Sans Serif" panose="020B0604020202020204" pitchFamily="34" charset="0"/>
                  </a:rPr>
                  <a:t>Covering key elements such as contract details, payment and pricing, delivery and return, liability and disclaimer, privacy policy, cancellation policy, intellectual property, and applicable law, T&amp;C represent </a:t>
                </a:r>
                <a:r>
                  <a:rPr lang="en-GB" sz="2400" b="1" dirty="0">
                    <a:latin typeface="Microsoft Sans Serif" panose="020B0604020202020204" pitchFamily="34" charset="0"/>
                    <a:cs typeface="Microsoft Sans Serif" panose="020B0604020202020204" pitchFamily="34" charset="0"/>
                  </a:rPr>
                  <a:t>the legal foundation of the transaction</a:t>
                </a:r>
                <a:r>
                  <a:rPr lang="en-GB" sz="2400" dirty="0">
                    <a:latin typeface="Microsoft Sans Serif" panose="020B0604020202020204" pitchFamily="34" charset="0"/>
                    <a:cs typeface="Microsoft Sans Serif" panose="020B0604020202020204" pitchFamily="34" charset="0"/>
                  </a:rPr>
                  <a:t>, aiming to ensure clarity and legal binding.</a:t>
                </a:r>
              </a:p>
            </p:txBody>
          </p:sp>
          <p:sp>
            <p:nvSpPr>
              <p:cNvPr id="10" name="CasellaDiTesto 9">
                <a:extLst>
                  <a:ext uri="{FF2B5EF4-FFF2-40B4-BE49-F238E27FC236}">
                    <a16:creationId xmlns:a16="http://schemas.microsoft.com/office/drawing/2014/main" id="{9C82D08B-92C7-C8A6-E6A1-B28B0BAC94D6}"/>
                  </a:ext>
                </a:extLst>
              </p:cNvPr>
              <p:cNvSpPr txBox="1"/>
              <p:nvPr/>
            </p:nvSpPr>
            <p:spPr>
              <a:xfrm>
                <a:off x="9372600" y="3526392"/>
                <a:ext cx="7848600" cy="5447645"/>
              </a:xfrm>
              <a:prstGeom prst="rect">
                <a:avLst/>
              </a:prstGeom>
              <a:noFill/>
            </p:spPr>
            <p:txBody>
              <a:bodyPr wrap="square" rtlCol="0">
                <a:spAutoFit/>
              </a:bodyPr>
              <a:lstStyle/>
              <a:p>
                <a:pPr algn="ctr"/>
                <a:r>
                  <a:rPr lang="en-GB" sz="2400" b="1" dirty="0">
                    <a:solidFill>
                      <a:srgbClr val="0070C0"/>
                    </a:solidFill>
                    <a:latin typeface="Microsoft Sans Serif" panose="020B0604020202020204" pitchFamily="34" charset="0"/>
                    <a:cs typeface="Microsoft Sans Serif" panose="020B0604020202020204" pitchFamily="34" charset="0"/>
                  </a:rPr>
                  <a:t>Data Collection System and</a:t>
                </a:r>
              </a:p>
              <a:p>
                <a:pPr algn="ctr"/>
                <a:r>
                  <a:rPr lang="en-GB" sz="2400" b="1" dirty="0">
                    <a:solidFill>
                      <a:srgbClr val="0070C0"/>
                    </a:solidFill>
                    <a:latin typeface="Microsoft Sans Serif" panose="020B0604020202020204" pitchFamily="34" charset="0"/>
                    <a:cs typeface="Microsoft Sans Serif" panose="020B0604020202020204" pitchFamily="34" charset="0"/>
                  </a:rPr>
                  <a:t>Customer Relationship Management (CRM)</a:t>
                </a:r>
              </a:p>
              <a:p>
                <a:endParaRPr lang="en-GB" sz="1200" b="1" dirty="0">
                  <a:latin typeface="Microsoft Sans Serif" panose="020B0604020202020204" pitchFamily="34" charset="0"/>
                  <a:cs typeface="Microsoft Sans Serif" panose="020B0604020202020204" pitchFamily="34" charset="0"/>
                </a:endParaRPr>
              </a:p>
              <a:p>
                <a:pPr algn="just"/>
                <a:r>
                  <a:rPr lang="en-GB" sz="2400" dirty="0">
                    <a:latin typeface="Microsoft Sans Serif" panose="020B0604020202020204" pitchFamily="34" charset="0"/>
                    <a:cs typeface="Microsoft Sans Serif" panose="020B0604020202020204" pitchFamily="34" charset="0"/>
                  </a:rPr>
                  <a:t>Data and stats are essential for monitoring, tracking and analysing the results and, consequently, for making data-driven decisions.</a:t>
                </a:r>
              </a:p>
              <a:p>
                <a:pPr algn="just"/>
                <a:endParaRPr lang="en-GB" sz="1200" dirty="0">
                  <a:latin typeface="Microsoft Sans Serif" panose="020B0604020202020204" pitchFamily="34" charset="0"/>
                  <a:cs typeface="Microsoft Sans Serif" panose="020B0604020202020204" pitchFamily="34" charset="0"/>
                </a:endParaRPr>
              </a:p>
              <a:p>
                <a:pPr algn="just"/>
                <a:r>
                  <a:rPr lang="en-GB" sz="2400" dirty="0">
                    <a:latin typeface="Microsoft Sans Serif" panose="020B0604020202020204" pitchFamily="34" charset="0"/>
                    <a:cs typeface="Microsoft Sans Serif" panose="020B0604020202020204" pitchFamily="34" charset="0"/>
                  </a:rPr>
                  <a:t>Within this framework, data analytics uses tools, software and procedures to </a:t>
                </a:r>
                <a:r>
                  <a:rPr lang="en-GB" sz="2400" b="1" dirty="0">
                    <a:latin typeface="Microsoft Sans Serif" panose="020B0604020202020204" pitchFamily="34" charset="0"/>
                    <a:cs typeface="Microsoft Sans Serif" panose="020B0604020202020204" pitchFamily="34" charset="0"/>
                  </a:rPr>
                  <a:t>gather customer data, behaviour analysis and purchase history</a:t>
                </a:r>
                <a:r>
                  <a:rPr lang="en-GB" sz="2400" dirty="0">
                    <a:latin typeface="Microsoft Sans Serif" panose="020B0604020202020204" pitchFamily="34" charset="0"/>
                    <a:cs typeface="Microsoft Sans Serif" panose="020B0604020202020204" pitchFamily="34" charset="0"/>
                  </a:rPr>
                  <a:t>. It serves for improving marketing and customer service. Collection of any data must be done in compliance with data protection policies and procedures.</a:t>
                </a:r>
              </a:p>
              <a:p>
                <a:pPr algn="just"/>
                <a:endParaRPr lang="en-GB" sz="1200" dirty="0">
                  <a:latin typeface="Microsoft Sans Serif" panose="020B0604020202020204" pitchFamily="34" charset="0"/>
                  <a:cs typeface="Microsoft Sans Serif" panose="020B0604020202020204" pitchFamily="34" charset="0"/>
                </a:endParaRPr>
              </a:p>
              <a:p>
                <a:pPr algn="just"/>
                <a:r>
                  <a:rPr lang="en-GB" sz="2400" dirty="0">
                    <a:latin typeface="Microsoft Sans Serif" panose="020B0604020202020204" pitchFamily="34" charset="0"/>
                    <a:cs typeface="Microsoft Sans Serif" panose="020B0604020202020204" pitchFamily="34" charset="0"/>
                  </a:rPr>
                  <a:t>This </a:t>
                </a:r>
                <a:r>
                  <a:rPr lang="en-GB" sz="2400" b="1" dirty="0">
                    <a:latin typeface="Microsoft Sans Serif" panose="020B0604020202020204" pitchFamily="34" charset="0"/>
                    <a:cs typeface="Microsoft Sans Serif" panose="020B0604020202020204" pitchFamily="34" charset="0"/>
                  </a:rPr>
                  <a:t>approach involving customer engagement, communication and data analysis</a:t>
                </a:r>
                <a:r>
                  <a:rPr lang="en-GB" sz="2400" dirty="0">
                    <a:latin typeface="Microsoft Sans Serif" panose="020B0604020202020204" pitchFamily="34" charset="0"/>
                    <a:cs typeface="Microsoft Sans Serif" panose="020B0604020202020204" pitchFamily="34" charset="0"/>
                  </a:rPr>
                  <a:t> refers to the CRM.</a:t>
                </a:r>
              </a:p>
            </p:txBody>
          </p:sp>
        </p:grpSp>
        <p:pic>
          <p:nvPicPr>
            <p:cNvPr id="12" name="Elemento grafico 11" descr="Documento contorno">
              <a:extLst>
                <a:ext uri="{FF2B5EF4-FFF2-40B4-BE49-F238E27FC236}">
                  <a16:creationId xmlns:a16="http://schemas.microsoft.com/office/drawing/2014/main" id="{70326D03-6A71-27C5-FF32-5A3C4B6E284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43200" y="3369242"/>
              <a:ext cx="751077" cy="751077"/>
            </a:xfrm>
            <a:prstGeom prst="rect">
              <a:avLst/>
            </a:prstGeom>
          </p:spPr>
        </p:pic>
        <p:pic>
          <p:nvPicPr>
            <p:cNvPr id="14" name="Elemento grafico 13" descr="Ricerca contorno">
              <a:extLst>
                <a:ext uri="{FF2B5EF4-FFF2-40B4-BE49-F238E27FC236}">
                  <a16:creationId xmlns:a16="http://schemas.microsoft.com/office/drawing/2014/main" id="{3D4B4ABC-C014-11A8-FA2B-F1252CBBD0D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407769" y="3346254"/>
              <a:ext cx="861646" cy="861646"/>
            </a:xfrm>
            <a:prstGeom prst="rect">
              <a:avLst/>
            </a:prstGeom>
          </p:spPr>
        </p:pic>
      </p:grpSp>
    </p:spTree>
    <p:extLst>
      <p:ext uri="{BB962C8B-B14F-4D97-AF65-F5344CB8AC3E}">
        <p14:creationId xmlns:p14="http://schemas.microsoft.com/office/powerpoint/2010/main" val="2964969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alpha val="19000"/>
          </a:schemeClr>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1.3 Identifying Opportunities for E-Commerce (1)</a:t>
            </a: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066800" y="2149614"/>
            <a:ext cx="91440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1: Introduction to E-Commerce</a:t>
            </a:r>
          </a:p>
        </p:txBody>
      </p:sp>
      <p:sp>
        <p:nvSpPr>
          <p:cNvPr id="6" name="CuadroTexto 5">
            <a:extLst>
              <a:ext uri="{FF2B5EF4-FFF2-40B4-BE49-F238E27FC236}">
                <a16:creationId xmlns:a16="http://schemas.microsoft.com/office/drawing/2014/main" id="{F96592D9-B145-037C-BE20-419D6767C7BC}"/>
              </a:ext>
            </a:extLst>
          </p:cNvPr>
          <p:cNvSpPr txBox="1"/>
          <p:nvPr/>
        </p:nvSpPr>
        <p:spPr>
          <a:xfrm>
            <a:off x="1066800" y="3526392"/>
            <a:ext cx="16154400" cy="5632311"/>
          </a:xfrm>
          <a:prstGeom prst="rect">
            <a:avLst/>
          </a:prstGeom>
          <a:noFill/>
        </p:spPr>
        <p:txBody>
          <a:bodyPr wrap="square" rtlCol="0">
            <a:spAutoFit/>
          </a:bodyPr>
          <a:lstStyle/>
          <a:p>
            <a:pPr algn="just"/>
            <a:r>
              <a:rPr lang="en-GB" sz="2400" dirty="0">
                <a:latin typeface="Microsoft Sans Serif" panose="020B0604020202020204" pitchFamily="34" charset="0"/>
                <a:cs typeface="Microsoft Sans Serif" panose="020B0604020202020204" pitchFamily="34" charset="0"/>
              </a:rPr>
              <a:t>E-commerce (selling online) offers numerous </a:t>
            </a:r>
            <a:r>
              <a:rPr lang="en-GB" sz="2400" b="1" dirty="0">
                <a:solidFill>
                  <a:srgbClr val="0070C0"/>
                </a:solidFill>
                <a:latin typeface="Microsoft Sans Serif" panose="020B0604020202020204" pitchFamily="34" charset="0"/>
                <a:cs typeface="Microsoft Sans Serif" panose="020B0604020202020204" pitchFamily="34" charset="0"/>
              </a:rPr>
              <a:t>advantages and opportunities for enterprises</a:t>
            </a:r>
            <a:r>
              <a:rPr lang="en-GB" sz="2400" dirty="0">
                <a:latin typeface="Microsoft Sans Serif" panose="020B0604020202020204" pitchFamily="34" charset="0"/>
                <a:cs typeface="Microsoft Sans Serif" panose="020B0604020202020204" pitchFamily="34" charset="0"/>
              </a:rPr>
              <a:t>, representing their potential for entry, growth and success in the digital landscape – a </a:t>
            </a:r>
            <a:r>
              <a:rPr lang="en-GB" sz="2400" b="1" dirty="0">
                <a:latin typeface="Microsoft Sans Serif" panose="020B0604020202020204" pitchFamily="34" charset="0"/>
                <a:cs typeface="Microsoft Sans Serif" panose="020B0604020202020204" pitchFamily="34" charset="0"/>
              </a:rPr>
              <a:t>new opportunity for business</a:t>
            </a:r>
            <a:r>
              <a:rPr lang="en-GB" sz="2400" dirty="0">
                <a:latin typeface="Microsoft Sans Serif" panose="020B0604020202020204" pitchFamily="34" charset="0"/>
                <a:cs typeface="Microsoft Sans Serif" panose="020B0604020202020204" pitchFamily="34" charset="0"/>
              </a:rPr>
              <a:t>. These include:</a:t>
            </a:r>
          </a:p>
          <a:p>
            <a:pPr algn="just"/>
            <a:endParaRPr lang="en-GB" sz="24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Global Market Reach</a:t>
            </a:r>
            <a:r>
              <a:rPr lang="en-GB" sz="2400" b="1" dirty="0">
                <a:latin typeface="Microsoft Sans Serif" panose="020B0604020202020204" pitchFamily="34" charset="0"/>
                <a:cs typeface="Microsoft Sans Serif" panose="020B0604020202020204" pitchFamily="34" charset="0"/>
              </a:rPr>
              <a:t>:</a:t>
            </a:r>
            <a:r>
              <a:rPr lang="en-GB" sz="2400" dirty="0">
                <a:latin typeface="Microsoft Sans Serif" panose="020B0604020202020204" pitchFamily="34" charset="0"/>
                <a:cs typeface="Microsoft Sans Serif" panose="020B0604020202020204" pitchFamily="34" charset="0"/>
              </a:rPr>
              <a:t> Unlike physical shops, where customers are limited to their local area, through online commerce companies can </a:t>
            </a:r>
            <a:r>
              <a:rPr lang="en-GB" sz="2400" b="1" dirty="0">
                <a:latin typeface="Microsoft Sans Serif" panose="020B0604020202020204" pitchFamily="34" charset="0"/>
                <a:cs typeface="Microsoft Sans Serif" panose="020B0604020202020204" pitchFamily="34" charset="0"/>
              </a:rPr>
              <a:t>sell products to customers all over the world</a:t>
            </a:r>
            <a:r>
              <a:rPr lang="en-GB" sz="2400" dirty="0">
                <a:latin typeface="Microsoft Sans Serif" panose="020B0604020202020204" pitchFamily="34" charset="0"/>
                <a:cs typeface="Microsoft Sans Serif" panose="020B0604020202020204" pitchFamily="34" charset="0"/>
              </a:rPr>
              <a:t>. E-commerce therefore allows companies to expand their business and market, </a:t>
            </a:r>
            <a:r>
              <a:rPr lang="en-GB" sz="2400" b="1" dirty="0">
                <a:latin typeface="Microsoft Sans Serif" panose="020B0604020202020204" pitchFamily="34" charset="0"/>
                <a:cs typeface="Microsoft Sans Serif" panose="020B0604020202020204" pitchFamily="34" charset="0"/>
              </a:rPr>
              <a:t>overcoming physical and geographical limitations and reaching global audience</a:t>
            </a:r>
            <a:r>
              <a:rPr lang="en-GB" sz="2400" dirty="0">
                <a:latin typeface="Microsoft Sans Serif" panose="020B0604020202020204" pitchFamily="34" charset="0"/>
                <a:cs typeface="Microsoft Sans Serif" panose="020B0604020202020204" pitchFamily="34" charset="0"/>
              </a:rPr>
              <a:t>.</a:t>
            </a:r>
          </a:p>
          <a:p>
            <a:pPr marL="342900" indent="-342900" algn="just">
              <a:buFont typeface="Arial" panose="020B0604020202020204" pitchFamily="34" charset="0"/>
              <a:buChar char="•"/>
            </a:pPr>
            <a:endParaRPr lang="en-GB" sz="24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Flexibility and Accessibility</a:t>
            </a:r>
            <a:r>
              <a:rPr lang="en-GB" sz="2400" dirty="0">
                <a:latin typeface="Microsoft Sans Serif" panose="020B0604020202020204" pitchFamily="34" charset="0"/>
                <a:cs typeface="Microsoft Sans Serif" panose="020B0604020202020204" pitchFamily="34" charset="0"/>
              </a:rPr>
              <a:t>: As before, physical shops generally remain open with limited hours. E-commerce, on the other hand, allows customers to purchase products and services wherever they are, through numerous devices and, above all, at any time. As a result, sellers (companies) are able to </a:t>
            </a:r>
            <a:r>
              <a:rPr lang="en-GB" sz="2400" b="1" dirty="0">
                <a:latin typeface="Microsoft Sans Serif" panose="020B0604020202020204" pitchFamily="34" charset="0"/>
                <a:cs typeface="Microsoft Sans Serif" panose="020B0604020202020204" pitchFamily="34" charset="0"/>
              </a:rPr>
              <a:t>generate sales and profits 24/7</a:t>
            </a:r>
            <a:r>
              <a:rPr lang="en-GB" sz="2400" dirty="0">
                <a:latin typeface="Microsoft Sans Serif" panose="020B0604020202020204" pitchFamily="34" charset="0"/>
                <a:cs typeface="Microsoft Sans Serif" panose="020B0604020202020204" pitchFamily="34" charset="0"/>
              </a:rPr>
              <a:t>, taking advantage of customers’ different schedules and time zones.</a:t>
            </a:r>
          </a:p>
          <a:p>
            <a:pPr marL="342900" indent="-342900" algn="just">
              <a:buFont typeface="Arial" panose="020B0604020202020204" pitchFamily="34" charset="0"/>
              <a:buChar char="•"/>
            </a:pPr>
            <a:endParaRPr lang="en-GB" sz="24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Cost-Efficiency</a:t>
            </a:r>
            <a:r>
              <a:rPr lang="en-GB" sz="2400" dirty="0">
                <a:latin typeface="Microsoft Sans Serif" panose="020B0604020202020204" pitchFamily="34" charset="0"/>
                <a:cs typeface="Microsoft Sans Serif" panose="020B0604020202020204" pitchFamily="34" charset="0"/>
              </a:rPr>
              <a:t>: The costs for a digital presence, i.e. for starting and running an e-commerce, are usually lower than those for a physical shop. If not lower, the costs of an e-commerce are </a:t>
            </a:r>
            <a:r>
              <a:rPr lang="en-GB" sz="2400" b="1" dirty="0">
                <a:latin typeface="Microsoft Sans Serif" panose="020B0604020202020204" pitchFamily="34" charset="0"/>
                <a:cs typeface="Microsoft Sans Serif" panose="020B0604020202020204" pitchFamily="34" charset="0"/>
              </a:rPr>
              <a:t>more scalable and lower in terms of opportunity cost</a:t>
            </a:r>
            <a:r>
              <a:rPr lang="en-GB" sz="2400" dirty="0">
                <a:latin typeface="Microsoft Sans Serif" panose="020B0604020202020204" pitchFamily="34" charset="0"/>
                <a:cs typeface="Microsoft Sans Serif" panose="020B0604020202020204" pitchFamily="34" charset="0"/>
              </a:rPr>
              <a:t>.</a:t>
            </a:r>
          </a:p>
        </p:txBody>
      </p:sp>
    </p:spTree>
    <p:extLst>
      <p:ext uri="{BB962C8B-B14F-4D97-AF65-F5344CB8AC3E}">
        <p14:creationId xmlns:p14="http://schemas.microsoft.com/office/powerpoint/2010/main" val="3801928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alpha val="19000"/>
          </a:schemeClr>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1.3 Identifying Opportunities for E-Commerce (2)</a:t>
            </a: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066800" y="2149614"/>
            <a:ext cx="91440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1: Introduction to E-Commerce</a:t>
            </a:r>
          </a:p>
        </p:txBody>
      </p:sp>
      <p:sp>
        <p:nvSpPr>
          <p:cNvPr id="6" name="CuadroTexto 5">
            <a:extLst>
              <a:ext uri="{FF2B5EF4-FFF2-40B4-BE49-F238E27FC236}">
                <a16:creationId xmlns:a16="http://schemas.microsoft.com/office/drawing/2014/main" id="{F96592D9-B145-037C-BE20-419D6767C7BC}"/>
              </a:ext>
            </a:extLst>
          </p:cNvPr>
          <p:cNvSpPr txBox="1"/>
          <p:nvPr/>
        </p:nvSpPr>
        <p:spPr>
          <a:xfrm>
            <a:off x="1066800" y="3526392"/>
            <a:ext cx="16154400" cy="5632311"/>
          </a:xfrm>
          <a:prstGeom prst="rect">
            <a:avLst/>
          </a:prstGeom>
          <a:noFill/>
        </p:spPr>
        <p:txBody>
          <a:bodyPr wrap="square" rtlCol="0">
            <a:spAutoFit/>
          </a:bodyPr>
          <a:lstStyle/>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Vocation for Data Analytics</a:t>
            </a:r>
            <a:r>
              <a:rPr lang="en-GB" sz="2400" b="1" dirty="0">
                <a:latin typeface="Microsoft Sans Serif" panose="020B0604020202020204" pitchFamily="34" charset="0"/>
                <a:cs typeface="Microsoft Sans Serif" panose="020B0604020202020204" pitchFamily="34" charset="0"/>
              </a:rPr>
              <a:t>:</a:t>
            </a:r>
            <a:r>
              <a:rPr lang="en-GB" sz="2400" dirty="0">
                <a:latin typeface="Microsoft Sans Serif" panose="020B0604020202020204" pitchFamily="34" charset="0"/>
                <a:cs typeface="Microsoft Sans Serif" panose="020B0604020202020204" pitchFamily="34" charset="0"/>
              </a:rPr>
              <a:t> E-commerce provides companies with a wealth of data about various aspect (e.g., consumer behaviour) that, once collected, analysed and processed through the right tools, enables </a:t>
            </a:r>
            <a:r>
              <a:rPr lang="en-GB" sz="2400" b="1" dirty="0">
                <a:latin typeface="Microsoft Sans Serif" panose="020B0604020202020204" pitchFamily="34" charset="0"/>
                <a:cs typeface="Microsoft Sans Serif" panose="020B0604020202020204" pitchFamily="34" charset="0"/>
              </a:rPr>
              <a:t>data-driven decisions</a:t>
            </a:r>
            <a:r>
              <a:rPr lang="en-GB" sz="2400" dirty="0">
                <a:latin typeface="Microsoft Sans Serif" panose="020B0604020202020204" pitchFamily="34" charset="0"/>
                <a:cs typeface="Microsoft Sans Serif" panose="020B0604020202020204" pitchFamily="34" charset="0"/>
              </a:rPr>
              <a:t> to steer business strategies towards sustained growth and competitiveness.</a:t>
            </a:r>
          </a:p>
          <a:p>
            <a:pPr marL="342900" indent="-342900" algn="just">
              <a:buFont typeface="Arial" panose="020B0604020202020204" pitchFamily="34" charset="0"/>
              <a:buChar char="•"/>
            </a:pPr>
            <a:endParaRPr lang="en-GB" sz="24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Personalisation and Targeted Marketing</a:t>
            </a:r>
            <a:r>
              <a:rPr lang="en-GB" sz="2400" dirty="0">
                <a:latin typeface="Microsoft Sans Serif" panose="020B0604020202020204" pitchFamily="34" charset="0"/>
                <a:cs typeface="Microsoft Sans Serif" panose="020B0604020202020204" pitchFamily="34" charset="0"/>
              </a:rPr>
              <a:t>: Based on the above, consumer data enables companies to create </a:t>
            </a:r>
            <a:r>
              <a:rPr lang="en-GB" sz="2400" b="1" dirty="0">
                <a:latin typeface="Microsoft Sans Serif" panose="020B0604020202020204" pitchFamily="34" charset="0"/>
                <a:cs typeface="Microsoft Sans Serif" panose="020B0604020202020204" pitchFamily="34" charset="0"/>
              </a:rPr>
              <a:t>marketing campaigns and activities </a:t>
            </a:r>
            <a:r>
              <a:rPr lang="en-GB" sz="2400" dirty="0">
                <a:latin typeface="Microsoft Sans Serif" panose="020B0604020202020204" pitchFamily="34" charset="0"/>
                <a:cs typeface="Microsoft Sans Serif" panose="020B0604020202020204" pitchFamily="34" charset="0"/>
              </a:rPr>
              <a:t>(e.g. adv, pop-ups, etc.) tailored to a specific target group of consumers based on their preferences and behaviours. This has positive implications</a:t>
            </a:r>
            <a:r>
              <a:rPr lang="en-GB" sz="2400" b="1" dirty="0">
                <a:latin typeface="Microsoft Sans Serif" panose="020B0604020202020204" pitchFamily="34" charset="0"/>
                <a:cs typeface="Microsoft Sans Serif" panose="020B0604020202020204" pitchFamily="34" charset="0"/>
              </a:rPr>
              <a:t>, from customer engagement to customer loyalty</a:t>
            </a:r>
            <a:r>
              <a:rPr lang="en-GB" sz="2400" dirty="0">
                <a:latin typeface="Microsoft Sans Serif" panose="020B0604020202020204" pitchFamily="34" charset="0"/>
                <a:cs typeface="Microsoft Sans Serif" panose="020B0604020202020204" pitchFamily="34" charset="0"/>
              </a:rPr>
              <a:t>.</a:t>
            </a:r>
          </a:p>
          <a:p>
            <a:pPr marL="342900" indent="-342900" algn="just">
              <a:buFont typeface="Arial" panose="020B0604020202020204" pitchFamily="34" charset="0"/>
              <a:buChar char="•"/>
            </a:pPr>
            <a:endParaRPr lang="en-GB" sz="24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Adaptability and Management of Goods and Services</a:t>
            </a:r>
            <a:r>
              <a:rPr lang="en-GB" sz="2400" dirty="0">
                <a:latin typeface="Microsoft Sans Serif" panose="020B0604020202020204" pitchFamily="34" charset="0"/>
                <a:cs typeface="Microsoft Sans Serif" panose="020B0604020202020204" pitchFamily="34" charset="0"/>
              </a:rPr>
              <a:t>: Again, the data collected provides useful information for </a:t>
            </a:r>
            <a:r>
              <a:rPr lang="en-GB" sz="2400" b="1" dirty="0">
                <a:latin typeface="Microsoft Sans Serif" panose="020B0604020202020204" pitchFamily="34" charset="0"/>
                <a:cs typeface="Microsoft Sans Serif" panose="020B0604020202020204" pitchFamily="34" charset="0"/>
              </a:rPr>
              <a:t>possible diversification </a:t>
            </a:r>
            <a:r>
              <a:rPr lang="en-GB" sz="2400" dirty="0">
                <a:latin typeface="Microsoft Sans Serif" panose="020B0604020202020204" pitchFamily="34" charset="0"/>
                <a:cs typeface="Microsoft Sans Serif" panose="020B0604020202020204" pitchFamily="34" charset="0"/>
              </a:rPr>
              <a:t>of the offer, </a:t>
            </a:r>
            <a:r>
              <a:rPr lang="en-GB" sz="2400" b="1" dirty="0">
                <a:latin typeface="Microsoft Sans Serif" panose="020B0604020202020204" pitchFamily="34" charset="0"/>
                <a:cs typeface="Microsoft Sans Serif" panose="020B0604020202020204" pitchFamily="34" charset="0"/>
              </a:rPr>
              <a:t>to adapt </a:t>
            </a:r>
            <a:r>
              <a:rPr lang="en-GB" sz="2400" dirty="0">
                <a:latin typeface="Microsoft Sans Serif" panose="020B0604020202020204" pitchFamily="34" charset="0"/>
                <a:cs typeface="Microsoft Sans Serif" panose="020B0604020202020204" pitchFamily="34" charset="0"/>
              </a:rPr>
              <a:t>it </a:t>
            </a:r>
            <a:r>
              <a:rPr lang="en-GB" sz="2400" b="1" dirty="0">
                <a:latin typeface="Microsoft Sans Serif" panose="020B0604020202020204" pitchFamily="34" charset="0"/>
                <a:cs typeface="Microsoft Sans Serif" panose="020B0604020202020204" pitchFamily="34" charset="0"/>
              </a:rPr>
              <a:t>to new trends and customer demands</a:t>
            </a:r>
            <a:r>
              <a:rPr lang="en-GB" sz="2400" dirty="0">
                <a:latin typeface="Microsoft Sans Serif" panose="020B0604020202020204" pitchFamily="34" charset="0"/>
                <a:cs typeface="Microsoft Sans Serif" panose="020B0604020202020204" pitchFamily="34" charset="0"/>
              </a:rPr>
              <a:t>. E-commerce facilitates adaptability, ensuring that companies remain relevant and competitive.</a:t>
            </a:r>
          </a:p>
          <a:p>
            <a:pPr marL="342900" indent="-342900" algn="just">
              <a:buFont typeface="Arial" panose="020B0604020202020204" pitchFamily="34" charset="0"/>
              <a:buChar char="•"/>
            </a:pPr>
            <a:endParaRPr lang="en-GB" sz="24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b="1" dirty="0">
                <a:solidFill>
                  <a:srgbClr val="0070C0"/>
                </a:solidFill>
                <a:latin typeface="Microsoft Sans Serif" panose="020B0604020202020204" pitchFamily="34" charset="0"/>
                <a:cs typeface="Microsoft Sans Serif" panose="020B0604020202020204" pitchFamily="34" charset="0"/>
              </a:rPr>
              <a:t>User Experience Enhancement</a:t>
            </a:r>
            <a:r>
              <a:rPr lang="en-GB" sz="2400" dirty="0">
                <a:latin typeface="Microsoft Sans Serif" panose="020B0604020202020204" pitchFamily="34" charset="0"/>
                <a:cs typeface="Microsoft Sans Serif" panose="020B0604020202020204" pitchFamily="34" charset="0"/>
              </a:rPr>
              <a:t>: </a:t>
            </a:r>
            <a:r>
              <a:rPr lang="en-GB" sz="2400" b="0" i="0" dirty="0">
                <a:effectLst/>
                <a:latin typeface="Microsoft Sans Serif" panose="020B0604020202020204" pitchFamily="34" charset="0"/>
                <a:cs typeface="Microsoft Sans Serif" panose="020B0604020202020204" pitchFamily="34" charset="0"/>
              </a:rPr>
              <a:t>E-commerce amplifies the concept of user experience in customer relationship, employing </a:t>
            </a:r>
            <a:r>
              <a:rPr lang="en-GB" sz="2400" b="1" i="0" dirty="0">
                <a:effectLst/>
                <a:latin typeface="Microsoft Sans Serif" panose="020B0604020202020204" pitchFamily="34" charset="0"/>
                <a:cs typeface="Microsoft Sans Serif" panose="020B0604020202020204" pitchFamily="34" charset="0"/>
              </a:rPr>
              <a:t>activities like intuitive website design and customer service</a:t>
            </a:r>
            <a:r>
              <a:rPr lang="en-GB" sz="2400" b="0" i="0" dirty="0">
                <a:effectLst/>
                <a:latin typeface="Microsoft Sans Serif" panose="020B0604020202020204" pitchFamily="34" charset="0"/>
                <a:cs typeface="Microsoft Sans Serif" panose="020B0604020202020204" pitchFamily="34" charset="0"/>
              </a:rPr>
              <a:t>. This enhances the overall experience, </a:t>
            </a:r>
            <a:r>
              <a:rPr lang="en-GB" sz="2400" b="1" i="0" dirty="0">
                <a:effectLst/>
                <a:latin typeface="Microsoft Sans Serif" panose="020B0604020202020204" pitchFamily="34" charset="0"/>
                <a:cs typeface="Microsoft Sans Serif" panose="020B0604020202020204" pitchFamily="34" charset="0"/>
              </a:rPr>
              <a:t>facilitating</a:t>
            </a:r>
            <a:r>
              <a:rPr lang="en-GB" sz="2400" b="0" i="0" dirty="0">
                <a:effectLst/>
                <a:latin typeface="Microsoft Sans Serif" panose="020B0604020202020204" pitchFamily="34" charset="0"/>
                <a:cs typeface="Microsoft Sans Serif" panose="020B0604020202020204" pitchFamily="34" charset="0"/>
              </a:rPr>
              <a:t> quicker and more efficient progression to the </a:t>
            </a:r>
            <a:r>
              <a:rPr lang="en-GB" sz="2400" b="1" i="0" dirty="0">
                <a:effectLst/>
                <a:latin typeface="Microsoft Sans Serif" panose="020B0604020202020204" pitchFamily="34" charset="0"/>
                <a:cs typeface="Microsoft Sans Serif" panose="020B0604020202020204" pitchFamily="34" charset="0"/>
              </a:rPr>
              <a:t>customer retention stage.</a:t>
            </a:r>
            <a:endParaRPr lang="en-GB" sz="24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166594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83AA36"/>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9142</TotalTime>
  <Words>4128</Words>
  <Application>Microsoft Office PowerPoint</Application>
  <PresentationFormat>Personalizzato</PresentationFormat>
  <Paragraphs>405</Paragraphs>
  <Slides>27</Slides>
  <Notes>9</Notes>
  <HiddenSlides>0</HiddenSlides>
  <MMClips>0</MMClips>
  <ScaleCrop>false</ScaleCrop>
  <HeadingPairs>
    <vt:vector size="6" baseType="variant">
      <vt:variant>
        <vt:lpstr>Caratteri utilizzati</vt:lpstr>
      </vt:variant>
      <vt:variant>
        <vt:i4>5</vt:i4>
      </vt:variant>
      <vt:variant>
        <vt:lpstr>Tema</vt:lpstr>
      </vt:variant>
      <vt:variant>
        <vt:i4>2</vt:i4>
      </vt:variant>
      <vt:variant>
        <vt:lpstr>Titoli diapositive</vt:lpstr>
      </vt:variant>
      <vt:variant>
        <vt:i4>27</vt:i4>
      </vt:variant>
    </vt:vector>
  </HeadingPairs>
  <TitlesOfParts>
    <vt:vector size="34" baseType="lpstr">
      <vt:lpstr>Arial</vt:lpstr>
      <vt:lpstr>Calibri</vt:lpstr>
      <vt:lpstr>Calibri Light</vt:lpstr>
      <vt:lpstr>Microsoft Sans Serif</vt:lpstr>
      <vt:lpstr>Trebuchet MS</vt:lpstr>
      <vt:lpstr>Office Theme</vt:lpstr>
      <vt:lpstr>Diseño personalizado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MICRO2_ PPT TEMPLATE</dc:title>
  <dc:creator>Monia Coppola</dc:creator>
  <cp:keywords>DAFU1hMFrLE,BAEXurJiHZU</cp:keywords>
  <cp:lastModifiedBy>Lorenzo Costantino</cp:lastModifiedBy>
  <cp:revision>86</cp:revision>
  <dcterms:created xsi:type="dcterms:W3CDTF">2022-12-15T14:43:32Z</dcterms:created>
  <dcterms:modified xsi:type="dcterms:W3CDTF">2023-11-19T10:27:34Z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2022-12-15T00:00:00Z</vt:filetime>
  </property>
  <property fmtid="{D5CDD505-2E9C-101B-9397-08002B2CF9AE}" pid="3" name="Creator">
    <vt:lpwstr>Canva</vt:lpwstr>
  </property>
  <property fmtid="{D5CDD505-2E9C-101B-9397-08002B2CF9AE}" pid="4" name="LastSaved">
    <vt:filetime>2022-12-15T00:00:00Z</vt:filetime>
  </property>
</Properties>
</file>