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30"/>
  </p:notesMasterIdLst>
  <p:sldIdLst>
    <p:sldId id="260" r:id="rId3"/>
    <p:sldId id="261" r:id="rId4"/>
    <p:sldId id="262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7" r:id="rId15"/>
    <p:sldId id="279" r:id="rId16"/>
    <p:sldId id="280" r:id="rId17"/>
    <p:sldId id="282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63" r:id="rId29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B33"/>
    <a:srgbClr val="BFD7EE"/>
    <a:srgbClr val="71A7D9"/>
    <a:srgbClr val="F1B9B9"/>
    <a:srgbClr val="EA8C8C"/>
    <a:srgbClr val="FF0000"/>
    <a:srgbClr val="FF8C00"/>
    <a:srgbClr val="0000FE"/>
    <a:srgbClr val="7EA8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50"/>
  </p:normalViewPr>
  <p:slideViewPr>
    <p:cSldViewPr>
      <p:cViewPr varScale="1">
        <p:scale>
          <a:sx n="59" d="100"/>
          <a:sy n="59" d="100"/>
        </p:scale>
        <p:origin x="120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 custT="1"/>
      <dgm:spPr/>
      <dgm:t>
        <a:bodyPr/>
        <a:lstStyle/>
        <a:p>
          <a:r>
            <a:rPr lang="en-GB" sz="2500" b="1" noProof="0" dirty="0"/>
            <a:t>UNIDAD 1: </a:t>
          </a:r>
          <a:r>
            <a:rPr lang="es-ES" sz="2500" b="1" dirty="0"/>
            <a:t>Introducción al comercio electrónico</a:t>
          </a:r>
          <a:endParaRPr lang="en-GB" sz="2500" b="1" noProof="0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n-GB" sz="2500" noProof="0" dirty="0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n-GB" sz="2500" noProof="0" dirty="0"/>
        </a:p>
      </dgm:t>
    </dgm:pt>
    <dgm:pt modelId="{609B7737-2F8B-426B-AF67-1EE3ED08022C}">
      <dgm:prSet phldrT="[Texto]" custT="1"/>
      <dgm:spPr/>
      <dgm:t>
        <a:bodyPr/>
        <a:lstStyle/>
        <a:p>
          <a:r>
            <a:rPr lang="en-GB" sz="2500" b="1" noProof="0" dirty="0"/>
            <a:t>UNIDAD 2: </a:t>
          </a:r>
          <a:r>
            <a:rPr lang="es-ES" sz="2500" b="1" dirty="0"/>
            <a:t>Configurando nuestro negocio online</a:t>
          </a:r>
          <a:endParaRPr lang="en-GB" sz="2500" b="1" noProof="0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n-GB" sz="2500" noProof="0" dirty="0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n-GB" sz="2500" noProof="0" dirty="0"/>
        </a:p>
      </dgm:t>
    </dgm:pt>
    <dgm:pt modelId="{F20B2723-436C-41E3-8327-B9B8406600D3}">
      <dgm:prSet phldrT="[Texto]" custT="1"/>
      <dgm:spPr/>
      <dgm:t>
        <a:bodyPr/>
        <a:lstStyle/>
        <a:p>
          <a:r>
            <a:rPr lang="en-GB" sz="2500" b="1" noProof="0" dirty="0"/>
            <a:t>UNIDAD 3: </a:t>
          </a:r>
          <a:r>
            <a:rPr lang="es-ES" sz="2500" b="1" dirty="0"/>
            <a:t>Incrementando nuestras ventas online</a:t>
          </a:r>
          <a:endParaRPr lang="en-GB" sz="2500" b="1" noProof="0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n-GB" sz="2500" noProof="0" dirty="0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n-GB" sz="2500" noProof="0" dirty="0"/>
        </a:p>
      </dgm:t>
    </dgm:pt>
    <dgm:pt modelId="{42A9927F-7EEB-49E2-AAE0-BB93F204DC73}">
      <dgm:prSet phldrT="[Texto]" custT="1"/>
      <dgm:spPr/>
      <dgm:t>
        <a:bodyPr/>
        <a:lstStyle/>
        <a:p>
          <a:r>
            <a:rPr lang="en-GB" sz="2500" b="0" noProof="0" dirty="0"/>
            <a:t>1.1 </a:t>
          </a:r>
          <a:r>
            <a:rPr lang="es-ES" sz="2500" b="0" dirty="0"/>
            <a:t>Comprender los fundamentos del comercio electrónico</a:t>
          </a:r>
          <a:endParaRPr lang="en-GB" sz="2500" b="0" noProof="0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n-GB" sz="2500" noProof="0" dirty="0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n-GB" sz="2500" noProof="0" dirty="0"/>
        </a:p>
      </dgm:t>
    </dgm:pt>
    <dgm:pt modelId="{D53D65E2-070F-4974-91A0-FC6EC1F76543}">
      <dgm:prSet phldrT="[Texto]" custT="1"/>
      <dgm:spPr/>
      <dgm:t>
        <a:bodyPr/>
        <a:lstStyle/>
        <a:p>
          <a:r>
            <a:rPr lang="en-GB" sz="2500" b="0" noProof="0" dirty="0"/>
            <a:t>3.1 </a:t>
          </a:r>
          <a:r>
            <a:rPr lang="es-ES" sz="2500" b="0" dirty="0"/>
            <a:t>Implementando una estrategia de visibilidad</a:t>
          </a:r>
          <a:endParaRPr lang="en-GB" sz="2500" b="0" noProof="0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n-GB" sz="2500" noProof="0" dirty="0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n-GB" sz="2500" noProof="0" dirty="0"/>
        </a:p>
      </dgm:t>
    </dgm:pt>
    <dgm:pt modelId="{F3138C2B-07EE-EA4D-9872-9FFFD5DF4094}">
      <dgm:prSet phldrT="[Texto]" custT="1"/>
      <dgm:spPr/>
      <dgm:t>
        <a:bodyPr/>
        <a:lstStyle/>
        <a:p>
          <a:r>
            <a:rPr lang="en-GB" sz="2500" b="0" noProof="0" dirty="0"/>
            <a:t>1.2 </a:t>
          </a:r>
          <a:r>
            <a:rPr lang="es-ES" sz="2500" b="0" dirty="0"/>
            <a:t>Desenvolviéndonos por el panorama del comercio electrónico</a:t>
          </a:r>
          <a:endParaRPr lang="en-GB" sz="2500" b="0" noProof="0" dirty="0"/>
        </a:p>
      </dgm:t>
    </dgm:pt>
    <dgm:pt modelId="{6039C5DF-0C16-1B4B-9A64-F02DD2B4FE50}" type="parTrans" cxnId="{BAF8B15D-981B-F743-B524-2793474508D2}">
      <dgm:prSet/>
      <dgm:spPr/>
      <dgm:t>
        <a:bodyPr/>
        <a:lstStyle/>
        <a:p>
          <a:endParaRPr lang="en-GB" sz="2500" noProof="0" dirty="0"/>
        </a:p>
      </dgm:t>
    </dgm:pt>
    <dgm:pt modelId="{78625433-4DE6-004C-91A3-F1E6A86F7816}" type="sibTrans" cxnId="{BAF8B15D-981B-F743-B524-2793474508D2}">
      <dgm:prSet/>
      <dgm:spPr/>
      <dgm:t>
        <a:bodyPr/>
        <a:lstStyle/>
        <a:p>
          <a:endParaRPr lang="en-GB" sz="2500" noProof="0" dirty="0"/>
        </a:p>
      </dgm:t>
    </dgm:pt>
    <dgm:pt modelId="{E66DA7E5-97BB-DF47-AB9F-8B2C7D736D1B}">
      <dgm:prSet phldrT="[Texto]" custT="1"/>
      <dgm:spPr/>
      <dgm:t>
        <a:bodyPr/>
        <a:lstStyle/>
        <a:p>
          <a:r>
            <a:rPr lang="en-GB" sz="2500" b="0" noProof="0" dirty="0"/>
            <a:t>1.3 </a:t>
          </a:r>
          <a:r>
            <a:rPr lang="es-ES" sz="2500" b="0" dirty="0"/>
            <a:t>Identificando oportunidades para el comercio electrónico</a:t>
          </a:r>
          <a:endParaRPr lang="en-GB" sz="2500" b="0" noProof="0" dirty="0"/>
        </a:p>
      </dgm:t>
    </dgm:pt>
    <dgm:pt modelId="{217ABF85-C553-BD46-907F-F1815633D4E1}" type="parTrans" cxnId="{6E594159-F866-1B4E-9EBD-E96F2B4EC210}">
      <dgm:prSet/>
      <dgm:spPr/>
      <dgm:t>
        <a:bodyPr/>
        <a:lstStyle/>
        <a:p>
          <a:endParaRPr lang="en-GB" sz="2500" noProof="0" dirty="0"/>
        </a:p>
      </dgm:t>
    </dgm:pt>
    <dgm:pt modelId="{331D6D9A-BA1B-344F-8FC5-09A5A7D62C23}" type="sibTrans" cxnId="{6E594159-F866-1B4E-9EBD-E96F2B4EC210}">
      <dgm:prSet/>
      <dgm:spPr/>
      <dgm:t>
        <a:bodyPr/>
        <a:lstStyle/>
        <a:p>
          <a:endParaRPr lang="en-GB" sz="2500" noProof="0" dirty="0"/>
        </a:p>
      </dgm:t>
    </dgm:pt>
    <dgm:pt modelId="{865B8DBD-8D52-FB49-8D27-F6E0E19C3321}">
      <dgm:prSet phldrT="[Texto]" custT="1"/>
      <dgm:spPr/>
      <dgm:t>
        <a:bodyPr/>
        <a:lstStyle/>
        <a:p>
          <a:r>
            <a:rPr lang="en-GB" sz="2500" b="0" noProof="0" dirty="0"/>
            <a:t>1.4 </a:t>
          </a:r>
          <a:r>
            <a:rPr lang="es-ES" sz="2500" b="0" dirty="0"/>
            <a:t>Desarrollando estrategias</a:t>
          </a:r>
          <a:endParaRPr lang="en-GB" sz="2500" b="0" noProof="0" dirty="0"/>
        </a:p>
      </dgm:t>
    </dgm:pt>
    <dgm:pt modelId="{2EE034B8-89CD-884A-BC6E-E821A6EBF593}" type="parTrans" cxnId="{B19DF913-636E-A040-B12B-5F1ABCC0D2A6}">
      <dgm:prSet/>
      <dgm:spPr/>
      <dgm:t>
        <a:bodyPr/>
        <a:lstStyle/>
        <a:p>
          <a:endParaRPr lang="en-GB" sz="2500" noProof="0" dirty="0"/>
        </a:p>
      </dgm:t>
    </dgm:pt>
    <dgm:pt modelId="{448C24C9-46A1-2C48-84AB-6347B35C4552}" type="sibTrans" cxnId="{B19DF913-636E-A040-B12B-5F1ABCC0D2A6}">
      <dgm:prSet/>
      <dgm:spPr/>
      <dgm:t>
        <a:bodyPr/>
        <a:lstStyle/>
        <a:p>
          <a:endParaRPr lang="en-GB" sz="2500" noProof="0" dirty="0"/>
        </a:p>
      </dgm:t>
    </dgm:pt>
    <dgm:pt modelId="{A6BA572E-E5C0-4EEE-90CE-31877E0F0790}">
      <dgm:prSet phldrT="[Texto]" custT="1"/>
      <dgm:spPr/>
      <dgm:t>
        <a:bodyPr/>
        <a:lstStyle/>
        <a:p>
          <a:r>
            <a:rPr lang="en-GB" sz="2500" noProof="0" dirty="0"/>
            <a:t>2.1 B2B vs B2C</a:t>
          </a:r>
        </a:p>
      </dgm:t>
    </dgm:pt>
    <dgm:pt modelId="{7FC9B69B-175E-4E9B-A1E3-4807EA68850B}" type="sibTrans" cxnId="{8DF58874-90BD-40B0-9B30-7FDE6ACFD19F}">
      <dgm:prSet/>
      <dgm:spPr/>
      <dgm:t>
        <a:bodyPr/>
        <a:lstStyle/>
        <a:p>
          <a:endParaRPr lang="en-GB" sz="2500" noProof="0" dirty="0"/>
        </a:p>
      </dgm:t>
    </dgm:pt>
    <dgm:pt modelId="{288CA62C-7E68-441B-BF77-1ACBD0260079}" type="parTrans" cxnId="{8DF58874-90BD-40B0-9B30-7FDE6ACFD19F}">
      <dgm:prSet/>
      <dgm:spPr/>
      <dgm:t>
        <a:bodyPr/>
        <a:lstStyle/>
        <a:p>
          <a:endParaRPr lang="en-GB" sz="2500" noProof="0" dirty="0"/>
        </a:p>
      </dgm:t>
    </dgm:pt>
    <dgm:pt modelId="{11DBDE9E-1701-1A40-96FE-209ECFF7BA8F}">
      <dgm:prSet phldrT="[Texto]" custT="1"/>
      <dgm:spPr/>
      <dgm:t>
        <a:bodyPr/>
        <a:lstStyle/>
        <a:p>
          <a:r>
            <a:rPr lang="en-GB" sz="2500" noProof="0" dirty="0"/>
            <a:t>2.2 </a:t>
          </a:r>
          <a:r>
            <a:rPr lang="es-ES" sz="2500" b="0" dirty="0"/>
            <a:t>Plataforma de comercio electrónico: cómo elegir la mejor</a:t>
          </a:r>
          <a:endParaRPr lang="en-GB" sz="2500" b="0" noProof="0" dirty="0"/>
        </a:p>
      </dgm:t>
    </dgm:pt>
    <dgm:pt modelId="{D179B50A-7661-7E4E-AB10-39DF7F5FE31F}" type="parTrans" cxnId="{F7A11C88-7918-224C-BDF5-BEFBB46824DE}">
      <dgm:prSet/>
      <dgm:spPr/>
      <dgm:t>
        <a:bodyPr/>
        <a:lstStyle/>
        <a:p>
          <a:endParaRPr lang="en-GB" sz="2500" noProof="0" dirty="0"/>
        </a:p>
      </dgm:t>
    </dgm:pt>
    <dgm:pt modelId="{B37DF02C-0AC9-504A-8EA8-4A633D14ED83}" type="sibTrans" cxnId="{F7A11C88-7918-224C-BDF5-BEFBB46824DE}">
      <dgm:prSet/>
      <dgm:spPr/>
      <dgm:t>
        <a:bodyPr/>
        <a:lstStyle/>
        <a:p>
          <a:endParaRPr lang="en-GB" sz="2500" noProof="0" dirty="0"/>
        </a:p>
      </dgm:t>
    </dgm:pt>
    <dgm:pt modelId="{2AF559D4-B5FB-BC43-94C5-3801D3D1609C}">
      <dgm:prSet phldrT="[Texto]" custT="1"/>
      <dgm:spPr/>
      <dgm:t>
        <a:bodyPr/>
        <a:lstStyle/>
        <a:p>
          <a:r>
            <a:rPr lang="en-GB" sz="2500" b="0" noProof="0" dirty="0"/>
            <a:t>2.3 </a:t>
          </a:r>
          <a:r>
            <a:rPr lang="es-ES" sz="2500" b="0" dirty="0"/>
            <a:t>Diseñando nuestra tienda online</a:t>
          </a:r>
          <a:endParaRPr lang="en-GB" sz="2500" b="0" noProof="0" dirty="0"/>
        </a:p>
      </dgm:t>
    </dgm:pt>
    <dgm:pt modelId="{356FF26F-032D-BB4B-9EBD-27CEDFAEE2FE}" type="parTrans" cxnId="{55AB0C65-3D16-6A4D-926B-51923520A73D}">
      <dgm:prSet/>
      <dgm:spPr/>
      <dgm:t>
        <a:bodyPr/>
        <a:lstStyle/>
        <a:p>
          <a:endParaRPr lang="en-GB" sz="2500" noProof="0" dirty="0"/>
        </a:p>
      </dgm:t>
    </dgm:pt>
    <dgm:pt modelId="{E5C3F70D-7907-9C40-8264-B9B27F8C7B96}" type="sibTrans" cxnId="{55AB0C65-3D16-6A4D-926B-51923520A73D}">
      <dgm:prSet/>
      <dgm:spPr/>
      <dgm:t>
        <a:bodyPr/>
        <a:lstStyle/>
        <a:p>
          <a:endParaRPr lang="en-GB" sz="2500" noProof="0" dirty="0"/>
        </a:p>
      </dgm:t>
    </dgm:pt>
    <dgm:pt modelId="{54E93150-1D5A-5249-B4A4-37F562692825}">
      <dgm:prSet phldrT="[Texto]" custT="1"/>
      <dgm:spPr/>
      <dgm:t>
        <a:bodyPr/>
        <a:lstStyle/>
        <a:p>
          <a:r>
            <a:rPr lang="en-GB" sz="2500" noProof="0" dirty="0"/>
            <a:t>2.4 </a:t>
          </a:r>
          <a:r>
            <a:rPr lang="es-ES" sz="2500" b="0" dirty="0"/>
            <a:t>Listado de productos y servicios y descripciones</a:t>
          </a:r>
          <a:endParaRPr lang="en-GB" sz="2500" b="0" noProof="0" dirty="0"/>
        </a:p>
      </dgm:t>
    </dgm:pt>
    <dgm:pt modelId="{B2FBCFE1-98EE-1243-9153-16C46AE99E0A}" type="parTrans" cxnId="{45822B2A-7C14-0748-A341-23D5167C1395}">
      <dgm:prSet/>
      <dgm:spPr/>
      <dgm:t>
        <a:bodyPr/>
        <a:lstStyle/>
        <a:p>
          <a:endParaRPr lang="en-GB" sz="2500" noProof="0" dirty="0"/>
        </a:p>
      </dgm:t>
    </dgm:pt>
    <dgm:pt modelId="{E480F71F-3177-B748-9FEF-808BB4BBE2F2}" type="sibTrans" cxnId="{45822B2A-7C14-0748-A341-23D5167C1395}">
      <dgm:prSet/>
      <dgm:spPr/>
      <dgm:t>
        <a:bodyPr/>
        <a:lstStyle/>
        <a:p>
          <a:endParaRPr lang="en-GB" sz="2500" noProof="0" dirty="0"/>
        </a:p>
      </dgm:t>
    </dgm:pt>
    <dgm:pt modelId="{05F93D7B-6FF1-C74F-8D4C-9C95EFE181AD}">
      <dgm:prSet phldrT="[Texto]" custT="1"/>
      <dgm:spPr/>
      <dgm:t>
        <a:bodyPr/>
        <a:lstStyle/>
        <a:p>
          <a:r>
            <a:rPr lang="en-GB" sz="2500" b="0" noProof="0" dirty="0"/>
            <a:t>2.5 </a:t>
          </a:r>
          <a:r>
            <a:rPr lang="es-ES" sz="2500" b="0" dirty="0"/>
            <a:t>Pago y opciones de envío</a:t>
          </a:r>
          <a:endParaRPr lang="en-GB" sz="2500" b="0" noProof="0" dirty="0"/>
        </a:p>
      </dgm:t>
    </dgm:pt>
    <dgm:pt modelId="{B37272F2-9BE9-BA48-BD10-F4CF235EE346}" type="parTrans" cxnId="{692A5291-8BAF-B540-922C-39E3D4C62AF2}">
      <dgm:prSet/>
      <dgm:spPr/>
      <dgm:t>
        <a:bodyPr/>
        <a:lstStyle/>
        <a:p>
          <a:endParaRPr lang="en-GB" sz="2500" noProof="0" dirty="0"/>
        </a:p>
      </dgm:t>
    </dgm:pt>
    <dgm:pt modelId="{8DC74865-3ABB-5A4B-991D-419A8C22E755}" type="sibTrans" cxnId="{692A5291-8BAF-B540-922C-39E3D4C62AF2}">
      <dgm:prSet/>
      <dgm:spPr/>
      <dgm:t>
        <a:bodyPr/>
        <a:lstStyle/>
        <a:p>
          <a:endParaRPr lang="en-GB" sz="2500" noProof="0" dirty="0"/>
        </a:p>
      </dgm:t>
    </dgm:pt>
    <dgm:pt modelId="{6945FDCE-962A-B74B-AE77-B9A289707884}">
      <dgm:prSet phldrT="[Texto]" custT="1"/>
      <dgm:spPr/>
      <dgm:t>
        <a:bodyPr/>
        <a:lstStyle/>
        <a:p>
          <a:r>
            <a:rPr lang="en-GB" sz="2500" noProof="0" dirty="0"/>
            <a:t>2.6 </a:t>
          </a:r>
          <a:r>
            <a:rPr lang="es-ES" sz="2500" b="0" dirty="0"/>
            <a:t>Sistema de recolección de datos y reseñas</a:t>
          </a:r>
          <a:endParaRPr lang="en-GB" sz="2500" b="0" noProof="0" dirty="0"/>
        </a:p>
      </dgm:t>
    </dgm:pt>
    <dgm:pt modelId="{4F66220E-8F47-424D-BFB3-2D9CB2A39892}" type="parTrans" cxnId="{44B033AE-050B-1B47-8D92-3A61D41B9BEA}">
      <dgm:prSet/>
      <dgm:spPr/>
      <dgm:t>
        <a:bodyPr/>
        <a:lstStyle/>
        <a:p>
          <a:endParaRPr lang="en-GB" sz="2500" noProof="0" dirty="0"/>
        </a:p>
      </dgm:t>
    </dgm:pt>
    <dgm:pt modelId="{A47C01CF-2C2C-5845-A64C-2A00CBF8A320}" type="sibTrans" cxnId="{44B033AE-050B-1B47-8D92-3A61D41B9BEA}">
      <dgm:prSet/>
      <dgm:spPr/>
      <dgm:t>
        <a:bodyPr/>
        <a:lstStyle/>
        <a:p>
          <a:endParaRPr lang="en-GB" sz="2500" noProof="0" dirty="0"/>
        </a:p>
      </dgm:t>
    </dgm:pt>
    <dgm:pt modelId="{CE601F6B-7D52-6444-80C7-4EEF4CB29923}">
      <dgm:prSet phldrT="[Texto]" custT="1"/>
      <dgm:spPr/>
      <dgm:t>
        <a:bodyPr/>
        <a:lstStyle/>
        <a:p>
          <a:r>
            <a:rPr lang="en-GB" sz="2500" b="0" noProof="0" dirty="0"/>
            <a:t>3.2 </a:t>
          </a:r>
          <a:r>
            <a:rPr lang="es-ES" sz="2500" b="0" dirty="0"/>
            <a:t>La función del análisis de datos y el CRM</a:t>
          </a:r>
          <a:endParaRPr lang="en-GB" sz="2500" b="0" noProof="0" dirty="0"/>
        </a:p>
      </dgm:t>
    </dgm:pt>
    <dgm:pt modelId="{FEA3C912-D862-C24B-B81F-445BD9D22616}" type="parTrans" cxnId="{4DF4A365-2183-5D41-9AD8-9BB3979BFA96}">
      <dgm:prSet/>
      <dgm:spPr/>
      <dgm:t>
        <a:bodyPr/>
        <a:lstStyle/>
        <a:p>
          <a:endParaRPr lang="en-GB" sz="2500" noProof="0" dirty="0"/>
        </a:p>
      </dgm:t>
    </dgm:pt>
    <dgm:pt modelId="{5575EDF2-6250-5145-88A1-10543A0F5C42}" type="sibTrans" cxnId="{4DF4A365-2183-5D41-9AD8-9BB3979BFA96}">
      <dgm:prSet/>
      <dgm:spPr/>
      <dgm:t>
        <a:bodyPr/>
        <a:lstStyle/>
        <a:p>
          <a:endParaRPr lang="en-GB" sz="2500" noProof="0" dirty="0"/>
        </a:p>
      </dgm:t>
    </dgm:pt>
    <dgm:pt modelId="{6BB2DAF8-AF3C-034E-9775-0A9BECFA8DEC}">
      <dgm:prSet phldrT="[Texto]" custT="1"/>
      <dgm:spPr/>
      <dgm:t>
        <a:bodyPr/>
        <a:lstStyle/>
        <a:p>
          <a:r>
            <a:rPr lang="en-GB" sz="2500" b="0" noProof="0" dirty="0"/>
            <a:t>3.3 </a:t>
          </a:r>
          <a:r>
            <a:rPr lang="es-ES" sz="2500" b="0" dirty="0"/>
            <a:t>Adaptándonos a las condiciones dinámicas del mercado</a:t>
          </a:r>
          <a:endParaRPr lang="en-GB" sz="2500" b="0" noProof="0" dirty="0"/>
        </a:p>
      </dgm:t>
    </dgm:pt>
    <dgm:pt modelId="{3ABA57D0-9175-B449-962F-8BBAE1DF6713}" type="parTrans" cxnId="{E19E8819-9265-2F41-88AD-8266A134C05B}">
      <dgm:prSet/>
      <dgm:spPr/>
      <dgm:t>
        <a:bodyPr/>
        <a:lstStyle/>
        <a:p>
          <a:endParaRPr lang="en-GB" sz="2500" noProof="0" dirty="0"/>
        </a:p>
      </dgm:t>
    </dgm:pt>
    <dgm:pt modelId="{34DEF1E9-D814-C144-9616-143DC97498D1}" type="sibTrans" cxnId="{E19E8819-9265-2F41-88AD-8266A134C05B}">
      <dgm:prSet/>
      <dgm:spPr/>
      <dgm:t>
        <a:bodyPr/>
        <a:lstStyle/>
        <a:p>
          <a:endParaRPr lang="en-GB" sz="2500" noProof="0" dirty="0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A269130C-CD2D-CF45-8481-405198516214}" type="presOf" srcId="{E66DA7E5-97BB-DF47-AB9F-8B2C7D736D1B}" destId="{3812FEFD-0534-4CDE-BDFC-5DC8A0A6E211}" srcOrd="0" destOrd="3" presId="urn:microsoft.com/office/officeart/2005/8/layout/hList6"/>
    <dgm:cxn modelId="{B19DF913-636E-A040-B12B-5F1ABCC0D2A6}" srcId="{19D75968-110D-4570-A796-4EFA7A289980}" destId="{865B8DBD-8D52-FB49-8D27-F6E0E19C3321}" srcOrd="3" destOrd="0" parTransId="{2EE034B8-89CD-884A-BC6E-E821A6EBF593}" sibTransId="{448C24C9-46A1-2C48-84AB-6347B35C4552}"/>
    <dgm:cxn modelId="{78C54519-5C48-9C4A-A177-F1A8272D441B}" type="presOf" srcId="{54E93150-1D5A-5249-B4A4-37F562692825}" destId="{6A06E1D3-CB2E-499A-A964-4B9EA4634424}" srcOrd="0" destOrd="4" presId="urn:microsoft.com/office/officeart/2005/8/layout/hList6"/>
    <dgm:cxn modelId="{E19E8819-9265-2F41-88AD-8266A134C05B}" srcId="{F20B2723-436C-41E3-8327-B9B8406600D3}" destId="{6BB2DAF8-AF3C-034E-9775-0A9BECFA8DEC}" srcOrd="2" destOrd="0" parTransId="{3ABA57D0-9175-B449-962F-8BBAE1DF6713}" sibTransId="{34DEF1E9-D814-C144-9616-143DC97498D1}"/>
    <dgm:cxn modelId="{45822B2A-7C14-0748-A341-23D5167C1395}" srcId="{609B7737-2F8B-426B-AF67-1EE3ED08022C}" destId="{54E93150-1D5A-5249-B4A4-37F562692825}" srcOrd="3" destOrd="0" parTransId="{B2FBCFE1-98EE-1243-9153-16C46AE99E0A}" sibTransId="{E480F71F-3177-B748-9FEF-808BB4BBE2F2}"/>
    <dgm:cxn modelId="{256F705B-024A-8B43-ABD2-80DFC139EB45}" type="presOf" srcId="{6945FDCE-962A-B74B-AE77-B9A289707884}" destId="{6A06E1D3-CB2E-499A-A964-4B9EA4634424}" srcOrd="0" destOrd="6" presId="urn:microsoft.com/office/officeart/2005/8/layout/hList6"/>
    <dgm:cxn modelId="{D129385D-7F33-8D41-B6A3-13A4CE0BDC79}" type="presOf" srcId="{19D75968-110D-4570-A796-4EFA7A289980}" destId="{3812FEFD-0534-4CDE-BDFC-5DC8A0A6E211}" srcOrd="0" destOrd="0" presId="urn:microsoft.com/office/officeart/2005/8/layout/hList6"/>
    <dgm:cxn modelId="{BAF8B15D-981B-F743-B524-2793474508D2}" srcId="{19D75968-110D-4570-A796-4EFA7A289980}" destId="{F3138C2B-07EE-EA4D-9872-9FFFD5DF4094}" srcOrd="1" destOrd="0" parTransId="{6039C5DF-0C16-1B4B-9A64-F02DD2B4FE50}" sibTransId="{78625433-4DE6-004C-91A3-F1E6A86F7816}"/>
    <dgm:cxn modelId="{1437D441-9E53-654F-B602-92283DAC21DD}" type="presOf" srcId="{CE601F6B-7D52-6444-80C7-4EEF4CB29923}" destId="{3DEE8081-9DAE-447D-949C-DEF3860D6332}" srcOrd="0" destOrd="2" presId="urn:microsoft.com/office/officeart/2005/8/layout/hList6"/>
    <dgm:cxn modelId="{C4D14642-067F-A049-A8BB-866D6A4E0CEC}" type="presOf" srcId="{D53D65E2-070F-4974-91A0-FC6EC1F76543}" destId="{3DEE8081-9DAE-447D-949C-DEF3860D6332}" srcOrd="0" destOrd="1" presId="urn:microsoft.com/office/officeart/2005/8/layout/hList6"/>
    <dgm:cxn modelId="{55AB0C65-3D16-6A4D-926B-51923520A73D}" srcId="{609B7737-2F8B-426B-AF67-1EE3ED08022C}" destId="{2AF559D4-B5FB-BC43-94C5-3801D3D1609C}" srcOrd="2" destOrd="0" parTransId="{356FF26F-032D-BB4B-9EBD-27CEDFAEE2FE}" sibTransId="{E5C3F70D-7907-9C40-8264-B9B27F8C7B96}"/>
    <dgm:cxn modelId="{4DF4A365-2183-5D41-9AD8-9BB3979BFA96}" srcId="{F20B2723-436C-41E3-8327-B9B8406600D3}" destId="{CE601F6B-7D52-6444-80C7-4EEF4CB29923}" srcOrd="1" destOrd="0" parTransId="{FEA3C912-D862-C24B-B81F-445BD9D22616}" sibTransId="{5575EDF2-6250-5145-88A1-10543A0F5C42}"/>
    <dgm:cxn modelId="{8DF58874-90BD-40B0-9B30-7FDE6ACFD19F}" srcId="{609B7737-2F8B-426B-AF67-1EE3ED08022C}" destId="{A6BA572E-E5C0-4EEE-90CE-31877E0F0790}" srcOrd="0" destOrd="0" parTransId="{288CA62C-7E68-441B-BF77-1ACBD0260079}" sibTransId="{7FC9B69B-175E-4E9B-A1E3-4807EA68850B}"/>
    <dgm:cxn modelId="{6E594159-F866-1B4E-9EBD-E96F2B4EC210}" srcId="{19D75968-110D-4570-A796-4EFA7A289980}" destId="{E66DA7E5-97BB-DF47-AB9F-8B2C7D736D1B}" srcOrd="2" destOrd="0" parTransId="{217ABF85-C553-BD46-907F-F1815633D4E1}" sibTransId="{331D6D9A-BA1B-344F-8FC5-09A5A7D62C23}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F7A11C88-7918-224C-BDF5-BEFBB46824DE}" srcId="{609B7737-2F8B-426B-AF67-1EE3ED08022C}" destId="{11DBDE9E-1701-1A40-96FE-209ECFF7BA8F}" srcOrd="1" destOrd="0" parTransId="{D179B50A-7661-7E4E-AB10-39DF7F5FE31F}" sibTransId="{B37DF02C-0AC9-504A-8EA8-4A633D14ED83}"/>
    <dgm:cxn modelId="{692A5291-8BAF-B540-922C-39E3D4C62AF2}" srcId="{609B7737-2F8B-426B-AF67-1EE3ED08022C}" destId="{05F93D7B-6FF1-C74F-8D4C-9C95EFE181AD}" srcOrd="4" destOrd="0" parTransId="{B37272F2-9BE9-BA48-BD10-F4CF235EE346}" sibTransId="{8DC74865-3ABB-5A4B-991D-419A8C22E755}"/>
    <dgm:cxn modelId="{3FACD892-01A6-7949-8114-64698F651285}" type="presOf" srcId="{05F93D7B-6FF1-C74F-8D4C-9C95EFE181AD}" destId="{6A06E1D3-CB2E-499A-A964-4B9EA4634424}" srcOrd="0" destOrd="5" presId="urn:microsoft.com/office/officeart/2005/8/layout/hList6"/>
    <dgm:cxn modelId="{19AB66A8-B8A5-9646-A2EC-A6BDFE68F017}" type="presOf" srcId="{11DBDE9E-1701-1A40-96FE-209ECFF7BA8F}" destId="{6A06E1D3-CB2E-499A-A964-4B9EA4634424}" srcOrd="0" destOrd="2" presId="urn:microsoft.com/office/officeart/2005/8/layout/hList6"/>
    <dgm:cxn modelId="{44B033AE-050B-1B47-8D92-3A61D41B9BEA}" srcId="{609B7737-2F8B-426B-AF67-1EE3ED08022C}" destId="{6945FDCE-962A-B74B-AE77-B9A289707884}" srcOrd="5" destOrd="0" parTransId="{4F66220E-8F47-424D-BFB3-2D9CB2A39892}" sibTransId="{A47C01CF-2C2C-5845-A64C-2A00CBF8A320}"/>
    <dgm:cxn modelId="{A140DCAE-B90A-884F-BBBD-7A9469A9E2D0}" type="presOf" srcId="{865B8DBD-8D52-FB49-8D27-F6E0E19C3321}" destId="{3812FEFD-0534-4CDE-BDFC-5DC8A0A6E211}" srcOrd="0" destOrd="4" presId="urn:microsoft.com/office/officeart/2005/8/layout/hList6"/>
    <dgm:cxn modelId="{485BFEB3-6DA0-8D4F-98B6-56C4AB78115E}" type="presOf" srcId="{609B7737-2F8B-426B-AF67-1EE3ED08022C}" destId="{6A06E1D3-CB2E-499A-A964-4B9EA4634424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26C90CBF-B399-9D43-96E0-D991952AF0AE}" type="presOf" srcId="{F3138C2B-07EE-EA4D-9872-9FFFD5DF4094}" destId="{3812FEFD-0534-4CDE-BDFC-5DC8A0A6E211}" srcOrd="0" destOrd="2" presId="urn:microsoft.com/office/officeart/2005/8/layout/hList6"/>
    <dgm:cxn modelId="{4B28A6C3-82C2-4E4B-A3E6-F96B368EB6ED}" type="presOf" srcId="{2AF559D4-B5FB-BC43-94C5-3801D3D1609C}" destId="{6A06E1D3-CB2E-499A-A964-4B9EA4634424}" srcOrd="0" destOrd="3" presId="urn:microsoft.com/office/officeart/2005/8/layout/hList6"/>
    <dgm:cxn modelId="{F06D23CE-DC23-4FAC-BB37-755864DD5239}" srcId="{19D75968-110D-4570-A796-4EFA7A289980}" destId="{42A9927F-7EEB-49E2-AAE0-BB93F204DC73}" srcOrd="0" destOrd="0" parTransId="{5DB0D6A3-46B0-4811-A8CA-83424F54EA2C}" sibTransId="{4F51661B-22E6-4157-ABC3-8828C1279766}"/>
    <dgm:cxn modelId="{24185DD2-3856-114C-BDC1-62D5976494CB}" type="presOf" srcId="{6BB2DAF8-AF3C-034E-9775-0A9BECFA8DEC}" destId="{3DEE8081-9DAE-447D-949C-DEF3860D6332}" srcOrd="0" destOrd="3" presId="urn:microsoft.com/office/officeart/2005/8/layout/hList6"/>
    <dgm:cxn modelId="{BCC583DC-FD7C-D04D-B899-5DFAD5F6C895}" type="presOf" srcId="{42A9927F-7EEB-49E2-AAE0-BB93F204DC73}" destId="{3812FEFD-0534-4CDE-BDFC-5DC8A0A6E211}" srcOrd="0" destOrd="1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BA8EDDF4-5039-8D47-98B5-CD4CC41865B2}" type="presOf" srcId="{36AF0E53-CBCF-4C04-A4FB-7AC87E586F76}" destId="{6FB93B61-4A53-45FE-ACC1-D6604E1BAA6B}" srcOrd="0" destOrd="0" presId="urn:microsoft.com/office/officeart/2005/8/layout/hList6"/>
    <dgm:cxn modelId="{636D90F7-518A-B949-A82E-DD73F58F7CC5}" type="presOf" srcId="{A6BA572E-E5C0-4EEE-90CE-31877E0F0790}" destId="{6A06E1D3-CB2E-499A-A964-4B9EA4634424}" srcOrd="0" destOrd="1" presId="urn:microsoft.com/office/officeart/2005/8/layout/hList6"/>
    <dgm:cxn modelId="{0780A0F9-05E1-3A4A-8D20-CF152E0FC0EB}" type="presOf" srcId="{F20B2723-436C-41E3-8327-B9B8406600D3}" destId="{3DEE8081-9DAE-447D-949C-DEF3860D6332}" srcOrd="0" destOrd="0" presId="urn:microsoft.com/office/officeart/2005/8/layout/hList6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02BE0E38-6953-3949-AF0B-F3C8AC84D0C6}" type="presParOf" srcId="{6FB93B61-4A53-45FE-ACC1-D6604E1BAA6B}" destId="{3812FEFD-0534-4CDE-BDFC-5DC8A0A6E211}" srcOrd="0" destOrd="0" presId="urn:microsoft.com/office/officeart/2005/8/layout/hList6"/>
    <dgm:cxn modelId="{F593E241-3194-C74E-85B6-6048726784B3}" type="presParOf" srcId="{6FB93B61-4A53-45FE-ACC1-D6604E1BAA6B}" destId="{632743F5-E281-41B2-B8E1-5F853312A20E}" srcOrd="1" destOrd="0" presId="urn:microsoft.com/office/officeart/2005/8/layout/hList6"/>
    <dgm:cxn modelId="{05BFF042-2643-B142-987A-19A46481E8B0}" type="presParOf" srcId="{6FB93B61-4A53-45FE-ACC1-D6604E1BAA6B}" destId="{6A06E1D3-CB2E-499A-A964-4B9EA4634424}" srcOrd="2" destOrd="0" presId="urn:microsoft.com/office/officeart/2005/8/layout/hList6"/>
    <dgm:cxn modelId="{8A586A7F-E4B6-FA48-8165-F23E8D5E4156}" type="presParOf" srcId="{6FB93B61-4A53-45FE-ACC1-D6604E1BAA6B}" destId="{F12582A4-7681-44B9-8EE8-01754ADBF1B9}" srcOrd="3" destOrd="0" presId="urn:microsoft.com/office/officeart/2005/8/layout/hList6"/>
    <dgm:cxn modelId="{F2557D89-F750-9D44-B2FB-93BE6B842D25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787264" y="789236"/>
          <a:ext cx="6705601" cy="512712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noProof="0" dirty="0"/>
            <a:t>UNIDAD 1: </a:t>
          </a:r>
          <a:r>
            <a:rPr lang="es-ES" sz="2500" b="1" kern="1200" dirty="0"/>
            <a:t>Introducción al comercio electrónico</a:t>
          </a:r>
          <a:endParaRPr lang="en-GB" sz="2500" b="1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1.1 </a:t>
          </a:r>
          <a:r>
            <a:rPr lang="es-ES" sz="2500" b="0" kern="1200" dirty="0"/>
            <a:t>Comprender los fundamentos del comercio electrónico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1.2 </a:t>
          </a:r>
          <a:r>
            <a:rPr lang="es-ES" sz="2500" b="0" kern="1200" dirty="0"/>
            <a:t>Desenvolviéndonos por el panorama del comercio electrónico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1.3 </a:t>
          </a:r>
          <a:r>
            <a:rPr lang="es-ES" sz="2500" b="0" kern="1200" dirty="0"/>
            <a:t>Identificando oportunidades para el comercio electrónico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1.4 </a:t>
          </a:r>
          <a:r>
            <a:rPr lang="es-ES" sz="2500" b="0" kern="1200" dirty="0"/>
            <a:t>Desarrollando estrategias</a:t>
          </a:r>
          <a:endParaRPr lang="en-GB" sz="2500" b="0" kern="1200" noProof="0" dirty="0"/>
        </a:p>
      </dsp:txBody>
      <dsp:txXfrm rot="5400000">
        <a:off x="1973" y="1341119"/>
        <a:ext cx="5127128" cy="4023361"/>
      </dsp:txXfrm>
    </dsp:sp>
    <dsp:sp modelId="{6A06E1D3-CB2E-499A-A964-4B9EA4634424}">
      <dsp:nvSpPr>
        <dsp:cNvPr id="0" name=""/>
        <dsp:cNvSpPr/>
      </dsp:nvSpPr>
      <dsp:spPr>
        <a:xfrm rot="16200000">
          <a:off x="4724399" y="789236"/>
          <a:ext cx="6705601" cy="512712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noProof="0" dirty="0"/>
            <a:t>UNIDAD 2: </a:t>
          </a:r>
          <a:r>
            <a:rPr lang="es-ES" sz="2500" b="1" kern="1200" dirty="0"/>
            <a:t>Configurando nuestro negocio online</a:t>
          </a:r>
          <a:endParaRPr lang="en-GB" sz="2500" b="1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noProof="0" dirty="0"/>
            <a:t>2.1 B2B vs B2C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noProof="0" dirty="0"/>
            <a:t>2.2 </a:t>
          </a:r>
          <a:r>
            <a:rPr lang="es-ES" sz="2500" b="0" kern="1200" dirty="0"/>
            <a:t>Plataforma de comercio electrónico: cómo elegir la mejor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2.3 </a:t>
          </a:r>
          <a:r>
            <a:rPr lang="es-ES" sz="2500" b="0" kern="1200" dirty="0"/>
            <a:t>Diseñando nuestra tienda online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noProof="0" dirty="0"/>
            <a:t>2.4 </a:t>
          </a:r>
          <a:r>
            <a:rPr lang="es-ES" sz="2500" b="0" kern="1200" dirty="0"/>
            <a:t>Listado de productos y servicios y descripciones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2.5 </a:t>
          </a:r>
          <a:r>
            <a:rPr lang="es-ES" sz="2500" b="0" kern="1200" dirty="0"/>
            <a:t>Pago y opciones de envío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noProof="0" dirty="0"/>
            <a:t>2.6 </a:t>
          </a:r>
          <a:r>
            <a:rPr lang="es-ES" sz="2500" b="0" kern="1200" dirty="0"/>
            <a:t>Sistema de recolección de datos y reseñas</a:t>
          </a:r>
          <a:endParaRPr lang="en-GB" sz="2500" b="0" kern="1200" noProof="0" dirty="0"/>
        </a:p>
      </dsp:txBody>
      <dsp:txXfrm rot="5400000">
        <a:off x="5513636" y="1341119"/>
        <a:ext cx="5127128" cy="4023361"/>
      </dsp:txXfrm>
    </dsp:sp>
    <dsp:sp modelId="{3DEE8081-9DAE-447D-949C-DEF3860D6332}">
      <dsp:nvSpPr>
        <dsp:cNvPr id="0" name=""/>
        <dsp:cNvSpPr/>
      </dsp:nvSpPr>
      <dsp:spPr>
        <a:xfrm rot="16200000">
          <a:off x="10236063" y="789236"/>
          <a:ext cx="6705601" cy="512712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noProof="0" dirty="0"/>
            <a:t>UNIDAD 3: </a:t>
          </a:r>
          <a:r>
            <a:rPr lang="es-ES" sz="2500" b="1" kern="1200" dirty="0"/>
            <a:t>Incrementando nuestras ventas online</a:t>
          </a:r>
          <a:endParaRPr lang="en-GB" sz="2500" b="1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3.1 </a:t>
          </a:r>
          <a:r>
            <a:rPr lang="es-ES" sz="2500" b="0" kern="1200" dirty="0"/>
            <a:t>Implementando una estrategia de visibilidad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3.2 </a:t>
          </a:r>
          <a:r>
            <a:rPr lang="es-ES" sz="2500" b="0" kern="1200" dirty="0"/>
            <a:t>La función del análisis de datos y el CRM</a:t>
          </a:r>
          <a:endParaRPr lang="en-GB" sz="2500" b="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0" kern="1200" noProof="0" dirty="0"/>
            <a:t>3.3 </a:t>
          </a:r>
          <a:r>
            <a:rPr lang="es-ES" sz="2500" b="0" kern="1200" dirty="0"/>
            <a:t>Adaptándonos a las condiciones dinámicas del mercado</a:t>
          </a:r>
          <a:endParaRPr lang="en-GB" sz="2500" b="0" kern="1200" noProof="0" dirty="0"/>
        </a:p>
      </dsp:txBody>
      <dsp:txXfrm rot="5400000">
        <a:off x="11025300" y="1341119"/>
        <a:ext cx="5127128" cy="402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3BB2D-BFF3-4512-852A-ADC83E812481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CAE04-102E-4987-8452-DB8C2E58FA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97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62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09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643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94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08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82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670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4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CAE04-102E-4987-8452-DB8C2E58FA98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16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700811" y="9206531"/>
            <a:ext cx="6569709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15" dirty="0"/>
              <a:t>Legal</a:t>
            </a:r>
            <a:r>
              <a:rPr spc="50" dirty="0"/>
              <a:t> </a:t>
            </a:r>
            <a:r>
              <a:rPr spc="-25" dirty="0"/>
              <a:t>description</a:t>
            </a:r>
            <a:r>
              <a:rPr spc="50" dirty="0"/>
              <a:t> </a:t>
            </a:r>
            <a:r>
              <a:rPr spc="20" dirty="0"/>
              <a:t>–</a:t>
            </a:r>
            <a:r>
              <a:rPr spc="55" dirty="0"/>
              <a:t> </a:t>
            </a:r>
            <a:r>
              <a:rPr spc="-15" dirty="0"/>
              <a:t>Creative</a:t>
            </a:r>
            <a:r>
              <a:rPr spc="50" dirty="0"/>
              <a:t> </a:t>
            </a:r>
            <a:r>
              <a:rPr spc="-10" dirty="0"/>
              <a:t>Commons</a:t>
            </a:r>
            <a:r>
              <a:rPr spc="55" dirty="0"/>
              <a:t> </a:t>
            </a:r>
            <a:r>
              <a:rPr spc="-30" dirty="0"/>
              <a:t>licensing:</a:t>
            </a:r>
            <a:r>
              <a:rPr spc="50" dirty="0"/>
              <a:t> </a:t>
            </a:r>
            <a:r>
              <a:rPr spc="-65" dirty="0"/>
              <a:t>The</a:t>
            </a:r>
            <a:r>
              <a:rPr spc="50" dirty="0"/>
              <a:t> </a:t>
            </a:r>
            <a:r>
              <a:rPr spc="-35" dirty="0"/>
              <a:t>materials</a:t>
            </a:r>
            <a:r>
              <a:rPr spc="55" dirty="0"/>
              <a:t> </a:t>
            </a:r>
            <a:r>
              <a:rPr spc="-25" dirty="0"/>
              <a:t>published</a:t>
            </a:r>
            <a:r>
              <a:rPr spc="50" dirty="0"/>
              <a:t> </a:t>
            </a:r>
            <a:r>
              <a:rPr spc="-15" dirty="0"/>
              <a:t>on</a:t>
            </a:r>
            <a:r>
              <a:rPr spc="55" dirty="0"/>
              <a:t> </a:t>
            </a:r>
            <a:r>
              <a:rPr spc="-40" dirty="0"/>
              <a:t>the</a:t>
            </a:r>
            <a:r>
              <a:rPr spc="50" dirty="0"/>
              <a:t> </a:t>
            </a:r>
            <a:r>
              <a:rPr spc="5" dirty="0"/>
              <a:t>Micro2</a:t>
            </a:r>
            <a:r>
              <a:rPr spc="55" dirty="0"/>
              <a:t> </a:t>
            </a:r>
            <a:r>
              <a:rPr spc="-35" dirty="0"/>
              <a:t>project</a:t>
            </a:r>
            <a:r>
              <a:rPr spc="50" dirty="0"/>
              <a:t> </a:t>
            </a:r>
            <a:r>
              <a:rPr spc="-25" dirty="0"/>
              <a:t>website</a:t>
            </a:r>
            <a:r>
              <a:rPr spc="50" dirty="0"/>
              <a:t> </a:t>
            </a:r>
            <a:r>
              <a:rPr spc="-15" dirty="0"/>
              <a:t>are</a:t>
            </a:r>
            <a:r>
              <a:rPr spc="55" dirty="0"/>
              <a:t> </a:t>
            </a:r>
            <a:r>
              <a:rPr spc="-20" dirty="0"/>
              <a:t>classified</a:t>
            </a:r>
          </a:p>
          <a:p>
            <a:pPr marL="12700" marR="8890">
              <a:lnSpc>
                <a:spcPct val="112500"/>
              </a:lnSpc>
            </a:pPr>
            <a:r>
              <a:rPr spc="15" dirty="0"/>
              <a:t>as Open </a:t>
            </a:r>
            <a:r>
              <a:rPr spc="-15" dirty="0"/>
              <a:t>Educational</a:t>
            </a:r>
            <a:r>
              <a:rPr spc="-10" dirty="0"/>
              <a:t> </a:t>
            </a:r>
            <a:r>
              <a:rPr spc="-15" dirty="0"/>
              <a:t>Resources'</a:t>
            </a:r>
            <a:r>
              <a:rPr spc="-10" dirty="0"/>
              <a:t> (OER) </a:t>
            </a:r>
            <a:r>
              <a:rPr dirty="0"/>
              <a:t>and </a:t>
            </a:r>
            <a:r>
              <a:rPr spc="5" dirty="0"/>
              <a:t>can </a:t>
            </a:r>
            <a:r>
              <a:rPr dirty="0"/>
              <a:t>be </a:t>
            </a:r>
            <a:r>
              <a:rPr spc="-45" dirty="0"/>
              <a:t>freely</a:t>
            </a:r>
            <a:r>
              <a:rPr spc="-40" dirty="0"/>
              <a:t> </a:t>
            </a:r>
            <a:r>
              <a:rPr spc="-45" dirty="0"/>
              <a:t>(without</a:t>
            </a:r>
            <a:r>
              <a:rPr spc="-40" dirty="0"/>
              <a:t> </a:t>
            </a:r>
            <a:r>
              <a:rPr spc="-35" dirty="0"/>
              <a:t>permission</a:t>
            </a:r>
            <a:r>
              <a:rPr spc="-3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50" dirty="0"/>
              <a:t>their</a:t>
            </a:r>
            <a:r>
              <a:rPr spc="-45" dirty="0"/>
              <a:t> </a:t>
            </a:r>
            <a:r>
              <a:rPr spc="-35" dirty="0"/>
              <a:t>creators):</a:t>
            </a:r>
            <a:r>
              <a:rPr spc="-30" dirty="0"/>
              <a:t> </a:t>
            </a:r>
            <a:r>
              <a:rPr spc="-20" dirty="0"/>
              <a:t>downloaded,</a:t>
            </a:r>
            <a:r>
              <a:rPr spc="-15" dirty="0"/>
              <a:t> </a:t>
            </a:r>
            <a:r>
              <a:rPr spc="-40" dirty="0"/>
              <a:t>used, </a:t>
            </a:r>
            <a:r>
              <a:rPr spc="-290" dirty="0"/>
              <a:t> </a:t>
            </a:r>
            <a:r>
              <a:rPr spc="-40" dirty="0"/>
              <a:t>reused,</a:t>
            </a:r>
            <a:r>
              <a:rPr spc="-35" dirty="0"/>
              <a:t> </a:t>
            </a:r>
            <a:r>
              <a:rPr spc="-25" dirty="0"/>
              <a:t>copied,</a:t>
            </a:r>
            <a:r>
              <a:rPr spc="-30" dirty="0"/>
              <a:t> </a:t>
            </a:r>
            <a:r>
              <a:rPr spc="-15" dirty="0"/>
              <a:t>adapted,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5" dirty="0"/>
              <a:t>shared</a:t>
            </a:r>
            <a:r>
              <a:rPr spc="-35" dirty="0"/>
              <a:t> by</a:t>
            </a:r>
            <a:r>
              <a:rPr spc="-30" dirty="0"/>
              <a:t> </a:t>
            </a:r>
            <a:r>
              <a:rPr spc="-50" dirty="0"/>
              <a:t>users,</a:t>
            </a:r>
            <a:r>
              <a:rPr spc="-30" dirty="0"/>
              <a:t> </a:t>
            </a:r>
            <a:r>
              <a:rPr spc="-50" dirty="0"/>
              <a:t>with</a:t>
            </a:r>
            <a:r>
              <a:rPr spc="-35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about</a:t>
            </a:r>
            <a:r>
              <a:rPr spc="-35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20" dirty="0"/>
              <a:t>source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50" dirty="0"/>
              <a:t>their</a:t>
            </a:r>
            <a:r>
              <a:rPr spc="-30" dirty="0"/>
              <a:t> </a:t>
            </a:r>
            <a:r>
              <a:rPr spc="-40" dirty="0"/>
              <a:t>origin.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97668" y="9206531"/>
            <a:ext cx="5481320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65" dirty="0"/>
              <a:t>The</a:t>
            </a:r>
            <a:r>
              <a:rPr spc="105" dirty="0"/>
              <a:t> </a:t>
            </a:r>
            <a:r>
              <a:rPr spc="-15" dirty="0"/>
              <a:t>European</a:t>
            </a:r>
            <a:r>
              <a:rPr spc="105" dirty="0"/>
              <a:t> </a:t>
            </a:r>
            <a:r>
              <a:rPr spc="-15" dirty="0"/>
              <a:t>Commission's</a:t>
            </a:r>
            <a:r>
              <a:rPr spc="105" dirty="0"/>
              <a:t> </a:t>
            </a:r>
            <a:r>
              <a:rPr spc="-25" dirty="0"/>
              <a:t>support</a:t>
            </a:r>
            <a:r>
              <a:rPr spc="105" dirty="0"/>
              <a:t> </a:t>
            </a:r>
            <a:r>
              <a:rPr spc="-35" dirty="0"/>
              <a:t>for</a:t>
            </a:r>
            <a:r>
              <a:rPr spc="105" dirty="0"/>
              <a:t> </a:t>
            </a:r>
            <a:r>
              <a:rPr spc="-40" dirty="0"/>
              <a:t>the</a:t>
            </a:r>
            <a:r>
              <a:rPr spc="110" dirty="0"/>
              <a:t> </a:t>
            </a:r>
            <a:r>
              <a:rPr spc="-25" dirty="0"/>
              <a:t>production</a:t>
            </a:r>
            <a:r>
              <a:rPr spc="105" dirty="0"/>
              <a:t> </a:t>
            </a:r>
            <a:r>
              <a:rPr spc="-15" dirty="0"/>
              <a:t>of</a:t>
            </a:r>
            <a:r>
              <a:rPr spc="105" dirty="0"/>
              <a:t> </a:t>
            </a:r>
            <a:r>
              <a:rPr spc="-45" dirty="0"/>
              <a:t>this</a:t>
            </a:r>
            <a:r>
              <a:rPr spc="105" dirty="0"/>
              <a:t> </a:t>
            </a:r>
            <a:r>
              <a:rPr spc="-25" dirty="0"/>
              <a:t>publication</a:t>
            </a:r>
            <a:r>
              <a:rPr spc="105" dirty="0"/>
              <a:t> </a:t>
            </a:r>
            <a:r>
              <a:rPr dirty="0"/>
              <a:t>does</a:t>
            </a:r>
            <a:r>
              <a:rPr spc="110" dirty="0"/>
              <a:t> </a:t>
            </a:r>
            <a:r>
              <a:rPr spc="-35" dirty="0"/>
              <a:t>not</a:t>
            </a:r>
            <a:r>
              <a:rPr spc="105" dirty="0"/>
              <a:t> </a:t>
            </a:r>
            <a:r>
              <a:rPr spc="-35" dirty="0"/>
              <a:t>constitute</a:t>
            </a:r>
            <a:r>
              <a:rPr spc="105" dirty="0"/>
              <a:t> </a:t>
            </a:r>
            <a:r>
              <a:rPr dirty="0"/>
              <a:t>an</a:t>
            </a:r>
          </a:p>
          <a:p>
            <a:pPr marL="12700" marR="5715">
              <a:lnSpc>
                <a:spcPct val="112500"/>
              </a:lnSpc>
            </a:pPr>
            <a:r>
              <a:rPr spc="-30" dirty="0"/>
              <a:t>endorsement</a:t>
            </a:r>
            <a:r>
              <a:rPr spc="175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40" dirty="0"/>
              <a:t>contents,</a:t>
            </a:r>
            <a:r>
              <a:rPr spc="180" dirty="0"/>
              <a:t> </a:t>
            </a:r>
            <a:r>
              <a:rPr spc="-30" dirty="0"/>
              <a:t>which</a:t>
            </a:r>
            <a:r>
              <a:rPr spc="180" dirty="0"/>
              <a:t> </a:t>
            </a:r>
            <a:r>
              <a:rPr spc="-35" dirty="0"/>
              <a:t>reflect</a:t>
            </a:r>
            <a:r>
              <a:rPr spc="175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35" dirty="0"/>
              <a:t>views</a:t>
            </a:r>
            <a:r>
              <a:rPr spc="180" dirty="0"/>
              <a:t> </a:t>
            </a:r>
            <a:r>
              <a:rPr spc="-45" dirty="0"/>
              <a:t>only</a:t>
            </a:r>
            <a:r>
              <a:rPr spc="180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75" dirty="0"/>
              <a:t> </a:t>
            </a:r>
            <a:r>
              <a:rPr spc="-45" dirty="0"/>
              <a:t>authors,</a:t>
            </a:r>
            <a:r>
              <a:rPr spc="180" dirty="0"/>
              <a:t> </a:t>
            </a:r>
            <a:r>
              <a:rPr dirty="0"/>
              <a:t>and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20" dirty="0"/>
              <a:t>Commission </a:t>
            </a:r>
            <a:r>
              <a:rPr spc="-285" dirty="0"/>
              <a:t> </a:t>
            </a:r>
            <a:r>
              <a:rPr spc="-15" dirty="0"/>
              <a:t>cannot</a:t>
            </a:r>
            <a:r>
              <a:rPr spc="-35" dirty="0"/>
              <a:t> </a:t>
            </a:r>
            <a:r>
              <a:rPr dirty="0"/>
              <a:t>be</a:t>
            </a:r>
            <a:r>
              <a:rPr spc="-30" dirty="0"/>
              <a:t> held </a:t>
            </a:r>
            <a:r>
              <a:rPr spc="-25" dirty="0"/>
              <a:t>responsible</a:t>
            </a:r>
            <a:r>
              <a:rPr spc="-30" dirty="0"/>
              <a:t> </a:t>
            </a:r>
            <a:r>
              <a:rPr spc="-35" dirty="0"/>
              <a:t>for</a:t>
            </a:r>
            <a:r>
              <a:rPr spc="-30" dirty="0"/>
              <a:t> </a:t>
            </a:r>
            <a:r>
              <a:rPr spc="-25" dirty="0"/>
              <a:t>any</a:t>
            </a:r>
            <a:r>
              <a:rPr spc="-35" dirty="0"/>
              <a:t> </a:t>
            </a:r>
            <a:r>
              <a:rPr spc="-20" dirty="0"/>
              <a:t>use</a:t>
            </a:r>
            <a:r>
              <a:rPr spc="-30" dirty="0"/>
              <a:t> which </a:t>
            </a:r>
            <a:r>
              <a:rPr spc="-35" dirty="0"/>
              <a:t>may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spc="-10" dirty="0"/>
              <a:t>made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contained</a:t>
            </a:r>
            <a:r>
              <a:rPr spc="-30" dirty="0"/>
              <a:t> </a:t>
            </a:r>
            <a:r>
              <a:rPr spc="-50" dirty="0"/>
              <a:t>therein.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F5AB7-D75E-4E58-D502-02C4C0C3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9532B-A2FE-328C-F1D0-61E02BBE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748F10-F70C-A1E8-0878-A544DE14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E4A5B8-459D-7F83-45D9-9F0C84283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A4BEFF-D959-4E16-790D-07E1BFB87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DE2224-1BC4-3731-E71A-5ECCEA54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FF4A19-A492-27E6-F3C5-2CF9F454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AEAE52-47B8-AACE-600E-02C05A6A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69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388F5-92D5-5372-8AEC-97259E57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2C6652-7CF5-9EA6-5334-00456CBF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1D69E3-45F4-54F0-1699-20E95FE2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D73FE0-6FFB-C873-F6AA-7BE77320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5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F0E823-7821-7D45-ED02-AA0B05E8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D9C20F-31B8-96F4-8EF9-48372259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BF5D65-3750-447B-60E6-2B56EEF8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33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3F976-94F8-860D-C8E3-7951B03D9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007E78-7A89-7CE0-61FF-90CF2BDE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E5B569-3753-738D-3A2B-35097F65B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5DCD10-350A-96D0-3F86-724B0392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A85FDC-35A6-C871-2ABA-5D97E1CF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3783E1-174A-CD6F-7C75-D5596BB1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38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B82DB-E590-9E27-9B85-DB316417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F5F415-9B66-03F1-A280-F91BECEE2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D4BD4B-2697-7D24-5240-7C7BD6891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D7529B-274F-26CA-49F3-8544388D05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63377-E641-DE14-D1BA-CF71D5ED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E86DF9-34D8-143C-6305-6B7E77A9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436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9611-9F96-082F-28B9-FF36EBE1E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33141-576C-EF73-A1EE-7045A1134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55F30-0237-872E-47EA-BC752BEF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821BB-505E-3DC6-28E8-CF4C74B9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F0F72B-E740-65AF-E93C-8BF88136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465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4C3291-190C-F01F-3A92-CD968D304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B5A940-913A-7146-6844-3CD1BB012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214DF-558D-6E0A-CE22-5274EDE7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F7B708-24C8-A675-64D7-4FE369D2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6958E-3E01-91E5-9F9D-211590B0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00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700811" y="9206531"/>
            <a:ext cx="6569709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15" dirty="0"/>
              <a:t>Legal</a:t>
            </a:r>
            <a:r>
              <a:rPr spc="50" dirty="0"/>
              <a:t> </a:t>
            </a:r>
            <a:r>
              <a:rPr spc="-25" dirty="0"/>
              <a:t>description</a:t>
            </a:r>
            <a:r>
              <a:rPr spc="50" dirty="0"/>
              <a:t> </a:t>
            </a:r>
            <a:r>
              <a:rPr spc="20" dirty="0"/>
              <a:t>–</a:t>
            </a:r>
            <a:r>
              <a:rPr spc="55" dirty="0"/>
              <a:t> </a:t>
            </a:r>
            <a:r>
              <a:rPr spc="-15" dirty="0"/>
              <a:t>Creative</a:t>
            </a:r>
            <a:r>
              <a:rPr spc="50" dirty="0"/>
              <a:t> </a:t>
            </a:r>
            <a:r>
              <a:rPr spc="-10" dirty="0"/>
              <a:t>Commons</a:t>
            </a:r>
            <a:r>
              <a:rPr spc="55" dirty="0"/>
              <a:t> </a:t>
            </a:r>
            <a:r>
              <a:rPr spc="-30" dirty="0"/>
              <a:t>licensing:</a:t>
            </a:r>
            <a:r>
              <a:rPr spc="50" dirty="0"/>
              <a:t> </a:t>
            </a:r>
            <a:r>
              <a:rPr spc="-65" dirty="0"/>
              <a:t>The</a:t>
            </a:r>
            <a:r>
              <a:rPr spc="50" dirty="0"/>
              <a:t> </a:t>
            </a:r>
            <a:r>
              <a:rPr spc="-35" dirty="0"/>
              <a:t>materials</a:t>
            </a:r>
            <a:r>
              <a:rPr spc="55" dirty="0"/>
              <a:t> </a:t>
            </a:r>
            <a:r>
              <a:rPr spc="-25" dirty="0"/>
              <a:t>published</a:t>
            </a:r>
            <a:r>
              <a:rPr spc="50" dirty="0"/>
              <a:t> </a:t>
            </a:r>
            <a:r>
              <a:rPr spc="-15" dirty="0"/>
              <a:t>on</a:t>
            </a:r>
            <a:r>
              <a:rPr spc="55" dirty="0"/>
              <a:t> </a:t>
            </a:r>
            <a:r>
              <a:rPr spc="-40" dirty="0"/>
              <a:t>the</a:t>
            </a:r>
            <a:r>
              <a:rPr spc="50" dirty="0"/>
              <a:t> </a:t>
            </a:r>
            <a:r>
              <a:rPr spc="5" dirty="0"/>
              <a:t>Micro2</a:t>
            </a:r>
            <a:r>
              <a:rPr spc="55" dirty="0"/>
              <a:t> </a:t>
            </a:r>
            <a:r>
              <a:rPr spc="-35" dirty="0"/>
              <a:t>project</a:t>
            </a:r>
            <a:r>
              <a:rPr spc="50" dirty="0"/>
              <a:t> </a:t>
            </a:r>
            <a:r>
              <a:rPr spc="-25" dirty="0"/>
              <a:t>website</a:t>
            </a:r>
            <a:r>
              <a:rPr spc="50" dirty="0"/>
              <a:t> </a:t>
            </a:r>
            <a:r>
              <a:rPr spc="-15" dirty="0"/>
              <a:t>are</a:t>
            </a:r>
            <a:r>
              <a:rPr spc="55" dirty="0"/>
              <a:t> </a:t>
            </a:r>
            <a:r>
              <a:rPr spc="-20" dirty="0"/>
              <a:t>classified</a:t>
            </a:r>
          </a:p>
          <a:p>
            <a:pPr marL="12700" marR="8890">
              <a:lnSpc>
                <a:spcPct val="112500"/>
              </a:lnSpc>
            </a:pPr>
            <a:r>
              <a:rPr spc="15" dirty="0"/>
              <a:t>as Open </a:t>
            </a:r>
            <a:r>
              <a:rPr spc="-15" dirty="0"/>
              <a:t>Educational</a:t>
            </a:r>
            <a:r>
              <a:rPr spc="-10" dirty="0"/>
              <a:t> </a:t>
            </a:r>
            <a:r>
              <a:rPr spc="-15" dirty="0"/>
              <a:t>Resources'</a:t>
            </a:r>
            <a:r>
              <a:rPr spc="-10" dirty="0"/>
              <a:t> (OER) </a:t>
            </a:r>
            <a:r>
              <a:rPr dirty="0"/>
              <a:t>and </a:t>
            </a:r>
            <a:r>
              <a:rPr spc="5" dirty="0"/>
              <a:t>can </a:t>
            </a:r>
            <a:r>
              <a:rPr dirty="0"/>
              <a:t>be </a:t>
            </a:r>
            <a:r>
              <a:rPr spc="-45" dirty="0"/>
              <a:t>freely</a:t>
            </a:r>
            <a:r>
              <a:rPr spc="-40" dirty="0"/>
              <a:t> </a:t>
            </a:r>
            <a:r>
              <a:rPr spc="-45" dirty="0"/>
              <a:t>(without</a:t>
            </a:r>
            <a:r>
              <a:rPr spc="-40" dirty="0"/>
              <a:t> </a:t>
            </a:r>
            <a:r>
              <a:rPr spc="-35" dirty="0"/>
              <a:t>permission</a:t>
            </a:r>
            <a:r>
              <a:rPr spc="-3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50" dirty="0"/>
              <a:t>their</a:t>
            </a:r>
            <a:r>
              <a:rPr spc="-45" dirty="0"/>
              <a:t> </a:t>
            </a:r>
            <a:r>
              <a:rPr spc="-35" dirty="0"/>
              <a:t>creators):</a:t>
            </a:r>
            <a:r>
              <a:rPr spc="-30" dirty="0"/>
              <a:t> </a:t>
            </a:r>
            <a:r>
              <a:rPr spc="-20" dirty="0"/>
              <a:t>downloaded,</a:t>
            </a:r>
            <a:r>
              <a:rPr spc="-15" dirty="0"/>
              <a:t> </a:t>
            </a:r>
            <a:r>
              <a:rPr spc="-40" dirty="0"/>
              <a:t>used, </a:t>
            </a:r>
            <a:r>
              <a:rPr spc="-290" dirty="0"/>
              <a:t> </a:t>
            </a:r>
            <a:r>
              <a:rPr spc="-40" dirty="0"/>
              <a:t>reused,</a:t>
            </a:r>
            <a:r>
              <a:rPr spc="-35" dirty="0"/>
              <a:t> </a:t>
            </a:r>
            <a:r>
              <a:rPr spc="-25" dirty="0"/>
              <a:t>copied,</a:t>
            </a:r>
            <a:r>
              <a:rPr spc="-30" dirty="0"/>
              <a:t> </a:t>
            </a:r>
            <a:r>
              <a:rPr spc="-15" dirty="0"/>
              <a:t>adapted,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5" dirty="0"/>
              <a:t>shared</a:t>
            </a:r>
            <a:r>
              <a:rPr spc="-35" dirty="0"/>
              <a:t> by</a:t>
            </a:r>
            <a:r>
              <a:rPr spc="-30" dirty="0"/>
              <a:t> </a:t>
            </a:r>
            <a:r>
              <a:rPr spc="-50" dirty="0"/>
              <a:t>users,</a:t>
            </a:r>
            <a:r>
              <a:rPr spc="-30" dirty="0"/>
              <a:t> </a:t>
            </a:r>
            <a:r>
              <a:rPr spc="-50" dirty="0"/>
              <a:t>with</a:t>
            </a:r>
            <a:r>
              <a:rPr spc="-35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about</a:t>
            </a:r>
            <a:r>
              <a:rPr spc="-35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20" dirty="0"/>
              <a:t>source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50" dirty="0"/>
              <a:t>their</a:t>
            </a:r>
            <a:r>
              <a:rPr spc="-30" dirty="0"/>
              <a:t> </a:t>
            </a:r>
            <a:r>
              <a:rPr spc="-40" dirty="0"/>
              <a:t>origin.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97668" y="9206531"/>
            <a:ext cx="5481320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65" dirty="0"/>
              <a:t>The</a:t>
            </a:r>
            <a:r>
              <a:rPr spc="105" dirty="0"/>
              <a:t> </a:t>
            </a:r>
            <a:r>
              <a:rPr spc="-15" dirty="0"/>
              <a:t>European</a:t>
            </a:r>
            <a:r>
              <a:rPr spc="105" dirty="0"/>
              <a:t> </a:t>
            </a:r>
            <a:r>
              <a:rPr spc="-15" dirty="0"/>
              <a:t>Commission's</a:t>
            </a:r>
            <a:r>
              <a:rPr spc="105" dirty="0"/>
              <a:t> </a:t>
            </a:r>
            <a:r>
              <a:rPr spc="-25" dirty="0"/>
              <a:t>support</a:t>
            </a:r>
            <a:r>
              <a:rPr spc="105" dirty="0"/>
              <a:t> </a:t>
            </a:r>
            <a:r>
              <a:rPr spc="-35" dirty="0"/>
              <a:t>for</a:t>
            </a:r>
            <a:r>
              <a:rPr spc="105" dirty="0"/>
              <a:t> </a:t>
            </a:r>
            <a:r>
              <a:rPr spc="-40" dirty="0"/>
              <a:t>the</a:t>
            </a:r>
            <a:r>
              <a:rPr spc="110" dirty="0"/>
              <a:t> </a:t>
            </a:r>
            <a:r>
              <a:rPr spc="-25" dirty="0"/>
              <a:t>production</a:t>
            </a:r>
            <a:r>
              <a:rPr spc="105" dirty="0"/>
              <a:t> </a:t>
            </a:r>
            <a:r>
              <a:rPr spc="-15" dirty="0"/>
              <a:t>of</a:t>
            </a:r>
            <a:r>
              <a:rPr spc="105" dirty="0"/>
              <a:t> </a:t>
            </a:r>
            <a:r>
              <a:rPr spc="-45" dirty="0"/>
              <a:t>this</a:t>
            </a:r>
            <a:r>
              <a:rPr spc="105" dirty="0"/>
              <a:t> </a:t>
            </a:r>
            <a:r>
              <a:rPr spc="-25" dirty="0"/>
              <a:t>publication</a:t>
            </a:r>
            <a:r>
              <a:rPr spc="105" dirty="0"/>
              <a:t> </a:t>
            </a:r>
            <a:r>
              <a:rPr dirty="0"/>
              <a:t>does</a:t>
            </a:r>
            <a:r>
              <a:rPr spc="110" dirty="0"/>
              <a:t> </a:t>
            </a:r>
            <a:r>
              <a:rPr spc="-35" dirty="0"/>
              <a:t>not</a:t>
            </a:r>
            <a:r>
              <a:rPr spc="105" dirty="0"/>
              <a:t> </a:t>
            </a:r>
            <a:r>
              <a:rPr spc="-35" dirty="0"/>
              <a:t>constitute</a:t>
            </a:r>
            <a:r>
              <a:rPr spc="105" dirty="0"/>
              <a:t> </a:t>
            </a:r>
            <a:r>
              <a:rPr dirty="0"/>
              <a:t>an</a:t>
            </a:r>
          </a:p>
          <a:p>
            <a:pPr marL="12700" marR="5715">
              <a:lnSpc>
                <a:spcPct val="112500"/>
              </a:lnSpc>
            </a:pPr>
            <a:r>
              <a:rPr spc="-30" dirty="0"/>
              <a:t>endorsement</a:t>
            </a:r>
            <a:r>
              <a:rPr spc="175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40" dirty="0"/>
              <a:t>contents,</a:t>
            </a:r>
            <a:r>
              <a:rPr spc="180" dirty="0"/>
              <a:t> </a:t>
            </a:r>
            <a:r>
              <a:rPr spc="-30" dirty="0"/>
              <a:t>which</a:t>
            </a:r>
            <a:r>
              <a:rPr spc="180" dirty="0"/>
              <a:t> </a:t>
            </a:r>
            <a:r>
              <a:rPr spc="-35" dirty="0"/>
              <a:t>reflect</a:t>
            </a:r>
            <a:r>
              <a:rPr spc="175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35" dirty="0"/>
              <a:t>views</a:t>
            </a:r>
            <a:r>
              <a:rPr spc="180" dirty="0"/>
              <a:t> </a:t>
            </a:r>
            <a:r>
              <a:rPr spc="-45" dirty="0"/>
              <a:t>only</a:t>
            </a:r>
            <a:r>
              <a:rPr spc="180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75" dirty="0"/>
              <a:t> </a:t>
            </a:r>
            <a:r>
              <a:rPr spc="-45" dirty="0"/>
              <a:t>authors,</a:t>
            </a:r>
            <a:r>
              <a:rPr spc="180" dirty="0"/>
              <a:t> </a:t>
            </a:r>
            <a:r>
              <a:rPr dirty="0"/>
              <a:t>and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20" dirty="0"/>
              <a:t>Commission </a:t>
            </a:r>
            <a:r>
              <a:rPr spc="-285" dirty="0"/>
              <a:t> </a:t>
            </a:r>
            <a:r>
              <a:rPr spc="-15" dirty="0"/>
              <a:t>cannot</a:t>
            </a:r>
            <a:r>
              <a:rPr spc="-35" dirty="0"/>
              <a:t> </a:t>
            </a:r>
            <a:r>
              <a:rPr dirty="0"/>
              <a:t>be</a:t>
            </a:r>
            <a:r>
              <a:rPr spc="-30" dirty="0"/>
              <a:t> held </a:t>
            </a:r>
            <a:r>
              <a:rPr spc="-25" dirty="0"/>
              <a:t>responsible</a:t>
            </a:r>
            <a:r>
              <a:rPr spc="-30" dirty="0"/>
              <a:t> </a:t>
            </a:r>
            <a:r>
              <a:rPr spc="-35" dirty="0"/>
              <a:t>for</a:t>
            </a:r>
            <a:r>
              <a:rPr spc="-30" dirty="0"/>
              <a:t> </a:t>
            </a:r>
            <a:r>
              <a:rPr spc="-25" dirty="0"/>
              <a:t>any</a:t>
            </a:r>
            <a:r>
              <a:rPr spc="-35" dirty="0"/>
              <a:t> </a:t>
            </a:r>
            <a:r>
              <a:rPr spc="-20" dirty="0"/>
              <a:t>use</a:t>
            </a:r>
            <a:r>
              <a:rPr spc="-30" dirty="0"/>
              <a:t> which </a:t>
            </a:r>
            <a:r>
              <a:rPr spc="-35" dirty="0"/>
              <a:t>may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spc="-10" dirty="0"/>
              <a:t>made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contained</a:t>
            </a:r>
            <a:r>
              <a:rPr spc="-30" dirty="0"/>
              <a:t> </a:t>
            </a:r>
            <a:r>
              <a:rPr spc="-50" dirty="0"/>
              <a:t>therein.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10700811" y="9206531"/>
            <a:ext cx="6569709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15" dirty="0"/>
              <a:t>Legal</a:t>
            </a:r>
            <a:r>
              <a:rPr spc="50" dirty="0"/>
              <a:t> </a:t>
            </a:r>
            <a:r>
              <a:rPr spc="-25" dirty="0"/>
              <a:t>description</a:t>
            </a:r>
            <a:r>
              <a:rPr spc="50" dirty="0"/>
              <a:t> </a:t>
            </a:r>
            <a:r>
              <a:rPr spc="20" dirty="0"/>
              <a:t>–</a:t>
            </a:r>
            <a:r>
              <a:rPr spc="55" dirty="0"/>
              <a:t> </a:t>
            </a:r>
            <a:r>
              <a:rPr spc="-15" dirty="0"/>
              <a:t>Creative</a:t>
            </a:r>
            <a:r>
              <a:rPr spc="50" dirty="0"/>
              <a:t> </a:t>
            </a:r>
            <a:r>
              <a:rPr spc="-10" dirty="0"/>
              <a:t>Commons</a:t>
            </a:r>
            <a:r>
              <a:rPr spc="55" dirty="0"/>
              <a:t> </a:t>
            </a:r>
            <a:r>
              <a:rPr spc="-30" dirty="0"/>
              <a:t>licensing:</a:t>
            </a:r>
            <a:r>
              <a:rPr spc="50" dirty="0"/>
              <a:t> </a:t>
            </a:r>
            <a:r>
              <a:rPr spc="-65" dirty="0"/>
              <a:t>The</a:t>
            </a:r>
            <a:r>
              <a:rPr spc="50" dirty="0"/>
              <a:t> </a:t>
            </a:r>
            <a:r>
              <a:rPr spc="-35" dirty="0"/>
              <a:t>materials</a:t>
            </a:r>
            <a:r>
              <a:rPr spc="55" dirty="0"/>
              <a:t> </a:t>
            </a:r>
            <a:r>
              <a:rPr spc="-25" dirty="0"/>
              <a:t>published</a:t>
            </a:r>
            <a:r>
              <a:rPr spc="50" dirty="0"/>
              <a:t> </a:t>
            </a:r>
            <a:r>
              <a:rPr spc="-15" dirty="0"/>
              <a:t>on</a:t>
            </a:r>
            <a:r>
              <a:rPr spc="55" dirty="0"/>
              <a:t> </a:t>
            </a:r>
            <a:r>
              <a:rPr spc="-40" dirty="0"/>
              <a:t>the</a:t>
            </a:r>
            <a:r>
              <a:rPr spc="50" dirty="0"/>
              <a:t> </a:t>
            </a:r>
            <a:r>
              <a:rPr spc="5" dirty="0"/>
              <a:t>Micro2</a:t>
            </a:r>
            <a:r>
              <a:rPr spc="55" dirty="0"/>
              <a:t> </a:t>
            </a:r>
            <a:r>
              <a:rPr spc="-35" dirty="0"/>
              <a:t>project</a:t>
            </a:r>
            <a:r>
              <a:rPr spc="50" dirty="0"/>
              <a:t> </a:t>
            </a:r>
            <a:r>
              <a:rPr spc="-25" dirty="0"/>
              <a:t>website</a:t>
            </a:r>
            <a:r>
              <a:rPr spc="50" dirty="0"/>
              <a:t> </a:t>
            </a:r>
            <a:r>
              <a:rPr spc="-15" dirty="0"/>
              <a:t>are</a:t>
            </a:r>
            <a:r>
              <a:rPr spc="55" dirty="0"/>
              <a:t> </a:t>
            </a:r>
            <a:r>
              <a:rPr spc="-20" dirty="0"/>
              <a:t>classified</a:t>
            </a:r>
          </a:p>
          <a:p>
            <a:pPr marL="12700" marR="8890">
              <a:lnSpc>
                <a:spcPct val="112500"/>
              </a:lnSpc>
            </a:pPr>
            <a:r>
              <a:rPr spc="15" dirty="0"/>
              <a:t>as Open </a:t>
            </a:r>
            <a:r>
              <a:rPr spc="-15" dirty="0"/>
              <a:t>Educational</a:t>
            </a:r>
            <a:r>
              <a:rPr spc="-10" dirty="0"/>
              <a:t> </a:t>
            </a:r>
            <a:r>
              <a:rPr spc="-15" dirty="0"/>
              <a:t>Resources'</a:t>
            </a:r>
            <a:r>
              <a:rPr spc="-10" dirty="0"/>
              <a:t> (OER) </a:t>
            </a:r>
            <a:r>
              <a:rPr dirty="0"/>
              <a:t>and </a:t>
            </a:r>
            <a:r>
              <a:rPr spc="5" dirty="0"/>
              <a:t>can </a:t>
            </a:r>
            <a:r>
              <a:rPr dirty="0"/>
              <a:t>be </a:t>
            </a:r>
            <a:r>
              <a:rPr spc="-45" dirty="0"/>
              <a:t>freely</a:t>
            </a:r>
            <a:r>
              <a:rPr spc="-40" dirty="0"/>
              <a:t> </a:t>
            </a:r>
            <a:r>
              <a:rPr spc="-45" dirty="0"/>
              <a:t>(without</a:t>
            </a:r>
            <a:r>
              <a:rPr spc="-40" dirty="0"/>
              <a:t> </a:t>
            </a:r>
            <a:r>
              <a:rPr spc="-35" dirty="0"/>
              <a:t>permission</a:t>
            </a:r>
            <a:r>
              <a:rPr spc="-3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50" dirty="0"/>
              <a:t>their</a:t>
            </a:r>
            <a:r>
              <a:rPr spc="-45" dirty="0"/>
              <a:t> </a:t>
            </a:r>
            <a:r>
              <a:rPr spc="-35" dirty="0"/>
              <a:t>creators):</a:t>
            </a:r>
            <a:r>
              <a:rPr spc="-30" dirty="0"/>
              <a:t> </a:t>
            </a:r>
            <a:r>
              <a:rPr spc="-20" dirty="0"/>
              <a:t>downloaded,</a:t>
            </a:r>
            <a:r>
              <a:rPr spc="-15" dirty="0"/>
              <a:t> </a:t>
            </a:r>
            <a:r>
              <a:rPr spc="-40" dirty="0"/>
              <a:t>used, </a:t>
            </a:r>
            <a:r>
              <a:rPr spc="-290" dirty="0"/>
              <a:t> </a:t>
            </a:r>
            <a:r>
              <a:rPr spc="-40" dirty="0"/>
              <a:t>reused,</a:t>
            </a:r>
            <a:r>
              <a:rPr spc="-35" dirty="0"/>
              <a:t> </a:t>
            </a:r>
            <a:r>
              <a:rPr spc="-25" dirty="0"/>
              <a:t>copied,</a:t>
            </a:r>
            <a:r>
              <a:rPr spc="-30" dirty="0"/>
              <a:t> </a:t>
            </a:r>
            <a:r>
              <a:rPr spc="-15" dirty="0"/>
              <a:t>adapted,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5" dirty="0"/>
              <a:t>shared</a:t>
            </a:r>
            <a:r>
              <a:rPr spc="-35" dirty="0"/>
              <a:t> by</a:t>
            </a:r>
            <a:r>
              <a:rPr spc="-30" dirty="0"/>
              <a:t> </a:t>
            </a:r>
            <a:r>
              <a:rPr spc="-50" dirty="0"/>
              <a:t>users,</a:t>
            </a:r>
            <a:r>
              <a:rPr spc="-30" dirty="0"/>
              <a:t> </a:t>
            </a:r>
            <a:r>
              <a:rPr spc="-50" dirty="0"/>
              <a:t>with</a:t>
            </a:r>
            <a:r>
              <a:rPr spc="-35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about</a:t>
            </a:r>
            <a:r>
              <a:rPr spc="-35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20" dirty="0"/>
              <a:t>source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50" dirty="0"/>
              <a:t>their</a:t>
            </a:r>
            <a:r>
              <a:rPr spc="-30" dirty="0"/>
              <a:t> </a:t>
            </a:r>
            <a:r>
              <a:rPr spc="-40" dirty="0"/>
              <a:t>origin.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297668" y="9206531"/>
            <a:ext cx="5481320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65" dirty="0"/>
              <a:t>The</a:t>
            </a:r>
            <a:r>
              <a:rPr spc="105" dirty="0"/>
              <a:t> </a:t>
            </a:r>
            <a:r>
              <a:rPr spc="-15" dirty="0"/>
              <a:t>European</a:t>
            </a:r>
            <a:r>
              <a:rPr spc="105" dirty="0"/>
              <a:t> </a:t>
            </a:r>
            <a:r>
              <a:rPr spc="-15" dirty="0"/>
              <a:t>Commission's</a:t>
            </a:r>
            <a:r>
              <a:rPr spc="105" dirty="0"/>
              <a:t> </a:t>
            </a:r>
            <a:r>
              <a:rPr spc="-25" dirty="0"/>
              <a:t>support</a:t>
            </a:r>
            <a:r>
              <a:rPr spc="105" dirty="0"/>
              <a:t> </a:t>
            </a:r>
            <a:r>
              <a:rPr spc="-35" dirty="0"/>
              <a:t>for</a:t>
            </a:r>
            <a:r>
              <a:rPr spc="105" dirty="0"/>
              <a:t> </a:t>
            </a:r>
            <a:r>
              <a:rPr spc="-40" dirty="0"/>
              <a:t>the</a:t>
            </a:r>
            <a:r>
              <a:rPr spc="110" dirty="0"/>
              <a:t> </a:t>
            </a:r>
            <a:r>
              <a:rPr spc="-25" dirty="0"/>
              <a:t>production</a:t>
            </a:r>
            <a:r>
              <a:rPr spc="105" dirty="0"/>
              <a:t> </a:t>
            </a:r>
            <a:r>
              <a:rPr spc="-15" dirty="0"/>
              <a:t>of</a:t>
            </a:r>
            <a:r>
              <a:rPr spc="105" dirty="0"/>
              <a:t> </a:t>
            </a:r>
            <a:r>
              <a:rPr spc="-45" dirty="0"/>
              <a:t>this</a:t>
            </a:r>
            <a:r>
              <a:rPr spc="105" dirty="0"/>
              <a:t> </a:t>
            </a:r>
            <a:r>
              <a:rPr spc="-25" dirty="0"/>
              <a:t>publication</a:t>
            </a:r>
            <a:r>
              <a:rPr spc="105" dirty="0"/>
              <a:t> </a:t>
            </a:r>
            <a:r>
              <a:rPr dirty="0"/>
              <a:t>does</a:t>
            </a:r>
            <a:r>
              <a:rPr spc="110" dirty="0"/>
              <a:t> </a:t>
            </a:r>
            <a:r>
              <a:rPr spc="-35" dirty="0"/>
              <a:t>not</a:t>
            </a:r>
            <a:r>
              <a:rPr spc="105" dirty="0"/>
              <a:t> </a:t>
            </a:r>
            <a:r>
              <a:rPr spc="-35" dirty="0"/>
              <a:t>constitute</a:t>
            </a:r>
            <a:r>
              <a:rPr spc="105" dirty="0"/>
              <a:t> </a:t>
            </a:r>
            <a:r>
              <a:rPr dirty="0"/>
              <a:t>an</a:t>
            </a:r>
          </a:p>
          <a:p>
            <a:pPr marL="12700" marR="5715">
              <a:lnSpc>
                <a:spcPct val="112500"/>
              </a:lnSpc>
            </a:pPr>
            <a:r>
              <a:rPr spc="-30" dirty="0"/>
              <a:t>endorsement</a:t>
            </a:r>
            <a:r>
              <a:rPr spc="175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40" dirty="0"/>
              <a:t>contents,</a:t>
            </a:r>
            <a:r>
              <a:rPr spc="180" dirty="0"/>
              <a:t> </a:t>
            </a:r>
            <a:r>
              <a:rPr spc="-30" dirty="0"/>
              <a:t>which</a:t>
            </a:r>
            <a:r>
              <a:rPr spc="180" dirty="0"/>
              <a:t> </a:t>
            </a:r>
            <a:r>
              <a:rPr spc="-35" dirty="0"/>
              <a:t>reflect</a:t>
            </a:r>
            <a:r>
              <a:rPr spc="175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35" dirty="0"/>
              <a:t>views</a:t>
            </a:r>
            <a:r>
              <a:rPr spc="180" dirty="0"/>
              <a:t> </a:t>
            </a:r>
            <a:r>
              <a:rPr spc="-45" dirty="0"/>
              <a:t>only</a:t>
            </a:r>
            <a:r>
              <a:rPr spc="180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75" dirty="0"/>
              <a:t> </a:t>
            </a:r>
            <a:r>
              <a:rPr spc="-45" dirty="0"/>
              <a:t>authors,</a:t>
            </a:r>
            <a:r>
              <a:rPr spc="180" dirty="0"/>
              <a:t> </a:t>
            </a:r>
            <a:r>
              <a:rPr dirty="0"/>
              <a:t>and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20" dirty="0"/>
              <a:t>Commission </a:t>
            </a:r>
            <a:r>
              <a:rPr spc="-285" dirty="0"/>
              <a:t> </a:t>
            </a:r>
            <a:r>
              <a:rPr spc="-15" dirty="0"/>
              <a:t>cannot</a:t>
            </a:r>
            <a:r>
              <a:rPr spc="-35" dirty="0"/>
              <a:t> </a:t>
            </a:r>
            <a:r>
              <a:rPr dirty="0"/>
              <a:t>be</a:t>
            </a:r>
            <a:r>
              <a:rPr spc="-30" dirty="0"/>
              <a:t> held </a:t>
            </a:r>
            <a:r>
              <a:rPr spc="-25" dirty="0"/>
              <a:t>responsible</a:t>
            </a:r>
            <a:r>
              <a:rPr spc="-30" dirty="0"/>
              <a:t> </a:t>
            </a:r>
            <a:r>
              <a:rPr spc="-35" dirty="0"/>
              <a:t>for</a:t>
            </a:r>
            <a:r>
              <a:rPr spc="-30" dirty="0"/>
              <a:t> </a:t>
            </a:r>
            <a:r>
              <a:rPr spc="-25" dirty="0"/>
              <a:t>any</a:t>
            </a:r>
            <a:r>
              <a:rPr spc="-35" dirty="0"/>
              <a:t> </a:t>
            </a:r>
            <a:r>
              <a:rPr spc="-20" dirty="0"/>
              <a:t>use</a:t>
            </a:r>
            <a:r>
              <a:rPr spc="-30" dirty="0"/>
              <a:t> which </a:t>
            </a:r>
            <a:r>
              <a:rPr spc="-35" dirty="0"/>
              <a:t>may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spc="-10" dirty="0"/>
              <a:t>made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contained</a:t>
            </a:r>
            <a:r>
              <a:rPr spc="-30" dirty="0"/>
              <a:t> </a:t>
            </a:r>
            <a:r>
              <a:rPr spc="-50" dirty="0"/>
              <a:t>therein.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10700811" y="9206531"/>
            <a:ext cx="6569709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15" dirty="0"/>
              <a:t>Legal</a:t>
            </a:r>
            <a:r>
              <a:rPr spc="50" dirty="0"/>
              <a:t> </a:t>
            </a:r>
            <a:r>
              <a:rPr spc="-25" dirty="0"/>
              <a:t>description</a:t>
            </a:r>
            <a:r>
              <a:rPr spc="50" dirty="0"/>
              <a:t> </a:t>
            </a:r>
            <a:r>
              <a:rPr spc="20" dirty="0"/>
              <a:t>–</a:t>
            </a:r>
            <a:r>
              <a:rPr spc="55" dirty="0"/>
              <a:t> </a:t>
            </a:r>
            <a:r>
              <a:rPr spc="-15" dirty="0"/>
              <a:t>Creative</a:t>
            </a:r>
            <a:r>
              <a:rPr spc="50" dirty="0"/>
              <a:t> </a:t>
            </a:r>
            <a:r>
              <a:rPr spc="-10" dirty="0"/>
              <a:t>Commons</a:t>
            </a:r>
            <a:r>
              <a:rPr spc="55" dirty="0"/>
              <a:t> </a:t>
            </a:r>
            <a:r>
              <a:rPr spc="-30" dirty="0"/>
              <a:t>licensing:</a:t>
            </a:r>
            <a:r>
              <a:rPr spc="50" dirty="0"/>
              <a:t> </a:t>
            </a:r>
            <a:r>
              <a:rPr spc="-65" dirty="0"/>
              <a:t>The</a:t>
            </a:r>
            <a:r>
              <a:rPr spc="50" dirty="0"/>
              <a:t> </a:t>
            </a:r>
            <a:r>
              <a:rPr spc="-35" dirty="0"/>
              <a:t>materials</a:t>
            </a:r>
            <a:r>
              <a:rPr spc="55" dirty="0"/>
              <a:t> </a:t>
            </a:r>
            <a:r>
              <a:rPr spc="-25" dirty="0"/>
              <a:t>published</a:t>
            </a:r>
            <a:r>
              <a:rPr spc="50" dirty="0"/>
              <a:t> </a:t>
            </a:r>
            <a:r>
              <a:rPr spc="-15" dirty="0"/>
              <a:t>on</a:t>
            </a:r>
            <a:r>
              <a:rPr spc="55" dirty="0"/>
              <a:t> </a:t>
            </a:r>
            <a:r>
              <a:rPr spc="-40" dirty="0"/>
              <a:t>the</a:t>
            </a:r>
            <a:r>
              <a:rPr spc="50" dirty="0"/>
              <a:t> </a:t>
            </a:r>
            <a:r>
              <a:rPr spc="5" dirty="0"/>
              <a:t>Micro2</a:t>
            </a:r>
            <a:r>
              <a:rPr spc="55" dirty="0"/>
              <a:t> </a:t>
            </a:r>
            <a:r>
              <a:rPr spc="-35" dirty="0"/>
              <a:t>project</a:t>
            </a:r>
            <a:r>
              <a:rPr spc="50" dirty="0"/>
              <a:t> </a:t>
            </a:r>
            <a:r>
              <a:rPr spc="-25" dirty="0"/>
              <a:t>website</a:t>
            </a:r>
            <a:r>
              <a:rPr spc="50" dirty="0"/>
              <a:t> </a:t>
            </a:r>
            <a:r>
              <a:rPr spc="-15" dirty="0"/>
              <a:t>are</a:t>
            </a:r>
            <a:r>
              <a:rPr spc="55" dirty="0"/>
              <a:t> </a:t>
            </a:r>
            <a:r>
              <a:rPr spc="-20" dirty="0"/>
              <a:t>classified</a:t>
            </a:r>
          </a:p>
          <a:p>
            <a:pPr marL="12700" marR="8890">
              <a:lnSpc>
                <a:spcPct val="112500"/>
              </a:lnSpc>
            </a:pPr>
            <a:r>
              <a:rPr spc="15" dirty="0"/>
              <a:t>as Open </a:t>
            </a:r>
            <a:r>
              <a:rPr spc="-15" dirty="0"/>
              <a:t>Educational</a:t>
            </a:r>
            <a:r>
              <a:rPr spc="-10" dirty="0"/>
              <a:t> </a:t>
            </a:r>
            <a:r>
              <a:rPr spc="-15" dirty="0"/>
              <a:t>Resources'</a:t>
            </a:r>
            <a:r>
              <a:rPr spc="-10" dirty="0"/>
              <a:t> (OER) </a:t>
            </a:r>
            <a:r>
              <a:rPr dirty="0"/>
              <a:t>and </a:t>
            </a:r>
            <a:r>
              <a:rPr spc="5" dirty="0"/>
              <a:t>can </a:t>
            </a:r>
            <a:r>
              <a:rPr dirty="0"/>
              <a:t>be </a:t>
            </a:r>
            <a:r>
              <a:rPr spc="-45" dirty="0"/>
              <a:t>freely</a:t>
            </a:r>
            <a:r>
              <a:rPr spc="-40" dirty="0"/>
              <a:t> </a:t>
            </a:r>
            <a:r>
              <a:rPr spc="-45" dirty="0"/>
              <a:t>(without</a:t>
            </a:r>
            <a:r>
              <a:rPr spc="-40" dirty="0"/>
              <a:t> </a:t>
            </a:r>
            <a:r>
              <a:rPr spc="-35" dirty="0"/>
              <a:t>permission</a:t>
            </a:r>
            <a:r>
              <a:rPr spc="-3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50" dirty="0"/>
              <a:t>their</a:t>
            </a:r>
            <a:r>
              <a:rPr spc="-45" dirty="0"/>
              <a:t> </a:t>
            </a:r>
            <a:r>
              <a:rPr spc="-35" dirty="0"/>
              <a:t>creators):</a:t>
            </a:r>
            <a:r>
              <a:rPr spc="-30" dirty="0"/>
              <a:t> </a:t>
            </a:r>
            <a:r>
              <a:rPr spc="-20" dirty="0"/>
              <a:t>downloaded,</a:t>
            </a:r>
            <a:r>
              <a:rPr spc="-15" dirty="0"/>
              <a:t> </a:t>
            </a:r>
            <a:r>
              <a:rPr spc="-40" dirty="0"/>
              <a:t>used, </a:t>
            </a:r>
            <a:r>
              <a:rPr spc="-290" dirty="0"/>
              <a:t> </a:t>
            </a:r>
            <a:r>
              <a:rPr spc="-40" dirty="0"/>
              <a:t>reused,</a:t>
            </a:r>
            <a:r>
              <a:rPr spc="-35" dirty="0"/>
              <a:t> </a:t>
            </a:r>
            <a:r>
              <a:rPr spc="-25" dirty="0"/>
              <a:t>copied,</a:t>
            </a:r>
            <a:r>
              <a:rPr spc="-30" dirty="0"/>
              <a:t> </a:t>
            </a:r>
            <a:r>
              <a:rPr spc="-15" dirty="0"/>
              <a:t>adapted,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5" dirty="0"/>
              <a:t>shared</a:t>
            </a:r>
            <a:r>
              <a:rPr spc="-35" dirty="0"/>
              <a:t> by</a:t>
            </a:r>
            <a:r>
              <a:rPr spc="-30" dirty="0"/>
              <a:t> </a:t>
            </a:r>
            <a:r>
              <a:rPr spc="-50" dirty="0"/>
              <a:t>users,</a:t>
            </a:r>
            <a:r>
              <a:rPr spc="-30" dirty="0"/>
              <a:t> </a:t>
            </a:r>
            <a:r>
              <a:rPr spc="-50" dirty="0"/>
              <a:t>with</a:t>
            </a:r>
            <a:r>
              <a:rPr spc="-35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about</a:t>
            </a:r>
            <a:r>
              <a:rPr spc="-35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20" dirty="0"/>
              <a:t>source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50" dirty="0"/>
              <a:t>their</a:t>
            </a:r>
            <a:r>
              <a:rPr spc="-30" dirty="0"/>
              <a:t> </a:t>
            </a:r>
            <a:r>
              <a:rPr spc="-40" dirty="0"/>
              <a:t>origin.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297668" y="9206531"/>
            <a:ext cx="5481320" cy="5207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65" dirty="0"/>
              <a:t>The</a:t>
            </a:r>
            <a:r>
              <a:rPr spc="105" dirty="0"/>
              <a:t> </a:t>
            </a:r>
            <a:r>
              <a:rPr spc="-15" dirty="0"/>
              <a:t>European</a:t>
            </a:r>
            <a:r>
              <a:rPr spc="105" dirty="0"/>
              <a:t> </a:t>
            </a:r>
            <a:r>
              <a:rPr spc="-15" dirty="0"/>
              <a:t>Commission's</a:t>
            </a:r>
            <a:r>
              <a:rPr spc="105" dirty="0"/>
              <a:t> </a:t>
            </a:r>
            <a:r>
              <a:rPr spc="-25" dirty="0"/>
              <a:t>support</a:t>
            </a:r>
            <a:r>
              <a:rPr spc="105" dirty="0"/>
              <a:t> </a:t>
            </a:r>
            <a:r>
              <a:rPr spc="-35" dirty="0"/>
              <a:t>for</a:t>
            </a:r>
            <a:r>
              <a:rPr spc="105" dirty="0"/>
              <a:t> </a:t>
            </a:r>
            <a:r>
              <a:rPr spc="-40" dirty="0"/>
              <a:t>the</a:t>
            </a:r>
            <a:r>
              <a:rPr spc="110" dirty="0"/>
              <a:t> </a:t>
            </a:r>
            <a:r>
              <a:rPr spc="-25" dirty="0"/>
              <a:t>production</a:t>
            </a:r>
            <a:r>
              <a:rPr spc="105" dirty="0"/>
              <a:t> </a:t>
            </a:r>
            <a:r>
              <a:rPr spc="-15" dirty="0"/>
              <a:t>of</a:t>
            </a:r>
            <a:r>
              <a:rPr spc="105" dirty="0"/>
              <a:t> </a:t>
            </a:r>
            <a:r>
              <a:rPr spc="-45" dirty="0"/>
              <a:t>this</a:t>
            </a:r>
            <a:r>
              <a:rPr spc="105" dirty="0"/>
              <a:t> </a:t>
            </a:r>
            <a:r>
              <a:rPr spc="-25" dirty="0"/>
              <a:t>publication</a:t>
            </a:r>
            <a:r>
              <a:rPr spc="105" dirty="0"/>
              <a:t> </a:t>
            </a:r>
            <a:r>
              <a:rPr dirty="0"/>
              <a:t>does</a:t>
            </a:r>
            <a:r>
              <a:rPr spc="110" dirty="0"/>
              <a:t> </a:t>
            </a:r>
            <a:r>
              <a:rPr spc="-35" dirty="0"/>
              <a:t>not</a:t>
            </a:r>
            <a:r>
              <a:rPr spc="105" dirty="0"/>
              <a:t> </a:t>
            </a:r>
            <a:r>
              <a:rPr spc="-35" dirty="0"/>
              <a:t>constitute</a:t>
            </a:r>
            <a:r>
              <a:rPr spc="105" dirty="0"/>
              <a:t> </a:t>
            </a:r>
            <a:r>
              <a:rPr dirty="0"/>
              <a:t>an</a:t>
            </a:r>
          </a:p>
          <a:p>
            <a:pPr marL="12700" marR="5715">
              <a:lnSpc>
                <a:spcPct val="112500"/>
              </a:lnSpc>
            </a:pPr>
            <a:r>
              <a:rPr spc="-30" dirty="0"/>
              <a:t>endorsement</a:t>
            </a:r>
            <a:r>
              <a:rPr spc="175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40" dirty="0"/>
              <a:t>contents,</a:t>
            </a:r>
            <a:r>
              <a:rPr spc="180" dirty="0"/>
              <a:t> </a:t>
            </a:r>
            <a:r>
              <a:rPr spc="-30" dirty="0"/>
              <a:t>which</a:t>
            </a:r>
            <a:r>
              <a:rPr spc="180" dirty="0"/>
              <a:t> </a:t>
            </a:r>
            <a:r>
              <a:rPr spc="-35" dirty="0"/>
              <a:t>reflect</a:t>
            </a:r>
            <a:r>
              <a:rPr spc="175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35" dirty="0"/>
              <a:t>views</a:t>
            </a:r>
            <a:r>
              <a:rPr spc="180" dirty="0"/>
              <a:t> </a:t>
            </a:r>
            <a:r>
              <a:rPr spc="-45" dirty="0"/>
              <a:t>only</a:t>
            </a:r>
            <a:r>
              <a:rPr spc="180" dirty="0"/>
              <a:t> </a:t>
            </a:r>
            <a:r>
              <a:rPr spc="-15" dirty="0"/>
              <a:t>of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75" dirty="0"/>
              <a:t> </a:t>
            </a:r>
            <a:r>
              <a:rPr spc="-45" dirty="0"/>
              <a:t>authors,</a:t>
            </a:r>
            <a:r>
              <a:rPr spc="180" dirty="0"/>
              <a:t> </a:t>
            </a:r>
            <a:r>
              <a:rPr dirty="0"/>
              <a:t>and</a:t>
            </a:r>
            <a:r>
              <a:rPr spc="180" dirty="0"/>
              <a:t> </a:t>
            </a:r>
            <a:r>
              <a:rPr spc="-40" dirty="0"/>
              <a:t>the</a:t>
            </a:r>
            <a:r>
              <a:rPr spc="180" dirty="0"/>
              <a:t> </a:t>
            </a:r>
            <a:r>
              <a:rPr spc="-20" dirty="0"/>
              <a:t>Commission </a:t>
            </a:r>
            <a:r>
              <a:rPr spc="-285" dirty="0"/>
              <a:t> </a:t>
            </a:r>
            <a:r>
              <a:rPr spc="-15" dirty="0"/>
              <a:t>cannot</a:t>
            </a:r>
            <a:r>
              <a:rPr spc="-35" dirty="0"/>
              <a:t> </a:t>
            </a:r>
            <a:r>
              <a:rPr dirty="0"/>
              <a:t>be</a:t>
            </a:r>
            <a:r>
              <a:rPr spc="-30" dirty="0"/>
              <a:t> held </a:t>
            </a:r>
            <a:r>
              <a:rPr spc="-25" dirty="0"/>
              <a:t>responsible</a:t>
            </a:r>
            <a:r>
              <a:rPr spc="-30" dirty="0"/>
              <a:t> </a:t>
            </a:r>
            <a:r>
              <a:rPr spc="-35" dirty="0"/>
              <a:t>for</a:t>
            </a:r>
            <a:r>
              <a:rPr spc="-30" dirty="0"/>
              <a:t> </a:t>
            </a:r>
            <a:r>
              <a:rPr spc="-25" dirty="0"/>
              <a:t>any</a:t>
            </a:r>
            <a:r>
              <a:rPr spc="-35" dirty="0"/>
              <a:t> </a:t>
            </a:r>
            <a:r>
              <a:rPr spc="-20" dirty="0"/>
              <a:t>use</a:t>
            </a:r>
            <a:r>
              <a:rPr spc="-30" dirty="0"/>
              <a:t> which </a:t>
            </a:r>
            <a:r>
              <a:rPr spc="-35" dirty="0"/>
              <a:t>may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spc="-10" dirty="0"/>
              <a:t>made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30" dirty="0"/>
              <a:t> </a:t>
            </a:r>
            <a:r>
              <a:rPr spc="-40" dirty="0"/>
              <a:t>the</a:t>
            </a:r>
            <a:r>
              <a:rPr spc="-30" dirty="0"/>
              <a:t> </a:t>
            </a:r>
            <a:r>
              <a:rPr spc="-40" dirty="0"/>
              <a:t>information</a:t>
            </a:r>
            <a:r>
              <a:rPr spc="-30" dirty="0"/>
              <a:t> </a:t>
            </a:r>
            <a:r>
              <a:rPr spc="-15" dirty="0"/>
              <a:t>contained</a:t>
            </a:r>
            <a:r>
              <a:rPr spc="-30" dirty="0"/>
              <a:t> </a:t>
            </a:r>
            <a:r>
              <a:rPr spc="-50" dirty="0"/>
              <a:t>therein.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1">
            <a:extLst>
              <a:ext uri="{FF2B5EF4-FFF2-40B4-BE49-F238E27FC236}">
                <a16:creationId xmlns:a16="http://schemas.microsoft.com/office/drawing/2014/main" id="{979870EE-4D29-DC65-2793-10B6C92DC796}"/>
              </a:ext>
            </a:extLst>
          </p:cNvPr>
          <p:cNvSpPr txBox="1">
            <a:spLocks/>
          </p:cNvSpPr>
          <p:nvPr userDrawn="1"/>
        </p:nvSpPr>
        <p:spPr>
          <a:xfrm>
            <a:off x="3200400" y="9244624"/>
            <a:ext cx="5481320" cy="5207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just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0"/>
              </a:spcBef>
            </a:pPr>
            <a:r>
              <a:rPr lang="en-US" spc="-65" dirty="0"/>
              <a:t>The</a:t>
            </a:r>
            <a:r>
              <a:rPr lang="en-US" spc="105" dirty="0"/>
              <a:t> </a:t>
            </a:r>
            <a:r>
              <a:rPr lang="en-US" spc="-15" dirty="0"/>
              <a:t>European</a:t>
            </a:r>
            <a:r>
              <a:rPr lang="en-US" spc="105" dirty="0"/>
              <a:t> </a:t>
            </a:r>
            <a:r>
              <a:rPr lang="en-US" spc="-15" dirty="0"/>
              <a:t>Commission's</a:t>
            </a:r>
            <a:r>
              <a:rPr lang="en-US" spc="105" dirty="0"/>
              <a:t> </a:t>
            </a:r>
            <a:r>
              <a:rPr lang="en-US" spc="-25" dirty="0"/>
              <a:t>support</a:t>
            </a:r>
            <a:r>
              <a:rPr lang="en-US" spc="105" dirty="0"/>
              <a:t> </a:t>
            </a:r>
            <a:r>
              <a:rPr lang="en-US" spc="-35" dirty="0"/>
              <a:t>for</a:t>
            </a:r>
            <a:r>
              <a:rPr lang="en-US" spc="105" dirty="0"/>
              <a:t> </a:t>
            </a:r>
            <a:r>
              <a:rPr lang="en-US" spc="-40" dirty="0"/>
              <a:t>the</a:t>
            </a:r>
            <a:r>
              <a:rPr lang="en-US" spc="110" dirty="0"/>
              <a:t> </a:t>
            </a:r>
            <a:r>
              <a:rPr lang="en-US" spc="-25" dirty="0"/>
              <a:t>production</a:t>
            </a:r>
            <a:r>
              <a:rPr lang="en-US" spc="105" dirty="0"/>
              <a:t> </a:t>
            </a:r>
            <a:r>
              <a:rPr lang="en-US" spc="-15" dirty="0"/>
              <a:t>of</a:t>
            </a:r>
            <a:r>
              <a:rPr lang="en-US" spc="105" dirty="0"/>
              <a:t> </a:t>
            </a:r>
            <a:r>
              <a:rPr lang="en-US" spc="-45" dirty="0"/>
              <a:t>this</a:t>
            </a:r>
            <a:r>
              <a:rPr lang="en-US" spc="105" dirty="0"/>
              <a:t> </a:t>
            </a:r>
            <a:r>
              <a:rPr lang="en-US" spc="-25" dirty="0"/>
              <a:t>publication</a:t>
            </a:r>
            <a:r>
              <a:rPr lang="en-US" spc="105" dirty="0"/>
              <a:t> </a:t>
            </a:r>
            <a:r>
              <a:rPr lang="en-US" dirty="0"/>
              <a:t>does</a:t>
            </a:r>
            <a:r>
              <a:rPr lang="en-US" spc="110" dirty="0"/>
              <a:t> </a:t>
            </a:r>
            <a:r>
              <a:rPr lang="en-US" spc="-35" dirty="0"/>
              <a:t>not</a:t>
            </a:r>
            <a:r>
              <a:rPr lang="en-US" spc="105" dirty="0"/>
              <a:t> </a:t>
            </a:r>
            <a:r>
              <a:rPr lang="en-US" spc="-35" dirty="0"/>
              <a:t>constitute</a:t>
            </a:r>
            <a:r>
              <a:rPr lang="en-US" spc="105" dirty="0"/>
              <a:t> </a:t>
            </a:r>
            <a:r>
              <a:rPr lang="en-US" dirty="0"/>
              <a:t>an</a:t>
            </a:r>
          </a:p>
          <a:p>
            <a:pPr marL="12700" marR="5715">
              <a:lnSpc>
                <a:spcPct val="112500"/>
              </a:lnSpc>
            </a:pPr>
            <a:r>
              <a:rPr lang="en-US" spc="-30" dirty="0"/>
              <a:t>endorsement</a:t>
            </a:r>
            <a:r>
              <a:rPr lang="en-US" spc="175" dirty="0"/>
              <a:t> </a:t>
            </a:r>
            <a:r>
              <a:rPr lang="en-US" spc="-15" dirty="0"/>
              <a:t>of</a:t>
            </a:r>
            <a:r>
              <a:rPr lang="en-US" spc="180" dirty="0"/>
              <a:t> </a:t>
            </a:r>
            <a:r>
              <a:rPr lang="en-US" spc="-40" dirty="0"/>
              <a:t>the</a:t>
            </a:r>
            <a:r>
              <a:rPr lang="en-US" spc="180" dirty="0"/>
              <a:t> </a:t>
            </a:r>
            <a:r>
              <a:rPr lang="en-US" spc="-40" dirty="0"/>
              <a:t>contents,</a:t>
            </a:r>
            <a:r>
              <a:rPr lang="en-US" spc="180" dirty="0"/>
              <a:t> </a:t>
            </a:r>
            <a:r>
              <a:rPr lang="en-US" spc="-30" dirty="0"/>
              <a:t>which</a:t>
            </a:r>
            <a:r>
              <a:rPr lang="en-US" spc="180" dirty="0"/>
              <a:t> </a:t>
            </a:r>
            <a:r>
              <a:rPr lang="en-US" spc="-35" dirty="0"/>
              <a:t>reflect</a:t>
            </a:r>
            <a:r>
              <a:rPr lang="en-US" spc="175" dirty="0"/>
              <a:t> </a:t>
            </a:r>
            <a:r>
              <a:rPr lang="en-US" spc="-40" dirty="0"/>
              <a:t>the</a:t>
            </a:r>
            <a:r>
              <a:rPr lang="en-US" spc="180" dirty="0"/>
              <a:t> </a:t>
            </a:r>
            <a:r>
              <a:rPr lang="en-US" spc="-35" dirty="0"/>
              <a:t>views</a:t>
            </a:r>
            <a:r>
              <a:rPr lang="en-US" spc="180" dirty="0"/>
              <a:t> </a:t>
            </a:r>
            <a:r>
              <a:rPr lang="en-US" spc="-45" dirty="0"/>
              <a:t>only</a:t>
            </a:r>
            <a:r>
              <a:rPr lang="en-US" spc="180" dirty="0"/>
              <a:t> </a:t>
            </a:r>
            <a:r>
              <a:rPr lang="en-US" spc="-15" dirty="0"/>
              <a:t>of</a:t>
            </a:r>
            <a:r>
              <a:rPr lang="en-US" spc="180" dirty="0"/>
              <a:t> </a:t>
            </a:r>
            <a:r>
              <a:rPr lang="en-US" spc="-40" dirty="0"/>
              <a:t>the</a:t>
            </a:r>
            <a:r>
              <a:rPr lang="en-US" spc="175" dirty="0"/>
              <a:t> </a:t>
            </a:r>
            <a:r>
              <a:rPr lang="en-US" spc="-45" dirty="0"/>
              <a:t>authors,</a:t>
            </a:r>
            <a:r>
              <a:rPr lang="en-US" spc="180" dirty="0"/>
              <a:t> </a:t>
            </a:r>
            <a:r>
              <a:rPr lang="en-US" dirty="0"/>
              <a:t>and</a:t>
            </a:r>
            <a:r>
              <a:rPr lang="en-US" spc="180" dirty="0"/>
              <a:t> </a:t>
            </a:r>
            <a:r>
              <a:rPr lang="en-US" spc="-40" dirty="0"/>
              <a:t>the</a:t>
            </a:r>
            <a:r>
              <a:rPr lang="en-US" spc="180" dirty="0"/>
              <a:t> </a:t>
            </a:r>
            <a:r>
              <a:rPr lang="en-US" spc="-20" dirty="0"/>
              <a:t>Commission </a:t>
            </a:r>
            <a:r>
              <a:rPr lang="en-US" spc="-285" dirty="0"/>
              <a:t> </a:t>
            </a:r>
            <a:r>
              <a:rPr lang="en-US" spc="-15" dirty="0"/>
              <a:t>cannot</a:t>
            </a:r>
            <a:r>
              <a:rPr lang="en-US" spc="-35" dirty="0"/>
              <a:t> </a:t>
            </a:r>
            <a:r>
              <a:rPr lang="en-US" dirty="0"/>
              <a:t>be</a:t>
            </a:r>
            <a:r>
              <a:rPr lang="en-US" spc="-30" dirty="0"/>
              <a:t> held </a:t>
            </a:r>
            <a:r>
              <a:rPr lang="en-US" spc="-25" dirty="0"/>
              <a:t>responsible</a:t>
            </a:r>
            <a:r>
              <a:rPr lang="en-US" spc="-30" dirty="0"/>
              <a:t> </a:t>
            </a:r>
            <a:r>
              <a:rPr lang="en-US" spc="-35" dirty="0"/>
              <a:t>for</a:t>
            </a:r>
            <a:r>
              <a:rPr lang="en-US" spc="-30" dirty="0"/>
              <a:t> </a:t>
            </a:r>
            <a:r>
              <a:rPr lang="en-US" spc="-25" dirty="0"/>
              <a:t>any</a:t>
            </a:r>
            <a:r>
              <a:rPr lang="en-US" spc="-35" dirty="0"/>
              <a:t> </a:t>
            </a:r>
            <a:r>
              <a:rPr lang="en-US" spc="-20" dirty="0"/>
              <a:t>use</a:t>
            </a:r>
            <a:r>
              <a:rPr lang="en-US" spc="-30" dirty="0"/>
              <a:t> which </a:t>
            </a:r>
            <a:r>
              <a:rPr lang="en-US" spc="-35" dirty="0"/>
              <a:t>may</a:t>
            </a:r>
            <a:r>
              <a:rPr lang="en-US" spc="-30" dirty="0"/>
              <a:t> </a:t>
            </a:r>
            <a:r>
              <a:rPr lang="en-US" dirty="0"/>
              <a:t>be</a:t>
            </a:r>
            <a:r>
              <a:rPr lang="en-US" spc="-30" dirty="0"/>
              <a:t> </a:t>
            </a:r>
            <a:r>
              <a:rPr lang="en-US" spc="-10" dirty="0"/>
              <a:t>made</a:t>
            </a:r>
            <a:r>
              <a:rPr lang="en-US" spc="-35" dirty="0"/>
              <a:t> </a:t>
            </a:r>
            <a:r>
              <a:rPr lang="en-US" spc="-15" dirty="0"/>
              <a:t>of</a:t>
            </a:r>
            <a:r>
              <a:rPr lang="en-US" spc="-30" dirty="0"/>
              <a:t> </a:t>
            </a:r>
            <a:r>
              <a:rPr lang="en-US" spc="-40" dirty="0"/>
              <a:t>the</a:t>
            </a:r>
            <a:r>
              <a:rPr lang="en-US" spc="-30" dirty="0"/>
              <a:t> </a:t>
            </a:r>
            <a:r>
              <a:rPr lang="en-US" spc="-40" dirty="0"/>
              <a:t>information</a:t>
            </a:r>
            <a:r>
              <a:rPr lang="en-US" spc="-30" dirty="0"/>
              <a:t> </a:t>
            </a:r>
            <a:r>
              <a:rPr lang="en-US" spc="-15" dirty="0"/>
              <a:t>contained</a:t>
            </a:r>
            <a:r>
              <a:rPr lang="en-US" spc="-30" dirty="0"/>
              <a:t> </a:t>
            </a:r>
            <a:r>
              <a:rPr lang="en-US" spc="-50" dirty="0"/>
              <a:t>therein.</a:t>
            </a: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18815403-EA12-7143-B21E-72EF01BA90A3}"/>
              </a:ext>
            </a:extLst>
          </p:cNvPr>
          <p:cNvSpPr txBox="1">
            <a:spLocks/>
          </p:cNvSpPr>
          <p:nvPr userDrawn="1"/>
        </p:nvSpPr>
        <p:spPr>
          <a:xfrm>
            <a:off x="10451143" y="7581900"/>
            <a:ext cx="6569709" cy="5207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just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0"/>
              </a:spcBef>
            </a:pPr>
            <a:r>
              <a:rPr lang="en-US" spc="-15"/>
              <a:t>Legal</a:t>
            </a:r>
            <a:r>
              <a:rPr lang="en-US" spc="50"/>
              <a:t> </a:t>
            </a:r>
            <a:r>
              <a:rPr lang="en-US" spc="-25"/>
              <a:t>description</a:t>
            </a:r>
            <a:r>
              <a:rPr lang="en-US" spc="50"/>
              <a:t> </a:t>
            </a:r>
            <a:r>
              <a:rPr lang="en-US" spc="20"/>
              <a:t>–</a:t>
            </a:r>
            <a:r>
              <a:rPr lang="en-US" spc="55"/>
              <a:t> </a:t>
            </a:r>
            <a:r>
              <a:rPr lang="en-US" spc="-15"/>
              <a:t>Creative</a:t>
            </a:r>
            <a:r>
              <a:rPr lang="en-US" spc="50"/>
              <a:t> </a:t>
            </a:r>
            <a:r>
              <a:rPr lang="en-US" spc="-10"/>
              <a:t>Commons</a:t>
            </a:r>
            <a:r>
              <a:rPr lang="en-US" spc="55"/>
              <a:t> </a:t>
            </a:r>
            <a:r>
              <a:rPr lang="en-US" spc="-30"/>
              <a:t>licensing:</a:t>
            </a:r>
            <a:r>
              <a:rPr lang="en-US" spc="50"/>
              <a:t> </a:t>
            </a:r>
            <a:r>
              <a:rPr lang="en-US" spc="-65"/>
              <a:t>The</a:t>
            </a:r>
            <a:r>
              <a:rPr lang="en-US" spc="50"/>
              <a:t> </a:t>
            </a:r>
            <a:r>
              <a:rPr lang="en-US" spc="-35"/>
              <a:t>materials</a:t>
            </a:r>
            <a:r>
              <a:rPr lang="en-US" spc="55"/>
              <a:t> </a:t>
            </a:r>
            <a:r>
              <a:rPr lang="en-US" spc="-25"/>
              <a:t>published</a:t>
            </a:r>
            <a:r>
              <a:rPr lang="en-US" spc="50"/>
              <a:t> </a:t>
            </a:r>
            <a:r>
              <a:rPr lang="en-US" spc="-15"/>
              <a:t>on</a:t>
            </a:r>
            <a:r>
              <a:rPr lang="en-US" spc="55"/>
              <a:t> </a:t>
            </a:r>
            <a:r>
              <a:rPr lang="en-US" spc="-40"/>
              <a:t>the</a:t>
            </a:r>
            <a:r>
              <a:rPr lang="en-US" spc="50"/>
              <a:t> </a:t>
            </a:r>
            <a:r>
              <a:rPr lang="en-US" spc="5"/>
              <a:t>Micro2</a:t>
            </a:r>
            <a:r>
              <a:rPr lang="en-US" spc="55"/>
              <a:t> </a:t>
            </a:r>
            <a:r>
              <a:rPr lang="en-US" spc="-35"/>
              <a:t>project</a:t>
            </a:r>
            <a:r>
              <a:rPr lang="en-US" spc="50"/>
              <a:t> </a:t>
            </a:r>
            <a:r>
              <a:rPr lang="en-US" spc="-25"/>
              <a:t>website</a:t>
            </a:r>
            <a:r>
              <a:rPr lang="en-US" spc="50"/>
              <a:t> </a:t>
            </a:r>
            <a:r>
              <a:rPr lang="en-US" spc="-15"/>
              <a:t>are</a:t>
            </a:r>
            <a:r>
              <a:rPr lang="en-US" spc="55"/>
              <a:t> </a:t>
            </a:r>
            <a:r>
              <a:rPr lang="en-US" spc="-20"/>
              <a:t>classified</a:t>
            </a:r>
          </a:p>
          <a:p>
            <a:pPr marL="12700" marR="8890">
              <a:lnSpc>
                <a:spcPct val="112500"/>
              </a:lnSpc>
            </a:pPr>
            <a:r>
              <a:rPr lang="en-US" spc="15"/>
              <a:t>as Open </a:t>
            </a:r>
            <a:r>
              <a:rPr lang="en-US" spc="-15"/>
              <a:t>Educational</a:t>
            </a:r>
            <a:r>
              <a:rPr lang="en-US" spc="-10"/>
              <a:t> </a:t>
            </a:r>
            <a:r>
              <a:rPr lang="en-US" spc="-15"/>
              <a:t>Resources'</a:t>
            </a:r>
            <a:r>
              <a:rPr lang="en-US" spc="-10"/>
              <a:t> (OER) </a:t>
            </a:r>
            <a:r>
              <a:rPr lang="en-US"/>
              <a:t>and </a:t>
            </a:r>
            <a:r>
              <a:rPr lang="en-US" spc="5"/>
              <a:t>can </a:t>
            </a:r>
            <a:r>
              <a:rPr lang="en-US"/>
              <a:t>be </a:t>
            </a:r>
            <a:r>
              <a:rPr lang="en-US" spc="-45"/>
              <a:t>freely</a:t>
            </a:r>
            <a:r>
              <a:rPr lang="en-US" spc="-40"/>
              <a:t> </a:t>
            </a:r>
            <a:r>
              <a:rPr lang="en-US" spc="-45"/>
              <a:t>(without</a:t>
            </a:r>
            <a:r>
              <a:rPr lang="en-US" spc="-40"/>
              <a:t> </a:t>
            </a:r>
            <a:r>
              <a:rPr lang="en-US" spc="-35"/>
              <a:t>permission</a:t>
            </a:r>
            <a:r>
              <a:rPr lang="en-US" spc="-30"/>
              <a:t> </a:t>
            </a:r>
            <a:r>
              <a:rPr lang="en-US" spc="-15"/>
              <a:t>of</a:t>
            </a:r>
            <a:r>
              <a:rPr lang="en-US" spc="-10"/>
              <a:t> </a:t>
            </a:r>
            <a:r>
              <a:rPr lang="en-US" spc="-50"/>
              <a:t>their</a:t>
            </a:r>
            <a:r>
              <a:rPr lang="en-US" spc="-45"/>
              <a:t> </a:t>
            </a:r>
            <a:r>
              <a:rPr lang="en-US" spc="-35"/>
              <a:t>creators):</a:t>
            </a:r>
            <a:r>
              <a:rPr lang="en-US" spc="-30"/>
              <a:t> </a:t>
            </a:r>
            <a:r>
              <a:rPr lang="en-US" spc="-20"/>
              <a:t>downloaded,</a:t>
            </a:r>
            <a:r>
              <a:rPr lang="en-US" spc="-15"/>
              <a:t> </a:t>
            </a:r>
            <a:r>
              <a:rPr lang="en-US" spc="-40"/>
              <a:t>used, </a:t>
            </a:r>
            <a:r>
              <a:rPr lang="en-US" spc="-290"/>
              <a:t> </a:t>
            </a:r>
            <a:r>
              <a:rPr lang="en-US" spc="-40"/>
              <a:t>reused,</a:t>
            </a:r>
            <a:r>
              <a:rPr lang="en-US" spc="-35"/>
              <a:t> </a:t>
            </a:r>
            <a:r>
              <a:rPr lang="en-US" spc="-25"/>
              <a:t>copied,</a:t>
            </a:r>
            <a:r>
              <a:rPr lang="en-US" spc="-30"/>
              <a:t> </a:t>
            </a:r>
            <a:r>
              <a:rPr lang="en-US" spc="-15"/>
              <a:t>adapted,</a:t>
            </a:r>
            <a:r>
              <a:rPr lang="en-US" spc="-35"/>
              <a:t> </a:t>
            </a:r>
            <a:r>
              <a:rPr lang="en-US"/>
              <a:t>and</a:t>
            </a:r>
            <a:r>
              <a:rPr lang="en-US" spc="-30"/>
              <a:t> </a:t>
            </a:r>
            <a:r>
              <a:rPr lang="en-US" spc="-15"/>
              <a:t>shared</a:t>
            </a:r>
            <a:r>
              <a:rPr lang="en-US" spc="-35"/>
              <a:t> by</a:t>
            </a:r>
            <a:r>
              <a:rPr lang="en-US" spc="-30"/>
              <a:t> </a:t>
            </a:r>
            <a:r>
              <a:rPr lang="en-US" spc="-50"/>
              <a:t>users,</a:t>
            </a:r>
            <a:r>
              <a:rPr lang="en-US" spc="-30"/>
              <a:t> </a:t>
            </a:r>
            <a:r>
              <a:rPr lang="en-US" spc="-50"/>
              <a:t>with</a:t>
            </a:r>
            <a:r>
              <a:rPr lang="en-US" spc="-35"/>
              <a:t> </a:t>
            </a:r>
            <a:r>
              <a:rPr lang="en-US" spc="-40"/>
              <a:t>information</a:t>
            </a:r>
            <a:r>
              <a:rPr lang="en-US" spc="-30"/>
              <a:t> </a:t>
            </a:r>
            <a:r>
              <a:rPr lang="en-US" spc="-15"/>
              <a:t>about</a:t>
            </a:r>
            <a:r>
              <a:rPr lang="en-US" spc="-35"/>
              <a:t> </a:t>
            </a:r>
            <a:r>
              <a:rPr lang="en-US" spc="-40"/>
              <a:t>the</a:t>
            </a:r>
            <a:r>
              <a:rPr lang="en-US" spc="-30"/>
              <a:t> </a:t>
            </a:r>
            <a:r>
              <a:rPr lang="en-US" spc="-20"/>
              <a:t>source</a:t>
            </a:r>
            <a:r>
              <a:rPr lang="en-US" spc="-35"/>
              <a:t> </a:t>
            </a:r>
            <a:r>
              <a:rPr lang="en-US" spc="-15"/>
              <a:t>of</a:t>
            </a:r>
            <a:r>
              <a:rPr lang="en-US" spc="-30"/>
              <a:t> </a:t>
            </a:r>
            <a:r>
              <a:rPr lang="en-US" spc="-50"/>
              <a:t>their</a:t>
            </a:r>
            <a:r>
              <a:rPr lang="en-US" spc="-30"/>
              <a:t> </a:t>
            </a:r>
            <a:r>
              <a:rPr lang="en-US" spc="-40"/>
              <a:t>origin.</a:t>
            </a:r>
            <a:endParaRPr lang="en-US" spc="-4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07BD0-E473-3F7F-DE6C-C0EDF03A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64B8E7-C4E2-91E1-D9F8-E4E0A972C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630068-3435-CF07-07F9-01E46F23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BC193-83A6-693A-65B0-1F380444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786918-D5B2-1578-F26E-615EE064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35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B9E2B-ABC6-09FE-5AF8-352FEE1A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3D778-1F54-AFD3-4CBE-618772998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01CDE-EEBB-6F14-1342-6CC7DD1B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22B40-8FB0-170C-BF80-48112C1D4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EAB399-6085-ECD7-3B67-9805BB90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94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088A6-E61A-8FDE-C86B-EA71A10F6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DF4DC8-9A72-DE63-11F7-26FDF2B3E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01E7F0-8E76-70CB-1088-23632019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E90A80-26DB-6949-B1C8-5908C779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A717E-3D89-C14A-92CF-075FDE59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1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CDEB8-0D56-8C9B-E959-68AC4426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3A7F69-5BC4-E9EB-BC38-54C6E7909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85DF15-975A-2EBF-BF62-F9E4F56C2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F7D556-D60E-4546-4282-A4ABD15A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256B26EC-E7C4-4815-9B16-07CE113F3B9D}" type="datetimeFigureOut">
              <a:rPr lang="es-ES" smtClean="0"/>
              <a:t>13/12/2023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DC9E15-8380-FC0F-6A00-4116082F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AFC098-A1DC-14DD-8FF9-BC278C98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1D43407-8CD3-481A-B416-92F558743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4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micro2.eu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://www.digitalmicro2.eu/" TargetMode="Externa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976516C-862E-030F-BEDE-3D65341988F5}"/>
              </a:ext>
            </a:extLst>
          </p:cNvPr>
          <p:cNvSpPr/>
          <p:nvPr userDrawn="1"/>
        </p:nvSpPr>
        <p:spPr>
          <a:xfrm>
            <a:off x="3428" y="3009900"/>
            <a:ext cx="6756400" cy="114300"/>
          </a:xfrm>
          <a:custGeom>
            <a:avLst/>
            <a:gdLst/>
            <a:ahLst/>
            <a:cxnLst/>
            <a:rect l="l" t="t" r="r" b="b"/>
            <a:pathLst>
              <a:path w="6756400" h="114300">
                <a:moveTo>
                  <a:pt x="6755893" y="114299"/>
                </a:moveTo>
                <a:lnTo>
                  <a:pt x="0" y="114299"/>
                </a:lnTo>
                <a:lnTo>
                  <a:pt x="0" y="0"/>
                </a:lnTo>
                <a:lnTo>
                  <a:pt x="6755893" y="0"/>
                </a:lnTo>
                <a:lnTo>
                  <a:pt x="6755893" y="114299"/>
                </a:lnTo>
                <a:close/>
              </a:path>
            </a:pathLst>
          </a:custGeom>
          <a:solidFill>
            <a:srgbClr val="0403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3">
            <a:extLst>
              <a:ext uri="{FF2B5EF4-FFF2-40B4-BE49-F238E27FC236}">
                <a16:creationId xmlns:a16="http://schemas.microsoft.com/office/drawing/2014/main" id="{DF3CCC96-1883-E888-C9ED-0856436D29A5}"/>
              </a:ext>
            </a:extLst>
          </p:cNvPr>
          <p:cNvGrpSpPr/>
          <p:nvPr userDrawn="1"/>
        </p:nvGrpSpPr>
        <p:grpSpPr>
          <a:xfrm>
            <a:off x="6477000" y="0"/>
            <a:ext cx="11677352" cy="4320030"/>
            <a:chOff x="6611228" y="1104901"/>
            <a:chExt cx="11677352" cy="4320030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D7528494-678E-2A9B-5877-4C0C83D3E940}"/>
                </a:ext>
              </a:extLst>
            </p:cNvPr>
            <p:cNvSpPr/>
            <p:nvPr/>
          </p:nvSpPr>
          <p:spPr>
            <a:xfrm>
              <a:off x="8368610" y="3502653"/>
              <a:ext cx="9919970" cy="114300"/>
            </a:xfrm>
            <a:custGeom>
              <a:avLst/>
              <a:gdLst/>
              <a:ahLst/>
              <a:cxnLst/>
              <a:rect l="l" t="t" r="r" b="b"/>
              <a:pathLst>
                <a:path w="9919969" h="114300">
                  <a:moveTo>
                    <a:pt x="9919549" y="114299"/>
                  </a:moveTo>
                  <a:lnTo>
                    <a:pt x="0" y="114299"/>
                  </a:lnTo>
                  <a:lnTo>
                    <a:pt x="0" y="0"/>
                  </a:lnTo>
                  <a:lnTo>
                    <a:pt x="9919549" y="0"/>
                  </a:lnTo>
                  <a:lnTo>
                    <a:pt x="9919549" y="11429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id="{298910E6-DDC3-E8ED-DAFB-73DE9B025EA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11228" y="2989214"/>
              <a:ext cx="5448299" cy="2047874"/>
            </a:xfrm>
            <a:prstGeom prst="rect">
              <a:avLst/>
            </a:prstGeom>
          </p:spPr>
        </p:pic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11A40C4D-E392-F19A-696C-4FE3FBF45AA7}"/>
                </a:ext>
              </a:extLst>
            </p:cNvPr>
            <p:cNvSpPr/>
            <p:nvPr/>
          </p:nvSpPr>
          <p:spPr>
            <a:xfrm>
              <a:off x="7297028" y="1104901"/>
              <a:ext cx="134001" cy="2216150"/>
            </a:xfrm>
            <a:custGeom>
              <a:avLst/>
              <a:gdLst/>
              <a:ahLst/>
              <a:cxnLst/>
              <a:rect l="l" t="t" r="r" b="b"/>
              <a:pathLst>
                <a:path w="114300" h="3321050">
                  <a:moveTo>
                    <a:pt x="0" y="0"/>
                  </a:moveTo>
                  <a:lnTo>
                    <a:pt x="114299" y="0"/>
                  </a:lnTo>
                  <a:lnTo>
                    <a:pt x="114299" y="3320821"/>
                  </a:lnTo>
                  <a:lnTo>
                    <a:pt x="0" y="33208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2BAB6333-8049-CF5E-0561-689559740288}"/>
                </a:ext>
              </a:extLst>
            </p:cNvPr>
            <p:cNvSpPr/>
            <p:nvPr/>
          </p:nvSpPr>
          <p:spPr>
            <a:xfrm>
              <a:off x="7628394" y="4760721"/>
              <a:ext cx="669925" cy="664210"/>
            </a:xfrm>
            <a:custGeom>
              <a:avLst/>
              <a:gdLst/>
              <a:ahLst/>
              <a:cxnLst/>
              <a:rect l="l" t="t" r="r" b="b"/>
              <a:pathLst>
                <a:path w="669925" h="664210">
                  <a:moveTo>
                    <a:pt x="669886" y="549643"/>
                  </a:moveTo>
                  <a:lnTo>
                    <a:pt x="114300" y="549643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551980"/>
                  </a:lnTo>
                  <a:lnTo>
                    <a:pt x="3683" y="551980"/>
                  </a:lnTo>
                  <a:lnTo>
                    <a:pt x="3683" y="663943"/>
                  </a:lnTo>
                  <a:lnTo>
                    <a:pt x="669886" y="663943"/>
                  </a:lnTo>
                  <a:lnTo>
                    <a:pt x="669886" y="549643"/>
                  </a:lnTo>
                  <a:close/>
                </a:path>
              </a:pathLst>
            </a:custGeom>
            <a:solidFill>
              <a:srgbClr val="83A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8">
            <a:extLst>
              <a:ext uri="{FF2B5EF4-FFF2-40B4-BE49-F238E27FC236}">
                <a16:creationId xmlns:a16="http://schemas.microsoft.com/office/drawing/2014/main" id="{CA5E5151-08CF-887B-0DAF-001554672B87}"/>
              </a:ext>
            </a:extLst>
          </p:cNvPr>
          <p:cNvSpPr txBox="1"/>
          <p:nvPr userDrawn="1"/>
        </p:nvSpPr>
        <p:spPr>
          <a:xfrm>
            <a:off x="8323580" y="4062095"/>
            <a:ext cx="234442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2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www</a:t>
            </a:r>
            <a:r>
              <a:rPr sz="1900" spc="-18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.</a:t>
            </a:r>
            <a:r>
              <a:rPr sz="1900" spc="4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d</a:t>
            </a:r>
            <a:r>
              <a:rPr sz="1900" spc="-10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i</a:t>
            </a:r>
            <a:r>
              <a:rPr sz="1900" spc="15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g</a:t>
            </a:r>
            <a:r>
              <a:rPr sz="1900" spc="-10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i</a:t>
            </a:r>
            <a:r>
              <a:rPr sz="1900" spc="-12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t</a:t>
            </a:r>
            <a:r>
              <a:rPr sz="1900" spc="10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a</a:t>
            </a:r>
            <a:r>
              <a:rPr sz="1900" spc="-14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l</a:t>
            </a:r>
            <a:r>
              <a:rPr sz="1900" spc="-11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m</a:t>
            </a:r>
            <a:r>
              <a:rPr sz="1900" spc="-10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i</a:t>
            </a:r>
            <a:r>
              <a:rPr sz="1900" spc="6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c</a:t>
            </a:r>
            <a:r>
              <a:rPr sz="1900" spc="-14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r</a:t>
            </a:r>
            <a:r>
              <a:rPr sz="1900" spc="4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o</a:t>
            </a:r>
            <a:r>
              <a:rPr sz="1900" spc="18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2</a:t>
            </a:r>
            <a:r>
              <a:rPr sz="1900" spc="-185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.</a:t>
            </a:r>
            <a:r>
              <a:rPr sz="1900" spc="1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e</a:t>
            </a:r>
            <a:r>
              <a:rPr sz="1900" spc="-60" dirty="0">
                <a:solidFill>
                  <a:srgbClr val="83AA36"/>
                </a:solidFill>
                <a:latin typeface="Trebuchet MS"/>
                <a:cs typeface="Trebuchet MS"/>
                <a:hlinkClick r:id="rId8"/>
              </a:rPr>
              <a:t>u</a:t>
            </a:r>
            <a:endParaRPr sz="1900" dirty="0">
              <a:latin typeface="Trebuchet MS"/>
              <a:cs typeface="Trebuchet MS"/>
            </a:endParaRPr>
          </a:p>
        </p:txBody>
      </p:sp>
      <p:pic>
        <p:nvPicPr>
          <p:cNvPr id="22" name="object 2">
            <a:extLst>
              <a:ext uri="{FF2B5EF4-FFF2-40B4-BE49-F238E27FC236}">
                <a16:creationId xmlns:a16="http://schemas.microsoft.com/office/drawing/2014/main" id="{FDC2FEF9-6295-E169-7C15-AB6F22DB87BF}"/>
              </a:ext>
            </a:extLst>
          </p:cNvPr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9057644" y="9243513"/>
            <a:ext cx="1371599" cy="485774"/>
          </a:xfrm>
          <a:prstGeom prst="rect">
            <a:avLst/>
          </a:prstGeom>
        </p:spPr>
      </p:pic>
      <p:pic>
        <p:nvPicPr>
          <p:cNvPr id="23" name="object 3">
            <a:extLst>
              <a:ext uri="{FF2B5EF4-FFF2-40B4-BE49-F238E27FC236}">
                <a16:creationId xmlns:a16="http://schemas.microsoft.com/office/drawing/2014/main" id="{7222EB32-1B6F-BD5C-FBF9-740D9C52D126}"/>
              </a:ext>
            </a:extLst>
          </p:cNvPr>
          <p:cNvPicPr/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028700" y="9273088"/>
            <a:ext cx="2190749" cy="457199"/>
          </a:xfrm>
          <a:prstGeom prst="rect">
            <a:avLst/>
          </a:prstGeom>
        </p:spPr>
      </p:pic>
      <p:sp>
        <p:nvSpPr>
          <p:cNvPr id="24" name="object 11">
            <a:extLst>
              <a:ext uri="{FF2B5EF4-FFF2-40B4-BE49-F238E27FC236}">
                <a16:creationId xmlns:a16="http://schemas.microsoft.com/office/drawing/2014/main" id="{F90DECA0-E583-3009-8FC0-C25EDF236488}"/>
              </a:ext>
            </a:extLst>
          </p:cNvPr>
          <p:cNvSpPr txBox="1">
            <a:spLocks/>
          </p:cNvSpPr>
          <p:nvPr userDrawn="1"/>
        </p:nvSpPr>
        <p:spPr>
          <a:xfrm>
            <a:off x="3298958" y="9243986"/>
            <a:ext cx="5481320" cy="5477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just">
              <a:spcBef>
                <a:spcPts val="50"/>
              </a:spcBef>
            </a:pPr>
            <a:r>
              <a:rPr lang="en-US" sz="1100" spc="-65" dirty="0"/>
              <a:t>The</a:t>
            </a:r>
            <a:r>
              <a:rPr lang="en-US" sz="1100" spc="105" dirty="0"/>
              <a:t> </a:t>
            </a:r>
            <a:r>
              <a:rPr lang="en-US" sz="1100" spc="-15" dirty="0"/>
              <a:t>European</a:t>
            </a:r>
            <a:r>
              <a:rPr lang="en-US" sz="1100" spc="105" dirty="0"/>
              <a:t> </a:t>
            </a:r>
            <a:r>
              <a:rPr lang="en-US" sz="1100" spc="-15" dirty="0"/>
              <a:t>Commission's</a:t>
            </a:r>
            <a:r>
              <a:rPr lang="en-US" sz="1100" spc="105" dirty="0"/>
              <a:t> </a:t>
            </a:r>
            <a:r>
              <a:rPr lang="en-US" sz="1100" spc="-25" dirty="0"/>
              <a:t>support</a:t>
            </a:r>
            <a:r>
              <a:rPr lang="en-US" sz="1100" spc="105" dirty="0"/>
              <a:t> </a:t>
            </a:r>
            <a:r>
              <a:rPr lang="en-US" sz="1100" spc="-35" dirty="0"/>
              <a:t>for</a:t>
            </a:r>
            <a:r>
              <a:rPr lang="en-US" sz="1100" spc="105" dirty="0"/>
              <a:t> </a:t>
            </a:r>
            <a:r>
              <a:rPr lang="en-US" sz="1100" spc="-40" dirty="0"/>
              <a:t>the</a:t>
            </a:r>
            <a:r>
              <a:rPr lang="en-US" sz="1100" spc="110" dirty="0"/>
              <a:t> </a:t>
            </a:r>
            <a:r>
              <a:rPr lang="en-US" sz="1100" spc="-25" dirty="0"/>
              <a:t>production</a:t>
            </a:r>
            <a:r>
              <a:rPr lang="en-US" sz="1100" spc="105" dirty="0"/>
              <a:t> </a:t>
            </a:r>
            <a:r>
              <a:rPr lang="en-US" sz="1100" spc="-15" dirty="0"/>
              <a:t>of</a:t>
            </a:r>
            <a:r>
              <a:rPr lang="en-US" sz="1100" spc="105" dirty="0"/>
              <a:t> </a:t>
            </a:r>
            <a:r>
              <a:rPr lang="en-US" sz="1100" spc="-45" dirty="0"/>
              <a:t>this</a:t>
            </a:r>
            <a:r>
              <a:rPr lang="en-US" sz="1100" spc="105" dirty="0"/>
              <a:t> </a:t>
            </a:r>
            <a:r>
              <a:rPr lang="en-US" sz="1100" spc="-25" dirty="0"/>
              <a:t>publication</a:t>
            </a:r>
            <a:r>
              <a:rPr lang="en-US" sz="1100" spc="105" dirty="0"/>
              <a:t> </a:t>
            </a:r>
            <a:r>
              <a:rPr lang="en-US" sz="1100" dirty="0"/>
              <a:t>does</a:t>
            </a:r>
            <a:r>
              <a:rPr lang="en-US" sz="1100" spc="110" dirty="0"/>
              <a:t> </a:t>
            </a:r>
            <a:r>
              <a:rPr lang="en-US" sz="1100" spc="-35" dirty="0"/>
              <a:t>not</a:t>
            </a:r>
            <a:r>
              <a:rPr lang="en-US" sz="1100" spc="105" dirty="0"/>
              <a:t> </a:t>
            </a:r>
            <a:r>
              <a:rPr lang="en-US" sz="1100" spc="-35" dirty="0"/>
              <a:t>constitute</a:t>
            </a:r>
            <a:r>
              <a:rPr lang="en-US" sz="1100" spc="105" dirty="0"/>
              <a:t> </a:t>
            </a:r>
            <a:r>
              <a:rPr lang="en-US" sz="1100" dirty="0"/>
              <a:t>an</a:t>
            </a:r>
          </a:p>
          <a:p>
            <a:pPr marL="12700" marR="5715" algn="just">
              <a:lnSpc>
                <a:spcPct val="112500"/>
              </a:lnSpc>
            </a:pPr>
            <a:r>
              <a:rPr lang="en-US" sz="1100" spc="-30" dirty="0"/>
              <a:t>endorsement</a:t>
            </a:r>
            <a:r>
              <a:rPr lang="en-US" sz="1100" spc="175" dirty="0"/>
              <a:t> </a:t>
            </a:r>
            <a:r>
              <a:rPr lang="en-US" sz="1100" spc="-15" dirty="0"/>
              <a:t>of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40" dirty="0"/>
              <a:t>contents,</a:t>
            </a:r>
            <a:r>
              <a:rPr lang="en-US" sz="1100" spc="180" dirty="0"/>
              <a:t> </a:t>
            </a:r>
            <a:r>
              <a:rPr lang="en-US" sz="1100" spc="-30" dirty="0"/>
              <a:t>which</a:t>
            </a:r>
            <a:r>
              <a:rPr lang="en-US" sz="1100" spc="180" dirty="0"/>
              <a:t> </a:t>
            </a:r>
            <a:r>
              <a:rPr lang="en-US" sz="1100" spc="-35" dirty="0"/>
              <a:t>reflect</a:t>
            </a:r>
            <a:r>
              <a:rPr lang="en-US" sz="1100" spc="175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35" dirty="0"/>
              <a:t>views</a:t>
            </a:r>
            <a:r>
              <a:rPr lang="en-US" sz="1100" spc="180" dirty="0"/>
              <a:t> </a:t>
            </a:r>
            <a:r>
              <a:rPr lang="en-US" sz="1100" spc="-45" dirty="0"/>
              <a:t>only</a:t>
            </a:r>
            <a:r>
              <a:rPr lang="en-US" sz="1100" spc="180" dirty="0"/>
              <a:t> </a:t>
            </a:r>
            <a:r>
              <a:rPr lang="en-US" sz="1100" spc="-15" dirty="0"/>
              <a:t>of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75" dirty="0"/>
              <a:t> </a:t>
            </a:r>
            <a:r>
              <a:rPr lang="en-US" sz="1100" spc="-45" dirty="0"/>
              <a:t>authors,</a:t>
            </a:r>
            <a:r>
              <a:rPr lang="en-US" sz="1100" spc="180" dirty="0"/>
              <a:t> </a:t>
            </a:r>
            <a:r>
              <a:rPr lang="en-US" sz="1100" dirty="0"/>
              <a:t>and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20" dirty="0"/>
              <a:t>Commission </a:t>
            </a:r>
            <a:r>
              <a:rPr lang="en-US" sz="1100" spc="-285" dirty="0"/>
              <a:t> </a:t>
            </a:r>
            <a:r>
              <a:rPr lang="en-US" sz="1100" spc="-15" dirty="0"/>
              <a:t>cannot</a:t>
            </a:r>
            <a:r>
              <a:rPr lang="en-US" sz="1100" spc="-35" dirty="0"/>
              <a:t> </a:t>
            </a:r>
            <a:r>
              <a:rPr lang="en-US" sz="1100" dirty="0"/>
              <a:t>be</a:t>
            </a:r>
            <a:r>
              <a:rPr lang="en-US" sz="1100" spc="-30" dirty="0"/>
              <a:t> held </a:t>
            </a:r>
            <a:r>
              <a:rPr lang="en-US" sz="1100" spc="-25" dirty="0"/>
              <a:t>responsible</a:t>
            </a:r>
            <a:r>
              <a:rPr lang="en-US" sz="1100" spc="-30" dirty="0"/>
              <a:t> </a:t>
            </a:r>
            <a:r>
              <a:rPr lang="en-US" sz="1100" spc="-35" dirty="0"/>
              <a:t>for</a:t>
            </a:r>
            <a:r>
              <a:rPr lang="en-US" sz="1100" spc="-30" dirty="0"/>
              <a:t> </a:t>
            </a:r>
            <a:r>
              <a:rPr lang="en-US" sz="1100" spc="-25" dirty="0"/>
              <a:t>any</a:t>
            </a:r>
            <a:r>
              <a:rPr lang="en-US" sz="1100" spc="-35" dirty="0"/>
              <a:t> </a:t>
            </a:r>
            <a:r>
              <a:rPr lang="en-US" sz="1100" spc="-20" dirty="0"/>
              <a:t>use</a:t>
            </a:r>
            <a:r>
              <a:rPr lang="en-US" sz="1100" spc="-30" dirty="0"/>
              <a:t> which </a:t>
            </a:r>
            <a:r>
              <a:rPr lang="en-US" sz="1100" spc="-35" dirty="0"/>
              <a:t>may</a:t>
            </a:r>
            <a:r>
              <a:rPr lang="en-US" sz="1100" spc="-30" dirty="0"/>
              <a:t> </a:t>
            </a:r>
            <a:r>
              <a:rPr lang="en-US" sz="1100" dirty="0"/>
              <a:t>be</a:t>
            </a:r>
            <a:r>
              <a:rPr lang="en-US" sz="1100" spc="-30" dirty="0"/>
              <a:t> </a:t>
            </a:r>
            <a:r>
              <a:rPr lang="en-US" sz="1100" spc="-10" dirty="0"/>
              <a:t>made</a:t>
            </a:r>
            <a:r>
              <a:rPr lang="en-US" sz="1100" spc="-35" dirty="0"/>
              <a:t> </a:t>
            </a:r>
            <a:r>
              <a:rPr lang="en-US" sz="1100" spc="-15" dirty="0"/>
              <a:t>of</a:t>
            </a:r>
            <a:r>
              <a:rPr lang="en-US" sz="1100" spc="-30" dirty="0"/>
              <a:t> </a:t>
            </a:r>
            <a:r>
              <a:rPr lang="en-US" sz="1100" spc="-40" dirty="0"/>
              <a:t>the</a:t>
            </a:r>
            <a:r>
              <a:rPr lang="en-US" sz="1100" spc="-30" dirty="0"/>
              <a:t> </a:t>
            </a:r>
            <a:r>
              <a:rPr lang="en-US" sz="1100" spc="-40" dirty="0"/>
              <a:t>information</a:t>
            </a:r>
            <a:r>
              <a:rPr lang="en-US" sz="1100" spc="-30" dirty="0"/>
              <a:t> </a:t>
            </a:r>
            <a:r>
              <a:rPr lang="en-US" sz="1100" spc="-15" dirty="0"/>
              <a:t>contained</a:t>
            </a:r>
            <a:r>
              <a:rPr lang="en-US" sz="1100" spc="-30" dirty="0"/>
              <a:t> </a:t>
            </a:r>
            <a:r>
              <a:rPr lang="en-US" sz="1100" spc="-50" dirty="0"/>
              <a:t>therein.</a:t>
            </a:r>
          </a:p>
        </p:txBody>
      </p:sp>
      <p:sp>
        <p:nvSpPr>
          <p:cNvPr id="25" name="object 12">
            <a:extLst>
              <a:ext uri="{FF2B5EF4-FFF2-40B4-BE49-F238E27FC236}">
                <a16:creationId xmlns:a16="http://schemas.microsoft.com/office/drawing/2014/main" id="{4D52EA39-0E2E-6D8B-5D75-EB3566DD1604}"/>
              </a:ext>
            </a:extLst>
          </p:cNvPr>
          <p:cNvSpPr txBox="1">
            <a:spLocks/>
          </p:cNvSpPr>
          <p:nvPr userDrawn="1"/>
        </p:nvSpPr>
        <p:spPr>
          <a:xfrm>
            <a:off x="10702101" y="9243986"/>
            <a:ext cx="6569709" cy="5477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just">
              <a:spcBef>
                <a:spcPts val="50"/>
              </a:spcBef>
            </a:pPr>
            <a:r>
              <a:rPr lang="en-US" sz="1100" spc="-15" dirty="0"/>
              <a:t>Legal</a:t>
            </a:r>
            <a:r>
              <a:rPr lang="en-US" sz="1100" spc="50" dirty="0"/>
              <a:t> </a:t>
            </a:r>
            <a:r>
              <a:rPr lang="en-US" sz="1100" spc="-25" dirty="0"/>
              <a:t>description</a:t>
            </a:r>
            <a:r>
              <a:rPr lang="en-US" sz="1100" spc="50" dirty="0"/>
              <a:t> </a:t>
            </a:r>
            <a:r>
              <a:rPr lang="en-US" sz="1100" spc="20" dirty="0"/>
              <a:t>–</a:t>
            </a:r>
            <a:r>
              <a:rPr lang="en-US" sz="1100" spc="55" dirty="0"/>
              <a:t> </a:t>
            </a:r>
            <a:r>
              <a:rPr lang="en-US" sz="1100" spc="-15" dirty="0"/>
              <a:t>Creative</a:t>
            </a:r>
            <a:r>
              <a:rPr lang="en-US" sz="1100" spc="50" dirty="0"/>
              <a:t> </a:t>
            </a:r>
            <a:r>
              <a:rPr lang="en-US" sz="1100" spc="-10" dirty="0"/>
              <a:t>Commons</a:t>
            </a:r>
            <a:r>
              <a:rPr lang="en-US" sz="1100" spc="55" dirty="0"/>
              <a:t> </a:t>
            </a:r>
            <a:r>
              <a:rPr lang="en-US" sz="1100" spc="-30" dirty="0"/>
              <a:t>licensing:</a:t>
            </a:r>
            <a:r>
              <a:rPr lang="en-US" sz="1100" spc="50" dirty="0"/>
              <a:t> </a:t>
            </a:r>
            <a:r>
              <a:rPr lang="en-US" sz="1100" spc="-65" dirty="0"/>
              <a:t>The</a:t>
            </a:r>
            <a:r>
              <a:rPr lang="en-US" sz="1100" spc="50" dirty="0"/>
              <a:t> </a:t>
            </a:r>
            <a:r>
              <a:rPr lang="en-US" sz="1100" spc="-35" dirty="0"/>
              <a:t>materials</a:t>
            </a:r>
            <a:r>
              <a:rPr lang="en-US" sz="1100" spc="55" dirty="0"/>
              <a:t> </a:t>
            </a:r>
            <a:r>
              <a:rPr lang="en-US" sz="1100" spc="-25" dirty="0"/>
              <a:t>published</a:t>
            </a:r>
            <a:r>
              <a:rPr lang="en-US" sz="1100" spc="50" dirty="0"/>
              <a:t> </a:t>
            </a:r>
            <a:r>
              <a:rPr lang="en-US" sz="1100" spc="-15" dirty="0"/>
              <a:t>on</a:t>
            </a:r>
            <a:r>
              <a:rPr lang="en-US" sz="1100" spc="55" dirty="0"/>
              <a:t> </a:t>
            </a:r>
            <a:r>
              <a:rPr lang="en-US" sz="1100" spc="-40" dirty="0"/>
              <a:t>the</a:t>
            </a:r>
            <a:r>
              <a:rPr lang="en-US" sz="1100" spc="50" dirty="0"/>
              <a:t> </a:t>
            </a:r>
            <a:r>
              <a:rPr lang="en-US" sz="1100" spc="5" dirty="0"/>
              <a:t>Micro2</a:t>
            </a:r>
            <a:r>
              <a:rPr lang="en-US" sz="1100" spc="55" dirty="0"/>
              <a:t> </a:t>
            </a:r>
            <a:r>
              <a:rPr lang="en-US" sz="1100" spc="-35" dirty="0"/>
              <a:t>project</a:t>
            </a:r>
            <a:r>
              <a:rPr lang="en-US" sz="1100" spc="50" dirty="0"/>
              <a:t> </a:t>
            </a:r>
            <a:r>
              <a:rPr lang="en-US" sz="1100" spc="-25" dirty="0"/>
              <a:t>website</a:t>
            </a:r>
            <a:r>
              <a:rPr lang="en-US" sz="1100" spc="50" dirty="0"/>
              <a:t> </a:t>
            </a:r>
            <a:r>
              <a:rPr lang="en-US" sz="1100" spc="-15" dirty="0"/>
              <a:t>are</a:t>
            </a:r>
            <a:r>
              <a:rPr lang="en-US" sz="1100" spc="55" dirty="0"/>
              <a:t> </a:t>
            </a:r>
            <a:r>
              <a:rPr lang="en-US" sz="1100" spc="-20" dirty="0"/>
              <a:t>classified</a:t>
            </a:r>
          </a:p>
          <a:p>
            <a:pPr marL="12700" marR="8890" algn="just">
              <a:lnSpc>
                <a:spcPct val="112500"/>
              </a:lnSpc>
            </a:pPr>
            <a:r>
              <a:rPr lang="en-US" sz="1100" spc="15" dirty="0"/>
              <a:t>as Open </a:t>
            </a:r>
            <a:r>
              <a:rPr lang="en-US" sz="1100" spc="-15" dirty="0"/>
              <a:t>Educational</a:t>
            </a:r>
            <a:r>
              <a:rPr lang="en-US" sz="1100" spc="-10" dirty="0"/>
              <a:t> </a:t>
            </a:r>
            <a:r>
              <a:rPr lang="en-US" sz="1100" spc="-15" dirty="0"/>
              <a:t>Resources'</a:t>
            </a:r>
            <a:r>
              <a:rPr lang="en-US" sz="1100" spc="-10" dirty="0"/>
              <a:t> (OER) </a:t>
            </a:r>
            <a:r>
              <a:rPr lang="en-US" sz="1100" dirty="0"/>
              <a:t>and </a:t>
            </a:r>
            <a:r>
              <a:rPr lang="en-US" sz="1100" spc="5" dirty="0"/>
              <a:t>can </a:t>
            </a:r>
            <a:r>
              <a:rPr lang="en-US" sz="1100" dirty="0"/>
              <a:t>be </a:t>
            </a:r>
            <a:r>
              <a:rPr lang="en-US" sz="1100" spc="-45" dirty="0"/>
              <a:t>freely</a:t>
            </a:r>
            <a:r>
              <a:rPr lang="en-US" sz="1100" spc="-40" dirty="0"/>
              <a:t> </a:t>
            </a:r>
            <a:r>
              <a:rPr lang="en-US" sz="1100" spc="-45" dirty="0"/>
              <a:t>(without</a:t>
            </a:r>
            <a:r>
              <a:rPr lang="en-US" sz="1100" spc="-40" dirty="0"/>
              <a:t> </a:t>
            </a:r>
            <a:r>
              <a:rPr lang="en-US" sz="1100" spc="-35" dirty="0"/>
              <a:t>permission</a:t>
            </a:r>
            <a:r>
              <a:rPr lang="en-US" sz="1100" spc="-30" dirty="0"/>
              <a:t> </a:t>
            </a:r>
            <a:r>
              <a:rPr lang="en-US" sz="1100" spc="-15" dirty="0"/>
              <a:t>of</a:t>
            </a:r>
            <a:r>
              <a:rPr lang="en-US" sz="1100" spc="-10" dirty="0"/>
              <a:t> </a:t>
            </a:r>
            <a:r>
              <a:rPr lang="en-US" sz="1100" spc="-50" dirty="0"/>
              <a:t>their</a:t>
            </a:r>
            <a:r>
              <a:rPr lang="en-US" sz="1100" spc="-45" dirty="0"/>
              <a:t> </a:t>
            </a:r>
            <a:r>
              <a:rPr lang="en-US" sz="1100" spc="-35" dirty="0"/>
              <a:t>creators):</a:t>
            </a:r>
            <a:r>
              <a:rPr lang="en-US" sz="1100" spc="-30" dirty="0"/>
              <a:t> </a:t>
            </a:r>
            <a:r>
              <a:rPr lang="en-US" sz="1100" spc="-20" dirty="0"/>
              <a:t>downloaded,</a:t>
            </a:r>
            <a:r>
              <a:rPr lang="en-US" sz="1100" spc="-15" dirty="0"/>
              <a:t> </a:t>
            </a:r>
            <a:r>
              <a:rPr lang="en-US" sz="1100" spc="-40" dirty="0"/>
              <a:t>used, </a:t>
            </a:r>
            <a:r>
              <a:rPr lang="en-US" sz="1100" spc="-290" dirty="0"/>
              <a:t> </a:t>
            </a:r>
            <a:r>
              <a:rPr lang="en-US" sz="1100" spc="-40" dirty="0"/>
              <a:t>reused,</a:t>
            </a:r>
            <a:r>
              <a:rPr lang="en-US" sz="1100" spc="-35" dirty="0"/>
              <a:t> </a:t>
            </a:r>
            <a:r>
              <a:rPr lang="en-US" sz="1100" spc="-25" dirty="0"/>
              <a:t>copied,</a:t>
            </a:r>
            <a:r>
              <a:rPr lang="en-US" sz="1100" spc="-30" dirty="0"/>
              <a:t> </a:t>
            </a:r>
            <a:r>
              <a:rPr lang="en-US" sz="1100" spc="-15" dirty="0"/>
              <a:t>adapted,</a:t>
            </a:r>
            <a:r>
              <a:rPr lang="en-US" sz="1100" spc="-35" dirty="0"/>
              <a:t> </a:t>
            </a:r>
            <a:r>
              <a:rPr lang="en-US" sz="1100" dirty="0"/>
              <a:t>and</a:t>
            </a:r>
            <a:r>
              <a:rPr lang="en-US" sz="1100" spc="-30" dirty="0"/>
              <a:t> </a:t>
            </a:r>
            <a:r>
              <a:rPr lang="en-US" sz="1100" spc="-15" dirty="0"/>
              <a:t>shared</a:t>
            </a:r>
            <a:r>
              <a:rPr lang="en-US" sz="1100" spc="-35" dirty="0"/>
              <a:t> by</a:t>
            </a:r>
            <a:r>
              <a:rPr lang="en-US" sz="1100" spc="-30" dirty="0"/>
              <a:t> </a:t>
            </a:r>
            <a:r>
              <a:rPr lang="en-US" sz="1100" spc="-50" dirty="0"/>
              <a:t>users,</a:t>
            </a:r>
            <a:r>
              <a:rPr lang="en-US" sz="1100" spc="-30" dirty="0"/>
              <a:t> </a:t>
            </a:r>
            <a:r>
              <a:rPr lang="en-US" sz="1100" spc="-50" dirty="0"/>
              <a:t>with</a:t>
            </a:r>
            <a:r>
              <a:rPr lang="en-US" sz="1100" spc="-35" dirty="0"/>
              <a:t> </a:t>
            </a:r>
            <a:r>
              <a:rPr lang="en-US" sz="1100" spc="-40" dirty="0"/>
              <a:t>information</a:t>
            </a:r>
            <a:r>
              <a:rPr lang="en-US" sz="1100" spc="-30" dirty="0"/>
              <a:t> </a:t>
            </a:r>
            <a:r>
              <a:rPr lang="en-US" sz="1100" spc="-15" dirty="0"/>
              <a:t>about</a:t>
            </a:r>
            <a:r>
              <a:rPr lang="en-US" sz="1100" spc="-35" dirty="0"/>
              <a:t> </a:t>
            </a:r>
            <a:r>
              <a:rPr lang="en-US" sz="1100" spc="-40" dirty="0"/>
              <a:t>the</a:t>
            </a:r>
            <a:r>
              <a:rPr lang="en-US" sz="1100" spc="-30" dirty="0"/>
              <a:t> </a:t>
            </a:r>
            <a:r>
              <a:rPr lang="en-US" sz="1100" spc="-20" dirty="0"/>
              <a:t>source</a:t>
            </a:r>
            <a:r>
              <a:rPr lang="en-US" sz="1100" spc="-35" dirty="0"/>
              <a:t> </a:t>
            </a:r>
            <a:r>
              <a:rPr lang="en-US" sz="1100" spc="-15" dirty="0"/>
              <a:t>of</a:t>
            </a:r>
            <a:r>
              <a:rPr lang="en-US" sz="1100" spc="-30" dirty="0"/>
              <a:t> </a:t>
            </a:r>
            <a:r>
              <a:rPr lang="en-US" sz="1100" spc="-50" dirty="0"/>
              <a:t>their</a:t>
            </a:r>
            <a:r>
              <a:rPr lang="en-US" sz="1100" spc="-30" dirty="0"/>
              <a:t> </a:t>
            </a:r>
            <a:r>
              <a:rPr lang="en-US" sz="1100" spc="-40" dirty="0"/>
              <a:t>origin.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9CA91D68-3D95-5DA5-8458-8E7C0996C784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057644" y="9243513"/>
            <a:ext cx="1371599" cy="485774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4FBA9ED2-D601-FE7D-0A67-3FF91FC7BA48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28700" y="9273088"/>
            <a:ext cx="2190749" cy="457199"/>
          </a:xfrm>
          <a:prstGeom prst="rect">
            <a:avLst/>
          </a:prstGeom>
        </p:spPr>
      </p:pic>
      <p:grpSp>
        <p:nvGrpSpPr>
          <p:cNvPr id="9" name="object 4">
            <a:extLst>
              <a:ext uri="{FF2B5EF4-FFF2-40B4-BE49-F238E27FC236}">
                <a16:creationId xmlns:a16="http://schemas.microsoft.com/office/drawing/2014/main" id="{8A54CEDF-571B-5F98-63D0-7DF21AC5A21A}"/>
              </a:ext>
            </a:extLst>
          </p:cNvPr>
          <p:cNvGrpSpPr/>
          <p:nvPr userDrawn="1"/>
        </p:nvGrpSpPr>
        <p:grpSpPr>
          <a:xfrm>
            <a:off x="0" y="0"/>
            <a:ext cx="18275715" cy="1994096"/>
            <a:chOff x="0" y="495301"/>
            <a:chExt cx="18275715" cy="1994096"/>
          </a:xfrm>
        </p:grpSpPr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AB1352E5-DE9A-32C3-0CCC-FCEAE04C80B8}"/>
                </a:ext>
              </a:extLst>
            </p:cNvPr>
            <p:cNvSpPr/>
            <p:nvPr/>
          </p:nvSpPr>
          <p:spPr>
            <a:xfrm>
              <a:off x="0" y="1609445"/>
              <a:ext cx="917575" cy="85725"/>
            </a:xfrm>
            <a:custGeom>
              <a:avLst/>
              <a:gdLst/>
              <a:ahLst/>
              <a:cxnLst/>
              <a:rect l="l" t="t" r="r" b="b"/>
              <a:pathLst>
                <a:path w="917575" h="85725">
                  <a:moveTo>
                    <a:pt x="0" y="0"/>
                  </a:moveTo>
                  <a:lnTo>
                    <a:pt x="917395" y="0"/>
                  </a:lnTo>
                  <a:lnTo>
                    <a:pt x="917395" y="85724"/>
                  </a:lnTo>
                  <a:lnTo>
                    <a:pt x="0" y="85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3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4FD419B0-A7F0-0CA9-EF58-4D1E3AF6B0CF}"/>
                </a:ext>
              </a:extLst>
            </p:cNvPr>
            <p:cNvSpPr/>
            <p:nvPr/>
          </p:nvSpPr>
          <p:spPr>
            <a:xfrm>
              <a:off x="2174655" y="1096177"/>
              <a:ext cx="16101060" cy="85725"/>
            </a:xfrm>
            <a:custGeom>
              <a:avLst/>
              <a:gdLst/>
              <a:ahLst/>
              <a:cxnLst/>
              <a:rect l="l" t="t" r="r" b="b"/>
              <a:pathLst>
                <a:path w="16101060" h="85725">
                  <a:moveTo>
                    <a:pt x="16101001" y="85724"/>
                  </a:moveTo>
                  <a:lnTo>
                    <a:pt x="0" y="85724"/>
                  </a:lnTo>
                  <a:lnTo>
                    <a:pt x="0" y="0"/>
                  </a:lnTo>
                  <a:lnTo>
                    <a:pt x="16101001" y="0"/>
                  </a:lnTo>
                  <a:lnTo>
                    <a:pt x="16101001" y="857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7">
              <a:extLst>
                <a:ext uri="{FF2B5EF4-FFF2-40B4-BE49-F238E27FC236}">
                  <a16:creationId xmlns:a16="http://schemas.microsoft.com/office/drawing/2014/main" id="{761E1C92-7B1F-59CF-8E15-55D46A93E4CA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02896" y="697012"/>
              <a:ext cx="4238624" cy="1590674"/>
            </a:xfrm>
            <a:prstGeom prst="rect">
              <a:avLst/>
            </a:prstGeom>
          </p:spPr>
        </p:pic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52B49F5C-FF10-59CF-2EA3-152C27CB01A2}"/>
                </a:ext>
              </a:extLst>
            </p:cNvPr>
            <p:cNvSpPr/>
            <p:nvPr/>
          </p:nvSpPr>
          <p:spPr>
            <a:xfrm>
              <a:off x="1354510" y="495301"/>
              <a:ext cx="93290" cy="458469"/>
            </a:xfrm>
            <a:custGeom>
              <a:avLst/>
              <a:gdLst/>
              <a:ahLst/>
              <a:cxnLst/>
              <a:rect l="l" t="t" r="r" b="b"/>
              <a:pathLst>
                <a:path w="85725" h="953769">
                  <a:moveTo>
                    <a:pt x="0" y="0"/>
                  </a:moveTo>
                  <a:lnTo>
                    <a:pt x="85724" y="0"/>
                  </a:lnTo>
                  <a:lnTo>
                    <a:pt x="85724" y="953484"/>
                  </a:lnTo>
                  <a:lnTo>
                    <a:pt x="0" y="9534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42A8B4F5-AB2F-94AE-54C4-F175D466A322}"/>
                </a:ext>
              </a:extLst>
            </p:cNvPr>
            <p:cNvSpPr/>
            <p:nvPr/>
          </p:nvSpPr>
          <p:spPr>
            <a:xfrm>
              <a:off x="1596656" y="2057401"/>
              <a:ext cx="577999" cy="431996"/>
            </a:xfrm>
            <a:custGeom>
              <a:avLst/>
              <a:gdLst/>
              <a:ahLst/>
              <a:cxnLst/>
              <a:rect l="l" t="t" r="r" b="b"/>
              <a:pathLst>
                <a:path w="513714" h="513080">
                  <a:moveTo>
                    <a:pt x="513689" y="427253"/>
                  </a:moveTo>
                  <a:lnTo>
                    <a:pt x="85877" y="427253"/>
                  </a:lnTo>
                  <a:lnTo>
                    <a:pt x="85877" y="0"/>
                  </a:lnTo>
                  <a:lnTo>
                    <a:pt x="152" y="0"/>
                  </a:lnTo>
                  <a:lnTo>
                    <a:pt x="152" y="427253"/>
                  </a:lnTo>
                  <a:lnTo>
                    <a:pt x="0" y="427253"/>
                  </a:lnTo>
                  <a:lnTo>
                    <a:pt x="0" y="512978"/>
                  </a:lnTo>
                  <a:lnTo>
                    <a:pt x="513689" y="512978"/>
                  </a:lnTo>
                  <a:lnTo>
                    <a:pt x="513689" y="427253"/>
                  </a:lnTo>
                  <a:close/>
                </a:path>
              </a:pathLst>
            </a:custGeom>
            <a:solidFill>
              <a:srgbClr val="83A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0">
            <a:extLst>
              <a:ext uri="{FF2B5EF4-FFF2-40B4-BE49-F238E27FC236}">
                <a16:creationId xmlns:a16="http://schemas.microsoft.com/office/drawing/2014/main" id="{71A36CFA-168B-0C0F-A222-08765EFCF3E6}"/>
              </a:ext>
            </a:extLst>
          </p:cNvPr>
          <p:cNvSpPr txBox="1"/>
          <p:nvPr userDrawn="1"/>
        </p:nvSpPr>
        <p:spPr>
          <a:xfrm>
            <a:off x="2210436" y="1790700"/>
            <a:ext cx="1828164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40" dirty="0">
                <a:solidFill>
                  <a:srgbClr val="83AA36"/>
                </a:solidFill>
                <a:latin typeface="Trebuchet MS"/>
                <a:cs typeface="Trebuchet MS"/>
                <a:hlinkClick r:id="rId16"/>
              </a:rPr>
              <a:t>www.digitalmicro2.eu</a:t>
            </a:r>
            <a:endParaRPr sz="1500" dirty="0">
              <a:latin typeface="Trebuchet MS"/>
              <a:cs typeface="Trebuchet MS"/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5AC0B17A-CFF1-D8B9-3A89-1FE6A76E94C5}"/>
              </a:ext>
            </a:extLst>
          </p:cNvPr>
          <p:cNvSpPr txBox="1">
            <a:spLocks/>
          </p:cNvSpPr>
          <p:nvPr userDrawn="1"/>
        </p:nvSpPr>
        <p:spPr>
          <a:xfrm>
            <a:off x="3298958" y="9243986"/>
            <a:ext cx="5481320" cy="5477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just">
              <a:spcBef>
                <a:spcPts val="50"/>
              </a:spcBef>
            </a:pPr>
            <a:r>
              <a:rPr lang="en-US" sz="1100" spc="-65" dirty="0"/>
              <a:t>The</a:t>
            </a:r>
            <a:r>
              <a:rPr lang="en-US" sz="1100" spc="105" dirty="0"/>
              <a:t> </a:t>
            </a:r>
            <a:r>
              <a:rPr lang="en-US" sz="1100" spc="-15" dirty="0"/>
              <a:t>European</a:t>
            </a:r>
            <a:r>
              <a:rPr lang="en-US" sz="1100" spc="105" dirty="0"/>
              <a:t> </a:t>
            </a:r>
            <a:r>
              <a:rPr lang="en-US" sz="1100" spc="-15" dirty="0"/>
              <a:t>Commission's</a:t>
            </a:r>
            <a:r>
              <a:rPr lang="en-US" sz="1100" spc="105" dirty="0"/>
              <a:t> </a:t>
            </a:r>
            <a:r>
              <a:rPr lang="en-US" sz="1100" spc="-25" dirty="0"/>
              <a:t>support</a:t>
            </a:r>
            <a:r>
              <a:rPr lang="en-US" sz="1100" spc="105" dirty="0"/>
              <a:t> </a:t>
            </a:r>
            <a:r>
              <a:rPr lang="en-US" sz="1100" spc="-35" dirty="0"/>
              <a:t>for</a:t>
            </a:r>
            <a:r>
              <a:rPr lang="en-US" sz="1100" spc="105" dirty="0"/>
              <a:t> </a:t>
            </a:r>
            <a:r>
              <a:rPr lang="en-US" sz="1100" spc="-40" dirty="0"/>
              <a:t>the</a:t>
            </a:r>
            <a:r>
              <a:rPr lang="en-US" sz="1100" spc="110" dirty="0"/>
              <a:t> </a:t>
            </a:r>
            <a:r>
              <a:rPr lang="en-US" sz="1100" spc="-25" dirty="0"/>
              <a:t>production</a:t>
            </a:r>
            <a:r>
              <a:rPr lang="en-US" sz="1100" spc="105" dirty="0"/>
              <a:t> </a:t>
            </a:r>
            <a:r>
              <a:rPr lang="en-US" sz="1100" spc="-15" dirty="0"/>
              <a:t>of</a:t>
            </a:r>
            <a:r>
              <a:rPr lang="en-US" sz="1100" spc="105" dirty="0"/>
              <a:t> </a:t>
            </a:r>
            <a:r>
              <a:rPr lang="en-US" sz="1100" spc="-45" dirty="0"/>
              <a:t>this</a:t>
            </a:r>
            <a:r>
              <a:rPr lang="en-US" sz="1100" spc="105" dirty="0"/>
              <a:t> </a:t>
            </a:r>
            <a:r>
              <a:rPr lang="en-US" sz="1100" spc="-25" dirty="0"/>
              <a:t>publication</a:t>
            </a:r>
            <a:r>
              <a:rPr lang="en-US" sz="1100" spc="105" dirty="0"/>
              <a:t> </a:t>
            </a:r>
            <a:r>
              <a:rPr lang="en-US" sz="1100" dirty="0"/>
              <a:t>does</a:t>
            </a:r>
            <a:r>
              <a:rPr lang="en-US" sz="1100" spc="110" dirty="0"/>
              <a:t> </a:t>
            </a:r>
            <a:r>
              <a:rPr lang="en-US" sz="1100" spc="-35" dirty="0"/>
              <a:t>not</a:t>
            </a:r>
            <a:r>
              <a:rPr lang="en-US" sz="1100" spc="105" dirty="0"/>
              <a:t> </a:t>
            </a:r>
            <a:r>
              <a:rPr lang="en-US" sz="1100" spc="-35" dirty="0"/>
              <a:t>constitute</a:t>
            </a:r>
            <a:r>
              <a:rPr lang="en-US" sz="1100" spc="105" dirty="0"/>
              <a:t> </a:t>
            </a:r>
            <a:r>
              <a:rPr lang="en-US" sz="1100" dirty="0"/>
              <a:t>an</a:t>
            </a:r>
          </a:p>
          <a:p>
            <a:pPr marL="12700" marR="5715" algn="just">
              <a:lnSpc>
                <a:spcPct val="112500"/>
              </a:lnSpc>
            </a:pPr>
            <a:r>
              <a:rPr lang="en-US" sz="1100" spc="-30" dirty="0"/>
              <a:t>endorsement</a:t>
            </a:r>
            <a:r>
              <a:rPr lang="en-US" sz="1100" spc="175" dirty="0"/>
              <a:t> </a:t>
            </a:r>
            <a:r>
              <a:rPr lang="en-US" sz="1100" spc="-15" dirty="0"/>
              <a:t>of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40" dirty="0"/>
              <a:t>contents,</a:t>
            </a:r>
            <a:r>
              <a:rPr lang="en-US" sz="1100" spc="180" dirty="0"/>
              <a:t> </a:t>
            </a:r>
            <a:r>
              <a:rPr lang="en-US" sz="1100" spc="-30" dirty="0"/>
              <a:t>which</a:t>
            </a:r>
            <a:r>
              <a:rPr lang="en-US" sz="1100" spc="180" dirty="0"/>
              <a:t> </a:t>
            </a:r>
            <a:r>
              <a:rPr lang="en-US" sz="1100" spc="-35" dirty="0"/>
              <a:t>reflect</a:t>
            </a:r>
            <a:r>
              <a:rPr lang="en-US" sz="1100" spc="175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35" dirty="0"/>
              <a:t>views</a:t>
            </a:r>
            <a:r>
              <a:rPr lang="en-US" sz="1100" spc="180" dirty="0"/>
              <a:t> </a:t>
            </a:r>
            <a:r>
              <a:rPr lang="en-US" sz="1100" spc="-45" dirty="0"/>
              <a:t>only</a:t>
            </a:r>
            <a:r>
              <a:rPr lang="en-US" sz="1100" spc="180" dirty="0"/>
              <a:t> </a:t>
            </a:r>
            <a:r>
              <a:rPr lang="en-US" sz="1100" spc="-15" dirty="0"/>
              <a:t>of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75" dirty="0"/>
              <a:t> </a:t>
            </a:r>
            <a:r>
              <a:rPr lang="en-US" sz="1100" spc="-45" dirty="0"/>
              <a:t>authors,</a:t>
            </a:r>
            <a:r>
              <a:rPr lang="en-US" sz="1100" spc="180" dirty="0"/>
              <a:t> </a:t>
            </a:r>
            <a:r>
              <a:rPr lang="en-US" sz="1100" dirty="0"/>
              <a:t>and</a:t>
            </a:r>
            <a:r>
              <a:rPr lang="en-US" sz="1100" spc="180" dirty="0"/>
              <a:t> </a:t>
            </a:r>
            <a:r>
              <a:rPr lang="en-US" sz="1100" spc="-40" dirty="0"/>
              <a:t>the</a:t>
            </a:r>
            <a:r>
              <a:rPr lang="en-US" sz="1100" spc="180" dirty="0"/>
              <a:t> </a:t>
            </a:r>
            <a:r>
              <a:rPr lang="en-US" sz="1100" spc="-20" dirty="0"/>
              <a:t>Commission </a:t>
            </a:r>
            <a:r>
              <a:rPr lang="en-US" sz="1100" spc="-285" dirty="0"/>
              <a:t> </a:t>
            </a:r>
            <a:r>
              <a:rPr lang="en-US" sz="1100" spc="-15" dirty="0"/>
              <a:t>cannot</a:t>
            </a:r>
            <a:r>
              <a:rPr lang="en-US" sz="1100" spc="-35" dirty="0"/>
              <a:t> </a:t>
            </a:r>
            <a:r>
              <a:rPr lang="en-US" sz="1100" dirty="0"/>
              <a:t>be</a:t>
            </a:r>
            <a:r>
              <a:rPr lang="en-US" sz="1100" spc="-30" dirty="0"/>
              <a:t> held </a:t>
            </a:r>
            <a:r>
              <a:rPr lang="en-US" sz="1100" spc="-25" dirty="0"/>
              <a:t>responsible</a:t>
            </a:r>
            <a:r>
              <a:rPr lang="en-US" sz="1100" spc="-30" dirty="0"/>
              <a:t> </a:t>
            </a:r>
            <a:r>
              <a:rPr lang="en-US" sz="1100" spc="-35" dirty="0"/>
              <a:t>for</a:t>
            </a:r>
            <a:r>
              <a:rPr lang="en-US" sz="1100" spc="-30" dirty="0"/>
              <a:t> </a:t>
            </a:r>
            <a:r>
              <a:rPr lang="en-US" sz="1100" spc="-25" dirty="0"/>
              <a:t>any</a:t>
            </a:r>
            <a:r>
              <a:rPr lang="en-US" sz="1100" spc="-35" dirty="0"/>
              <a:t> </a:t>
            </a:r>
            <a:r>
              <a:rPr lang="en-US" sz="1100" spc="-20" dirty="0"/>
              <a:t>use</a:t>
            </a:r>
            <a:r>
              <a:rPr lang="en-US" sz="1100" spc="-30" dirty="0"/>
              <a:t> which </a:t>
            </a:r>
            <a:r>
              <a:rPr lang="en-US" sz="1100" spc="-35" dirty="0"/>
              <a:t>may</a:t>
            </a:r>
            <a:r>
              <a:rPr lang="en-US" sz="1100" spc="-30" dirty="0"/>
              <a:t> </a:t>
            </a:r>
            <a:r>
              <a:rPr lang="en-US" sz="1100" dirty="0"/>
              <a:t>be</a:t>
            </a:r>
            <a:r>
              <a:rPr lang="en-US" sz="1100" spc="-30" dirty="0"/>
              <a:t> </a:t>
            </a:r>
            <a:r>
              <a:rPr lang="en-US" sz="1100" spc="-10" dirty="0"/>
              <a:t>made</a:t>
            </a:r>
            <a:r>
              <a:rPr lang="en-US" sz="1100" spc="-35" dirty="0"/>
              <a:t> </a:t>
            </a:r>
            <a:r>
              <a:rPr lang="en-US" sz="1100" spc="-15" dirty="0"/>
              <a:t>of</a:t>
            </a:r>
            <a:r>
              <a:rPr lang="en-US" sz="1100" spc="-30" dirty="0"/>
              <a:t> </a:t>
            </a:r>
            <a:r>
              <a:rPr lang="en-US" sz="1100" spc="-40" dirty="0"/>
              <a:t>the</a:t>
            </a:r>
            <a:r>
              <a:rPr lang="en-US" sz="1100" spc="-30" dirty="0"/>
              <a:t> </a:t>
            </a:r>
            <a:r>
              <a:rPr lang="en-US" sz="1100" spc="-40" dirty="0"/>
              <a:t>information</a:t>
            </a:r>
            <a:r>
              <a:rPr lang="en-US" sz="1100" spc="-30" dirty="0"/>
              <a:t> </a:t>
            </a:r>
            <a:r>
              <a:rPr lang="en-US" sz="1100" spc="-15" dirty="0"/>
              <a:t>contained</a:t>
            </a:r>
            <a:r>
              <a:rPr lang="en-US" sz="1100" spc="-30" dirty="0"/>
              <a:t> </a:t>
            </a:r>
            <a:r>
              <a:rPr lang="en-US" sz="1100" spc="-50" dirty="0"/>
              <a:t>therein.</a:t>
            </a: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BB3CA3E2-5527-6903-9404-F9D639CD487B}"/>
              </a:ext>
            </a:extLst>
          </p:cNvPr>
          <p:cNvSpPr txBox="1">
            <a:spLocks/>
          </p:cNvSpPr>
          <p:nvPr userDrawn="1"/>
        </p:nvSpPr>
        <p:spPr>
          <a:xfrm>
            <a:off x="10702101" y="9243986"/>
            <a:ext cx="6569709" cy="5477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just">
              <a:spcBef>
                <a:spcPts val="50"/>
              </a:spcBef>
            </a:pPr>
            <a:r>
              <a:rPr lang="en-US" sz="1100" spc="-15" dirty="0"/>
              <a:t>Legal</a:t>
            </a:r>
            <a:r>
              <a:rPr lang="en-US" sz="1100" spc="50" dirty="0"/>
              <a:t> </a:t>
            </a:r>
            <a:r>
              <a:rPr lang="en-US" sz="1100" spc="-25" dirty="0"/>
              <a:t>description</a:t>
            </a:r>
            <a:r>
              <a:rPr lang="en-US" sz="1100" spc="50" dirty="0"/>
              <a:t> </a:t>
            </a:r>
            <a:r>
              <a:rPr lang="en-US" sz="1100" spc="20" dirty="0"/>
              <a:t>–</a:t>
            </a:r>
            <a:r>
              <a:rPr lang="en-US" sz="1100" spc="55" dirty="0"/>
              <a:t> </a:t>
            </a:r>
            <a:r>
              <a:rPr lang="en-US" sz="1100" spc="-15" dirty="0"/>
              <a:t>Creative</a:t>
            </a:r>
            <a:r>
              <a:rPr lang="en-US" sz="1100" spc="50" dirty="0"/>
              <a:t> </a:t>
            </a:r>
            <a:r>
              <a:rPr lang="en-US" sz="1100" spc="-10" dirty="0"/>
              <a:t>Commons</a:t>
            </a:r>
            <a:r>
              <a:rPr lang="en-US" sz="1100" spc="55" dirty="0"/>
              <a:t> </a:t>
            </a:r>
            <a:r>
              <a:rPr lang="en-US" sz="1100" spc="-30" dirty="0"/>
              <a:t>licensing:</a:t>
            </a:r>
            <a:r>
              <a:rPr lang="en-US" sz="1100" spc="50" dirty="0"/>
              <a:t> </a:t>
            </a:r>
            <a:r>
              <a:rPr lang="en-US" sz="1100" spc="-65" dirty="0"/>
              <a:t>The</a:t>
            </a:r>
            <a:r>
              <a:rPr lang="en-US" sz="1100" spc="50" dirty="0"/>
              <a:t> </a:t>
            </a:r>
            <a:r>
              <a:rPr lang="en-US" sz="1100" spc="-35" dirty="0"/>
              <a:t>materials</a:t>
            </a:r>
            <a:r>
              <a:rPr lang="en-US" sz="1100" spc="55" dirty="0"/>
              <a:t> </a:t>
            </a:r>
            <a:r>
              <a:rPr lang="en-US" sz="1100" spc="-25" dirty="0"/>
              <a:t>published</a:t>
            </a:r>
            <a:r>
              <a:rPr lang="en-US" sz="1100" spc="50" dirty="0"/>
              <a:t> </a:t>
            </a:r>
            <a:r>
              <a:rPr lang="en-US" sz="1100" spc="-15" dirty="0"/>
              <a:t>on</a:t>
            </a:r>
            <a:r>
              <a:rPr lang="en-US" sz="1100" spc="55" dirty="0"/>
              <a:t> </a:t>
            </a:r>
            <a:r>
              <a:rPr lang="en-US" sz="1100" spc="-40" dirty="0"/>
              <a:t>the</a:t>
            </a:r>
            <a:r>
              <a:rPr lang="en-US" sz="1100" spc="50" dirty="0"/>
              <a:t> </a:t>
            </a:r>
            <a:r>
              <a:rPr lang="en-US" sz="1100" spc="5" dirty="0"/>
              <a:t>Micro2</a:t>
            </a:r>
            <a:r>
              <a:rPr lang="en-US" sz="1100" spc="55" dirty="0"/>
              <a:t> </a:t>
            </a:r>
            <a:r>
              <a:rPr lang="en-US" sz="1100" spc="-35" dirty="0"/>
              <a:t>project</a:t>
            </a:r>
            <a:r>
              <a:rPr lang="en-US" sz="1100" spc="50" dirty="0"/>
              <a:t> </a:t>
            </a:r>
            <a:r>
              <a:rPr lang="en-US" sz="1100" spc="-25" dirty="0"/>
              <a:t>website</a:t>
            </a:r>
            <a:r>
              <a:rPr lang="en-US" sz="1100" spc="50" dirty="0"/>
              <a:t> </a:t>
            </a:r>
            <a:r>
              <a:rPr lang="en-US" sz="1100" spc="-15" dirty="0"/>
              <a:t>are</a:t>
            </a:r>
            <a:r>
              <a:rPr lang="en-US" sz="1100" spc="55" dirty="0"/>
              <a:t> </a:t>
            </a:r>
            <a:r>
              <a:rPr lang="en-US" sz="1100" spc="-20" dirty="0"/>
              <a:t>classified</a:t>
            </a:r>
          </a:p>
          <a:p>
            <a:pPr marL="12700" marR="8890" algn="just">
              <a:lnSpc>
                <a:spcPct val="112500"/>
              </a:lnSpc>
            </a:pPr>
            <a:r>
              <a:rPr lang="en-US" sz="1100" spc="15" dirty="0"/>
              <a:t>as Open </a:t>
            </a:r>
            <a:r>
              <a:rPr lang="en-US" sz="1100" spc="-15" dirty="0"/>
              <a:t>Educational</a:t>
            </a:r>
            <a:r>
              <a:rPr lang="en-US" sz="1100" spc="-10" dirty="0"/>
              <a:t> </a:t>
            </a:r>
            <a:r>
              <a:rPr lang="en-US" sz="1100" spc="-15" dirty="0"/>
              <a:t>Resources'</a:t>
            </a:r>
            <a:r>
              <a:rPr lang="en-US" sz="1100" spc="-10" dirty="0"/>
              <a:t> (OER) </a:t>
            </a:r>
            <a:r>
              <a:rPr lang="en-US" sz="1100" dirty="0"/>
              <a:t>and </a:t>
            </a:r>
            <a:r>
              <a:rPr lang="en-US" sz="1100" spc="5" dirty="0"/>
              <a:t>can </a:t>
            </a:r>
            <a:r>
              <a:rPr lang="en-US" sz="1100" dirty="0"/>
              <a:t>be </a:t>
            </a:r>
            <a:r>
              <a:rPr lang="en-US" sz="1100" spc="-45" dirty="0"/>
              <a:t>freely</a:t>
            </a:r>
            <a:r>
              <a:rPr lang="en-US" sz="1100" spc="-40" dirty="0"/>
              <a:t> </a:t>
            </a:r>
            <a:r>
              <a:rPr lang="en-US" sz="1100" spc="-45" dirty="0"/>
              <a:t>(without</a:t>
            </a:r>
            <a:r>
              <a:rPr lang="en-US" sz="1100" spc="-40" dirty="0"/>
              <a:t> </a:t>
            </a:r>
            <a:r>
              <a:rPr lang="en-US" sz="1100" spc="-35" dirty="0"/>
              <a:t>permission</a:t>
            </a:r>
            <a:r>
              <a:rPr lang="en-US" sz="1100" spc="-30" dirty="0"/>
              <a:t> </a:t>
            </a:r>
            <a:r>
              <a:rPr lang="en-US" sz="1100" spc="-15" dirty="0"/>
              <a:t>of</a:t>
            </a:r>
            <a:r>
              <a:rPr lang="en-US" sz="1100" spc="-10" dirty="0"/>
              <a:t> </a:t>
            </a:r>
            <a:r>
              <a:rPr lang="en-US" sz="1100" spc="-50" dirty="0"/>
              <a:t>their</a:t>
            </a:r>
            <a:r>
              <a:rPr lang="en-US" sz="1100" spc="-45" dirty="0"/>
              <a:t> </a:t>
            </a:r>
            <a:r>
              <a:rPr lang="en-US" sz="1100" spc="-35" dirty="0"/>
              <a:t>creators):</a:t>
            </a:r>
            <a:r>
              <a:rPr lang="en-US" sz="1100" spc="-30" dirty="0"/>
              <a:t> </a:t>
            </a:r>
            <a:r>
              <a:rPr lang="en-US" sz="1100" spc="-20" dirty="0"/>
              <a:t>downloaded,</a:t>
            </a:r>
            <a:r>
              <a:rPr lang="en-US" sz="1100" spc="-15" dirty="0"/>
              <a:t> </a:t>
            </a:r>
            <a:r>
              <a:rPr lang="en-US" sz="1100" spc="-40" dirty="0"/>
              <a:t>used, </a:t>
            </a:r>
            <a:r>
              <a:rPr lang="en-US" sz="1100" spc="-290" dirty="0"/>
              <a:t> </a:t>
            </a:r>
            <a:r>
              <a:rPr lang="en-US" sz="1100" spc="-40" dirty="0"/>
              <a:t>reused,</a:t>
            </a:r>
            <a:r>
              <a:rPr lang="en-US" sz="1100" spc="-35" dirty="0"/>
              <a:t> </a:t>
            </a:r>
            <a:r>
              <a:rPr lang="en-US" sz="1100" spc="-25" dirty="0"/>
              <a:t>copied,</a:t>
            </a:r>
            <a:r>
              <a:rPr lang="en-US" sz="1100" spc="-30" dirty="0"/>
              <a:t> </a:t>
            </a:r>
            <a:r>
              <a:rPr lang="en-US" sz="1100" spc="-15" dirty="0"/>
              <a:t>adapted,</a:t>
            </a:r>
            <a:r>
              <a:rPr lang="en-US" sz="1100" spc="-35" dirty="0"/>
              <a:t> </a:t>
            </a:r>
            <a:r>
              <a:rPr lang="en-US" sz="1100" dirty="0"/>
              <a:t>and</a:t>
            </a:r>
            <a:r>
              <a:rPr lang="en-US" sz="1100" spc="-30" dirty="0"/>
              <a:t> </a:t>
            </a:r>
            <a:r>
              <a:rPr lang="en-US" sz="1100" spc="-15" dirty="0"/>
              <a:t>shared</a:t>
            </a:r>
            <a:r>
              <a:rPr lang="en-US" sz="1100" spc="-35" dirty="0"/>
              <a:t> by</a:t>
            </a:r>
            <a:r>
              <a:rPr lang="en-US" sz="1100" spc="-30" dirty="0"/>
              <a:t> </a:t>
            </a:r>
            <a:r>
              <a:rPr lang="en-US" sz="1100" spc="-50" dirty="0"/>
              <a:t>users,</a:t>
            </a:r>
            <a:r>
              <a:rPr lang="en-US" sz="1100" spc="-30" dirty="0"/>
              <a:t> </a:t>
            </a:r>
            <a:r>
              <a:rPr lang="en-US" sz="1100" spc="-50" dirty="0"/>
              <a:t>with</a:t>
            </a:r>
            <a:r>
              <a:rPr lang="en-US" sz="1100" spc="-35" dirty="0"/>
              <a:t> </a:t>
            </a:r>
            <a:r>
              <a:rPr lang="en-US" sz="1100" spc="-40" dirty="0"/>
              <a:t>information</a:t>
            </a:r>
            <a:r>
              <a:rPr lang="en-US" sz="1100" spc="-30" dirty="0"/>
              <a:t> </a:t>
            </a:r>
            <a:r>
              <a:rPr lang="en-US" sz="1100" spc="-15" dirty="0"/>
              <a:t>about</a:t>
            </a:r>
            <a:r>
              <a:rPr lang="en-US" sz="1100" spc="-35" dirty="0"/>
              <a:t> </a:t>
            </a:r>
            <a:r>
              <a:rPr lang="en-US" sz="1100" spc="-40" dirty="0"/>
              <a:t>the</a:t>
            </a:r>
            <a:r>
              <a:rPr lang="en-US" sz="1100" spc="-30" dirty="0"/>
              <a:t> </a:t>
            </a:r>
            <a:r>
              <a:rPr lang="en-US" sz="1100" spc="-20" dirty="0"/>
              <a:t>source</a:t>
            </a:r>
            <a:r>
              <a:rPr lang="en-US" sz="1100" spc="-35" dirty="0"/>
              <a:t> </a:t>
            </a:r>
            <a:r>
              <a:rPr lang="en-US" sz="1100" spc="-15" dirty="0"/>
              <a:t>of</a:t>
            </a:r>
            <a:r>
              <a:rPr lang="en-US" sz="1100" spc="-30" dirty="0"/>
              <a:t> </a:t>
            </a:r>
            <a:r>
              <a:rPr lang="en-US" sz="1100" spc="-50" dirty="0"/>
              <a:t>their</a:t>
            </a:r>
            <a:r>
              <a:rPr lang="en-US" sz="1100" spc="-30" dirty="0"/>
              <a:t> </a:t>
            </a:r>
            <a:r>
              <a:rPr lang="en-US" sz="1100" spc="-40" dirty="0"/>
              <a:t>origin.</a:t>
            </a:r>
          </a:p>
        </p:txBody>
      </p:sp>
    </p:spTree>
    <p:extLst>
      <p:ext uri="{BB962C8B-B14F-4D97-AF65-F5344CB8AC3E}">
        <p14:creationId xmlns:p14="http://schemas.microsoft.com/office/powerpoint/2010/main" val="342849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hopify.com/blog/start-online-store#3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micro2.e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ec.europa.eu/eurostat/statistics-explained/index.php?title=Glossary:E-commerce" TargetMode="External"/><Relationship Id="rId7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svg"/><Relationship Id="rId5" Type="http://schemas.openxmlformats.org/officeDocument/2006/relationships/image" Target="../media/image5.png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A4AD56D-2BD0-7805-B7D1-773979F84915}"/>
              </a:ext>
            </a:extLst>
          </p:cNvPr>
          <p:cNvSpPr txBox="1"/>
          <p:nvPr/>
        </p:nvSpPr>
        <p:spPr>
          <a:xfrm>
            <a:off x="76200" y="4533900"/>
            <a:ext cx="17754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-ES" sz="6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Introducción al comercio electrónico para microempresas. Comercio electrónico y ventas online</a:t>
            </a:r>
            <a:endParaRPr lang="es-ES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-ES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Autor: IDP </a:t>
            </a:r>
            <a:r>
              <a:rPr lang="es-ES" sz="32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European</a:t>
            </a:r>
            <a:r>
              <a:rPr lang="es-ES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32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Consultants</a:t>
            </a:r>
            <a:endParaRPr lang="es-ES" sz="32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lang="es-E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-ES" sz="2400" b="1" dirty="0">
                <a:solidFill>
                  <a:srgbClr val="0000F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MICRO 2 – Mejora del emprendimiento digital de las microempresas en áreas rurales en un mundo postpandémico</a:t>
            </a: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-ES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2022-1-IE01-KA220-VET-000088074</a:t>
            </a:r>
          </a:p>
        </p:txBody>
      </p:sp>
    </p:spTree>
    <p:extLst>
      <p:ext uri="{BB962C8B-B14F-4D97-AF65-F5344CB8AC3E}">
        <p14:creationId xmlns:p14="http://schemas.microsoft.com/office/powerpoint/2010/main" val="1542238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1.4 </a:t>
            </a:r>
            <a:r>
              <a:rPr lang="es-ES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Desarrollando estrategias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35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507C40C3-293D-1B23-B4F1-1103C24799AD}"/>
              </a:ext>
            </a:extLst>
          </p:cNvPr>
          <p:cNvGrpSpPr/>
          <p:nvPr/>
        </p:nvGrpSpPr>
        <p:grpSpPr>
          <a:xfrm>
            <a:off x="914400" y="3526392"/>
            <a:ext cx="16306800" cy="4893647"/>
            <a:chOff x="914400" y="3526392"/>
            <a:chExt cx="16306800" cy="4893647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Estos son los 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principales pasos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para adentrarse con éxito en el mundo del comercio electrónico y desarrollar nuestras propias estrategias:</a:t>
              </a:r>
              <a:endParaRPr lang="en-GB" sz="24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" name="CuadroTexto 5">
              <a:extLst>
                <a:ext uri="{FF2B5EF4-FFF2-40B4-BE49-F238E27FC236}">
                  <a16:creationId xmlns:a16="http://schemas.microsoft.com/office/drawing/2014/main" id="{804CE09A-30E4-D8CC-4387-10F4418697D2}"/>
                </a:ext>
              </a:extLst>
            </p:cNvPr>
            <p:cNvSpPr txBox="1"/>
            <p:nvPr/>
          </p:nvSpPr>
          <p:spPr>
            <a:xfrm>
              <a:off x="9144000" y="6481047"/>
              <a:ext cx="807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7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Aprovechar las redes sociales y el marketing online para conseguir visibilidad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 startAt="7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Implementar analíticas de datos y la gestión de atención al cliente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 startAt="7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Expandir la presencia online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 startAt="7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Adaptarse a las tendencias dinámicas del mercado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 startAt="7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Monitorizar y gestionar nuestra estrategia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2EB9661A-0DC8-E7A8-95F7-8A8050D30A41}"/>
                </a:ext>
              </a:extLst>
            </p:cNvPr>
            <p:cNvSpPr txBox="1"/>
            <p:nvPr/>
          </p:nvSpPr>
          <p:spPr>
            <a:xfrm>
              <a:off x="914400" y="4357389"/>
              <a:ext cx="8077200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Entender nuestro segmento de mercado y nuestro público objetivo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Elegir la plataforma de comercio electrónico apropiada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Diseñar una tienda online fácil de usar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Añadir los productos o servicios adecuados de la manera correcta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Implementar soluciones seguras de pago y envío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Recopilar datos de clientes y reseñas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" name="Freccia destra 10">
              <a:extLst>
                <a:ext uri="{FF2B5EF4-FFF2-40B4-BE49-F238E27FC236}">
                  <a16:creationId xmlns:a16="http://schemas.microsoft.com/office/drawing/2014/main" id="{4A3CAA51-D940-DC04-752F-6DCD097FB7B7}"/>
                </a:ext>
              </a:extLst>
            </p:cNvPr>
            <p:cNvSpPr/>
            <p:nvPr/>
          </p:nvSpPr>
          <p:spPr>
            <a:xfrm>
              <a:off x="9220200" y="5089358"/>
              <a:ext cx="914400" cy="289324"/>
            </a:xfrm>
            <a:prstGeom prst="rightArrow">
              <a:avLst/>
            </a:prstGeom>
            <a:solidFill>
              <a:srgbClr val="71A7D9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con angoli arrotondati 13">
              <a:extLst>
                <a:ext uri="{FF2B5EF4-FFF2-40B4-BE49-F238E27FC236}">
                  <a16:creationId xmlns:a16="http://schemas.microsoft.com/office/drawing/2014/main" id="{211274E5-16CC-7832-31C6-74AEB229B80E}"/>
                </a:ext>
              </a:extLst>
            </p:cNvPr>
            <p:cNvSpPr/>
            <p:nvPr/>
          </p:nvSpPr>
          <p:spPr>
            <a:xfrm>
              <a:off x="10287000" y="4558663"/>
              <a:ext cx="6934200" cy="1351777"/>
            </a:xfrm>
            <a:prstGeom prst="roundRect">
              <a:avLst/>
            </a:prstGeom>
            <a:solidFill>
              <a:srgbClr val="71A7D9">
                <a:alpha val="45098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CREAR NUESTRA TIENDA ONLINE</a:t>
              </a:r>
            </a:p>
            <a:p>
              <a:pPr algn="ctr"/>
              <a:r>
                <a:rPr lang="es-ES" sz="2200" i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ver unidad 2</a:t>
              </a:r>
            </a:p>
          </p:txBody>
        </p:sp>
        <p:sp>
          <p:nvSpPr>
            <p:cNvPr id="15" name="Rettangolo con angoli arrotondati 14">
              <a:extLst>
                <a:ext uri="{FF2B5EF4-FFF2-40B4-BE49-F238E27FC236}">
                  <a16:creationId xmlns:a16="http://schemas.microsoft.com/office/drawing/2014/main" id="{0E27C2F3-54B4-4ABB-7BF8-328E6DD94F25}"/>
                </a:ext>
              </a:extLst>
            </p:cNvPr>
            <p:cNvSpPr/>
            <p:nvPr/>
          </p:nvSpPr>
          <p:spPr>
            <a:xfrm>
              <a:off x="1066800" y="6866987"/>
              <a:ext cx="6934200" cy="1351777"/>
            </a:xfrm>
            <a:prstGeom prst="roundRect">
              <a:avLst/>
            </a:prstGeom>
            <a:solidFill>
              <a:srgbClr val="BFD7EE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AUMENTAR LAS VENTAS ONLINE</a:t>
              </a:r>
            </a:p>
            <a:p>
              <a:pPr algn="ctr"/>
              <a:r>
                <a:rPr lang="es-ES" sz="2200" i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ver unidad 3</a:t>
              </a:r>
            </a:p>
          </p:txBody>
        </p:sp>
        <p:sp>
          <p:nvSpPr>
            <p:cNvPr id="16" name="Freccia destra 15">
              <a:extLst>
                <a:ext uri="{FF2B5EF4-FFF2-40B4-BE49-F238E27FC236}">
                  <a16:creationId xmlns:a16="http://schemas.microsoft.com/office/drawing/2014/main" id="{559ADD98-F68E-756D-C285-55857D28D8DA}"/>
                </a:ext>
              </a:extLst>
            </p:cNvPr>
            <p:cNvSpPr/>
            <p:nvPr/>
          </p:nvSpPr>
          <p:spPr>
            <a:xfrm rot="10800000">
              <a:off x="8153401" y="7398214"/>
              <a:ext cx="914400" cy="289324"/>
            </a:xfrm>
            <a:prstGeom prst="rightArrow">
              <a:avLst/>
            </a:prstGeom>
            <a:solidFill>
              <a:srgbClr val="71A7D9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4675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2.1 B2B vs B2C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73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B0C3C06E-3FC4-993C-5944-E50741C3B80C}"/>
              </a:ext>
            </a:extLst>
          </p:cNvPr>
          <p:cNvGrpSpPr/>
          <p:nvPr/>
        </p:nvGrpSpPr>
        <p:grpSpPr>
          <a:xfrm>
            <a:off x="1066800" y="3526392"/>
            <a:ext cx="16203386" cy="5752274"/>
            <a:chOff x="1066800" y="3526392"/>
            <a:chExt cx="16203386" cy="5752274"/>
          </a:xfrm>
        </p:grpSpPr>
        <p:grpSp>
          <p:nvGrpSpPr>
            <p:cNvPr id="10" name="Gruppo 9">
              <a:extLst>
                <a:ext uri="{FF2B5EF4-FFF2-40B4-BE49-F238E27FC236}">
                  <a16:creationId xmlns:a16="http://schemas.microsoft.com/office/drawing/2014/main" id="{EFDBB575-2DED-7736-D5DB-D0CF38071628}"/>
                </a:ext>
              </a:extLst>
            </p:cNvPr>
            <p:cNvGrpSpPr/>
            <p:nvPr/>
          </p:nvGrpSpPr>
          <p:grpSpPr>
            <a:xfrm>
              <a:off x="1066800" y="3526392"/>
              <a:ext cx="16154400" cy="4276521"/>
              <a:chOff x="1066800" y="3526392"/>
              <a:chExt cx="16154400" cy="4276521"/>
            </a:xfrm>
          </p:grpSpPr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96592D9-B145-037C-BE20-419D6767C7BC}"/>
                  </a:ext>
                </a:extLst>
              </p:cNvPr>
              <p:cNvSpPr txBox="1"/>
              <p:nvPr/>
            </p:nvSpPr>
            <p:spPr>
              <a:xfrm>
                <a:off x="1066800" y="3526392"/>
                <a:ext cx="16154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4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Antes de iniciar cualquier actividad de comercio electrónico, una empresa debe </a:t>
                </a:r>
                <a:r>
                  <a:rPr lang="es-ES" sz="2400" b="1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seleccionar</a:t>
                </a:r>
                <a:r>
                  <a:rPr lang="es-ES" sz="24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su </a:t>
                </a:r>
                <a:r>
                  <a:rPr lang="es-ES" sz="2400" b="1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segmento de mercado objetivo</a:t>
                </a:r>
                <a:r>
                  <a:rPr lang="es-ES" sz="24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y, en consecuencia, su </a:t>
                </a:r>
                <a:r>
                  <a:rPr lang="es-ES" sz="2400" b="1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público objetivo</a:t>
                </a:r>
                <a:r>
                  <a:rPr lang="es-ES" sz="24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. En cuanto al segmento de mercado, estos son los modelos esenciales entre los que una microempresa –en nuestro caso– debe optar para una creación efectiva de una tienda online: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63B5D32A-E80D-02EC-BE86-54B7023D6B2F}"/>
                  </a:ext>
                </a:extLst>
              </p:cNvPr>
              <p:cNvSpPr txBox="1"/>
              <p:nvPr/>
            </p:nvSpPr>
            <p:spPr>
              <a:xfrm>
                <a:off x="1137558" y="5002146"/>
                <a:ext cx="78486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Business-to-Business (B2B)</a:t>
                </a:r>
              </a:p>
              <a:p>
                <a:pPr algn="just"/>
                <a:endParaRPr lang="it-IT" sz="12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 refiere a transacciones entre dos empresas</a:t>
                </a: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 dirige a otras empresas como clientes finales</a:t>
                </a: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Normalmente implica pedidos mayoristas personalizados con negociaciones previas</a:t>
                </a: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8957C73A-596E-8AE1-CC9E-9FBECF25AC7C}"/>
                  </a:ext>
                </a:extLst>
              </p:cNvPr>
              <p:cNvSpPr txBox="1"/>
              <p:nvPr/>
            </p:nvSpPr>
            <p:spPr>
              <a:xfrm>
                <a:off x="9192986" y="5002146"/>
                <a:ext cx="78486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Business-to-Consumer (B2C)</a:t>
                </a:r>
              </a:p>
              <a:p>
                <a:pPr algn="just"/>
                <a:endParaRPr lang="it-IT" sz="12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 refiere a transacciones entre empresas y consumidores individuales</a:t>
                </a:r>
                <a:r>
                  <a:rPr lang="en-GB" sz="20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 dirige a consumidores individuales como clientes finales</a:t>
                </a: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Normalmente implica transacciones únicas o más pequeñas y ventas directas</a:t>
                </a:r>
                <a:endParaRPr lang="en-GB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sp>
          <p:nvSpPr>
            <p:cNvPr id="12" name="CuadroTexto 5">
              <a:extLst>
                <a:ext uri="{FF2B5EF4-FFF2-40B4-BE49-F238E27FC236}">
                  <a16:creationId xmlns:a16="http://schemas.microsoft.com/office/drawing/2014/main" id="{F47F1700-C87A-F824-61F2-055DF0074443}"/>
                </a:ext>
              </a:extLst>
            </p:cNvPr>
            <p:cNvSpPr txBox="1"/>
            <p:nvPr/>
          </p:nvSpPr>
          <p:spPr>
            <a:xfrm>
              <a:off x="1115786" y="7709006"/>
              <a:ext cx="16154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Esta selección debe tener en cuenta los objetivos y ofertas de cada empresa. El segmento correcto permite una asignación efectiva y eficiente de esfuerzos y recursos. Dentro del segmento, se debe realizar luego el targeting de audiencia, seleccionando el tipo de posible comprador al que dirigir la oferta y las actividades para fidelizar al consumidor.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20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2.2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Plataforma de comercio electrónico: cómo elegir la mejor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811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99457" y="3374383"/>
            <a:ext cx="1615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Elegir una plataforma de correo electrónico es un proceso importante que debe basarse en las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características y necesidades de nuestra empresa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Este proceso implica la investigación de los siguientes </a:t>
            </a: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criterios de selección</a:t>
            </a:r>
            <a:r>
              <a: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</a:p>
          <a:p>
            <a:pPr algn="just"/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Necesidades</a:t>
            </a:r>
            <a:r>
              <a: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evalúe las necesidades y requisitos únicos de su empresa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Compatibilidad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haga coincidir las características y funcionalidades de la plataforma con las necesidades y requisitos de su negocio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Facilidad de uso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elija una plataforma que se alinee con los conocimientos y habilidades actuales y potenciales de su equipo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Coste(s)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r>
              <a:rPr lang="es-ES" sz="2400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estime y evalúe los gastos de puesta en marcha y funcionamiento de la infraestructura y el coste de oportunidad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Escalabilidad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Asegurar que la plataforma agregue valor al negocio y, viceversa, el negocio agregue valor a la plataforma, para que ambos crezcan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1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2.2 </a:t>
            </a:r>
            <a:r>
              <a:rPr lang="es-ES" sz="2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Plataforma de comercio electrónico: cómo elegir la mejor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(2)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582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ABED6DD-7CB3-0DA4-E61C-5F505D8A2146}"/>
              </a:ext>
            </a:extLst>
          </p:cNvPr>
          <p:cNvGrpSpPr/>
          <p:nvPr/>
        </p:nvGrpSpPr>
        <p:grpSpPr>
          <a:xfrm>
            <a:off x="1066800" y="3526392"/>
            <a:ext cx="16154402" cy="5909310"/>
            <a:chOff x="1066800" y="3526392"/>
            <a:chExt cx="16154402" cy="590931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Tras valorar los criterios anteriores, existen esencialmente 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dos alternativas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:</a:t>
              </a:r>
              <a:r>
                <a:rPr lang="en-GB" sz="24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B48EE159-AA58-4E2C-1C1F-A6F007F0A1E0}"/>
                </a:ext>
              </a:extLst>
            </p:cNvPr>
            <p:cNvSpPr txBox="1"/>
            <p:nvPr/>
          </p:nvSpPr>
          <p:spPr>
            <a:xfrm>
              <a:off x="1066800" y="4172723"/>
              <a:ext cx="7848600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es-ES" sz="2400" b="1" dirty="0">
                  <a:solidFill>
                    <a:srgbClr val="0070C0"/>
                  </a:solidFill>
                  <a:effectLst/>
                  <a:ea typeface="Trebuchet MS" panose="020B0603020202020204" pitchFamily="34" charset="0"/>
                </a:rPr>
                <a:t>Creando nuestra propia tienda online</a:t>
              </a:r>
            </a:p>
            <a:p>
              <a:pPr marL="457200" indent="-457200" algn="just">
                <a:buFont typeface="+mj-lt"/>
                <a:buAutoNum type="arabicPeriod"/>
              </a:pPr>
              <a:endParaRPr lang="it-IT" sz="2400" b="1" dirty="0">
                <a:solidFill>
                  <a:srgbClr val="0070C0"/>
                </a:solidFill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0000"/>
                  </a:solidFill>
                  <a:effectLst/>
                  <a:ea typeface="Trebuchet MS" panose="020B0603020202020204" pitchFamily="34" charset="0"/>
                </a:rPr>
                <a:t>Plataformas de creación de páginas web</a:t>
              </a:r>
              <a:r>
                <a:rPr lang="es-ES" sz="2400" dirty="0">
                  <a:solidFill>
                    <a:srgbClr val="000000"/>
                  </a:solidFill>
                  <a:effectLst/>
                  <a:ea typeface="Trebuchet MS" panose="020B0603020202020204" pitchFamily="34" charset="0"/>
                </a:rPr>
                <a:t>: 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plataformas como </a:t>
              </a:r>
              <a:r>
                <a:rPr lang="es-ES" sz="2400" i="1" dirty="0">
                  <a:effectLst/>
                  <a:ea typeface="Trebuchet MS" panose="020B0603020202020204" pitchFamily="34" charset="0"/>
                </a:rPr>
                <a:t>Shopify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 son ideales para empresas sin habilidades ni conocimientos en páginas web. Estas plataformas le permiten construir </a:t>
              </a:r>
              <a:r>
                <a:rPr lang="es-ES" sz="2400" b="1" dirty="0">
                  <a:effectLst/>
                  <a:ea typeface="Trebuchet MS" panose="020B0603020202020204" pitchFamily="34" charset="0"/>
                </a:rPr>
                <a:t>su tienda online a través de sus herramientas y ajustes preestablecidos</a:t>
              </a:r>
              <a:endParaRPr lang="en-GB" sz="2400" b="1" dirty="0"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en-GB" sz="2400" b="1" dirty="0"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0000"/>
                  </a:solidFill>
                  <a:effectLst/>
                  <a:ea typeface="Trebuchet MS" panose="020B0603020202020204" pitchFamily="34" charset="0"/>
                </a:rPr>
                <a:t>Páginas web personalizadas</a:t>
              </a:r>
              <a:r>
                <a:rPr lang="es-ES" sz="2400" dirty="0">
                  <a:solidFill>
                    <a:srgbClr val="000000"/>
                  </a:solidFill>
                  <a:effectLst/>
                  <a:ea typeface="Trebuchet MS" panose="020B0603020202020204" pitchFamily="34" charset="0"/>
                </a:rPr>
                <a:t>: 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a diferencia de las páginas web preconfiguradas, estos son infraestructuralmente más complejos, pero </a:t>
              </a:r>
              <a:r>
                <a:rPr lang="es-ES" sz="2400" b="1" dirty="0">
                  <a:effectLst/>
                  <a:ea typeface="Trebuchet MS" panose="020B0603020202020204" pitchFamily="34" charset="0"/>
                </a:rPr>
                <a:t>más flexibles y con más funciones y características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. Son la opción de empresas </a:t>
              </a:r>
              <a:r>
                <a:rPr lang="es-ES" sz="2400" b="1" dirty="0">
                  <a:effectLst/>
                  <a:ea typeface="Trebuchet MS" panose="020B0603020202020204" pitchFamily="34" charset="0"/>
                </a:rPr>
                <a:t>con mayor experiencia interna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 o que </a:t>
              </a:r>
              <a:r>
                <a:rPr lang="es-ES" sz="2400" b="1" dirty="0">
                  <a:effectLst/>
                  <a:ea typeface="Trebuchet MS" panose="020B0603020202020204" pitchFamily="34" charset="0"/>
                </a:rPr>
                <a:t>subcontratan</a:t>
              </a:r>
              <a:r>
                <a:rPr lang="es-ES" sz="2400" dirty="0">
                  <a:effectLst/>
                  <a:ea typeface="Trebuchet MS" panose="020B0603020202020204" pitchFamily="34" charset="0"/>
                </a:rPr>
                <a:t> el trabajo a agencias de diseño web</a:t>
              </a:r>
              <a:endParaRPr lang="en-GB" sz="2400" dirty="0">
                <a:cs typeface="Microsoft Sans Serif" panose="020B0604020202020204" pitchFamily="34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2B45B7F5-7404-3315-419F-9ADD118ACF1F}"/>
                </a:ext>
              </a:extLst>
            </p:cNvPr>
            <p:cNvSpPr txBox="1"/>
            <p:nvPr/>
          </p:nvSpPr>
          <p:spPr>
            <a:xfrm>
              <a:off x="9372602" y="4172033"/>
              <a:ext cx="7848600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2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Vendiendo desde una plataforma de terceros</a:t>
              </a:r>
              <a:endParaRPr lang="it-IT" sz="2400" b="1" dirty="0">
                <a:solidFill>
                  <a:srgbClr val="0070C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it-IT" sz="2400" b="1" dirty="0">
                <a:solidFill>
                  <a:srgbClr val="0070C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Mercados online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Plataformas como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Etsy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eBay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y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Amazon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ofrecen visibilidad a través del acceso a una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audiencia preparada pero competitiva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 Proporcionan una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infraestructura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para gestionar pagos, envíos, seguimiento de pedidos, devoluciones y plantillas de listado de productos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Mercados de redes sociales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Plataformas como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Facebook Marketplace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son adecuadas para empresas que se centran en las redes sociales como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canal de venta directo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 tienen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inventario limitado</a:t>
              </a:r>
              <a:endParaRPr lang="en-GB" sz="2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82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2.3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Diseñando nuestra tienda online</a:t>
            </a:r>
            <a:endParaRPr lang="en-GB"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35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990600" y="3341726"/>
            <a:ext cx="16154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Una vez elegida la plataforma de comercio electrónico adecuada, empezaremos a diseñar la tienda online. Para que nuestra tienda encaje bien con la idea de negocio, </a:t>
            </a:r>
            <a:r>
              <a:rPr lang="es-ES" sz="2200" b="1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utilizaremos elementos personalizados para reflejar la identidad de la marca</a:t>
            </a:r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</a:t>
            </a: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Consistencia de marca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).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Otras </a:t>
            </a: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características claves 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 una tienda online bien diseñada son: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2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Interfaz accesible y intuitiva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cree un diseño fácil de usar para una navegación efectiva</a:t>
            </a:r>
          </a:p>
          <a:p>
            <a:pPr algn="just"/>
            <a:r>
              <a:rPr lang="es-ES" sz="22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Compatible con dispositivos móviles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medida que el comercio online se vuelve móvil (comercio móvil), adapte y optimice el contenido y los pagos para varios dispositivos, especialmente los móviles</a:t>
            </a:r>
          </a:p>
          <a:p>
            <a:pPr algn="just"/>
            <a:r>
              <a:rPr lang="es-ES" sz="22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Orientada a la calidad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presente sus servicios y productos con imágenes de alta calidad y descripciones detalladas</a:t>
            </a:r>
          </a:p>
          <a:p>
            <a:pPr algn="just"/>
            <a:r>
              <a:rPr lang="es-ES" sz="22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2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Funcionalidad de las búsquedas</a:t>
            </a:r>
            <a:r>
              <a: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implemente una herramienta de búsqueda para navegar fácilmente por la tienda y localizar servicios y productos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200" b="1" kern="1200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Herramientas de experiencia del usuario</a:t>
            </a:r>
            <a:r>
              <a:rPr lang="es-ES" sz="2200" kern="1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incluya herramientas y funciones como un formulario de reseñas de clientes y recomendaciones de productos ad hoc</a:t>
            </a:r>
            <a:endParaRPr lang="en-GB" sz="2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36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571242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2.4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Listado de productos y servicios y descripciones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1941343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1941343"/>
            <a:ext cx="11811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847392C0-2C05-43DD-A1DC-E819F9739F47}"/>
              </a:ext>
            </a:extLst>
          </p:cNvPr>
          <p:cNvGrpSpPr/>
          <p:nvPr/>
        </p:nvGrpSpPr>
        <p:grpSpPr>
          <a:xfrm>
            <a:off x="1066800" y="3026233"/>
            <a:ext cx="16154400" cy="6678751"/>
            <a:chOff x="1066800" y="3026233"/>
            <a:chExt cx="16154400" cy="667875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026233"/>
              <a:ext cx="16154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En una tienda online bien diseñada, el siguiente paso para una estrategia de comercio electrónico efectiva implica una lista </a:t>
              </a:r>
              <a:r>
                <a:rPr lang="es-ES" sz="24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conveniente de productos</a:t>
              </a:r>
              <a:r>
                <a:rPr lang="es-ES" sz="24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(es decir, productos o servicios) con la </a:t>
              </a:r>
              <a:r>
                <a:rPr lang="es-ES" sz="24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inclusión de una imagen y descripción optimizadas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s-ES" sz="24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Ya se vendan productos tangibles o productos/servicios digitales y después de decidir qué productos vamos a vender, los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tres elementos básicos</a:t>
              </a:r>
              <a:r>
                <a:rPr lang="es-ES" sz="24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para agregar esos productos a tu tienda online son: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C2C37EEB-E3C7-5F79-0F6F-41924FA12C1D}"/>
                </a:ext>
              </a:extLst>
            </p:cNvPr>
            <p:cNvSpPr txBox="1"/>
            <p:nvPr/>
          </p:nvSpPr>
          <p:spPr>
            <a:xfrm>
              <a:off x="1066800" y="5334557"/>
              <a:ext cx="16154400" cy="4370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AutoNum type="arabicPeriod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Título y descripción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ctr">
                <a:buAutoNum type="arabicPeriod"/>
              </a:pPr>
              <a:endParaRPr lang="en-GB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Al elaborar una lista de productos, utilice un 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título conciso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y una 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descripción completa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que vaya más allá de las características, enfatizando cómo el producto aporta beneficios a los clientes (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beneficios sobre características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</a:t>
              </a:r>
            </a:p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Destacar ventajas únicas del producto sobre la competencia (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propuesta de venta única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</a:t>
              </a:r>
            </a:p>
            <a:p>
              <a:pPr algn="just"/>
              <a:r>
                <a:rPr lang="es-ES" sz="22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Anticipar expectativas y preguntas de los consumidores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entendiendo al público objetivo</a:t>
              </a:r>
            </a:p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Elaborar una 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llamada a la acción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orientada al consumidor para atraer y realizar conversiones, incitándoles a imaginar cómo usar nuestros productos</a:t>
              </a: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Incorporar 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palabras clave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para optimización de motores de búsqueda (</a:t>
              </a:r>
              <a:r>
                <a:rPr lang="es-ES" sz="22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SEO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</a:t>
              </a:r>
              <a:r>
                <a:rPr lang="es-ES" sz="2200" dirty="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endParaRPr lang="en-GB" sz="2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13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2.4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Listado de productos y servicios y descripciones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(2)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35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4AC9B262-33C1-8441-DB38-E341EF4B6477}"/>
              </a:ext>
            </a:extLst>
          </p:cNvPr>
          <p:cNvGrpSpPr/>
          <p:nvPr/>
        </p:nvGrpSpPr>
        <p:grpSpPr>
          <a:xfrm>
            <a:off x="1066799" y="3464154"/>
            <a:ext cx="16154403" cy="6271109"/>
            <a:chOff x="1066799" y="3464154"/>
            <a:chExt cx="16154403" cy="6271109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3790DB3B-CFFE-A5B4-D73A-76067D092F17}"/>
                </a:ext>
              </a:extLst>
            </p:cNvPr>
            <p:cNvSpPr txBox="1"/>
            <p:nvPr/>
          </p:nvSpPr>
          <p:spPr>
            <a:xfrm>
              <a:off x="1066799" y="3464154"/>
              <a:ext cx="7848600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2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Fotos o elementos visuales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en-GB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Dentro de la sección audiovisual de la página de su producto, añada varios elementos visuales como </a:t>
              </a:r>
              <a:r>
                <a:rPr lang="es-ES" sz="20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fotos, vídeos, series de fotografías y videos o modelos recortados y en 3D</a:t>
              </a:r>
              <a:r>
                <a:rPr lang="es-ES" sz="20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 Mejoran la </a:t>
              </a:r>
              <a:r>
                <a:rPr lang="es-ES" sz="2000" b="1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presentación tangible de su producto</a:t>
              </a:r>
              <a:r>
                <a:rPr lang="es-ES" sz="20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mediante detalles visuales adicionales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Mantenga la autenticidad asegurándose de que los elementos visuales representen de manera precisa y profesional el producto (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consistencia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).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Opte por elementos claros, cautivadores y de alta calidad para exhibir bien su producto (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visualización del producto de alta calidad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).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9B84FF0B-8707-A9E7-0024-53DD3FBC4576}"/>
                </a:ext>
              </a:extLst>
            </p:cNvPr>
            <p:cNvSpPr txBox="1"/>
            <p:nvPr/>
          </p:nvSpPr>
          <p:spPr>
            <a:xfrm>
              <a:off x="9372602" y="3487399"/>
              <a:ext cx="7848600" cy="624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3"/>
              </a:pPr>
              <a:r>
                <a:rPr lang="es-ES" sz="24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Precio</a:t>
              </a:r>
              <a:endParaRPr lang="es-ES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457200" indent="-457200" algn="just">
                <a:buFont typeface="+mj-lt"/>
                <a:buAutoNum type="arabicPeriod" startAt="3"/>
              </a:pPr>
              <a:endParaRPr lang="en-GB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Cuando decidimos el precio de venta de un producto,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debemos considerar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el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coste por producto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el coste logístico general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y factores que influyen en los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descuentos y márgenes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Aquí tenemos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tres consejos: 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Mostrar precios con claridad para todas las opciones de los productos, como producto único o paquete dúo (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transparencia de precios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Evitar subestimar un producto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; un menor precio no conlleva necesariamente a un aumento de las ventas. Los consumidores a menudo usan el precio como un indicador inmediato de la calidad, influyendo en consecuencia en sus decisiones finales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Generar sensación de urgencia en los consumidores a través de promociones temporales (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ofertas por tiempo limitado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en-GB" sz="24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677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2.4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Listado de productos y servicios y descripciones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(3)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582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66800" y="3526392"/>
            <a:ext cx="161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Directamente del listado de productos de </a:t>
            </a:r>
            <a:r>
              <a:rPr lang="es-ES" sz="2400" i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Shopify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veamos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 ejemplo de título, descripción, imagen y precio</a:t>
            </a:r>
            <a:r>
              <a: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BF1EFAC4-FDFB-7448-69A1-114375828CBD}"/>
              </a:ext>
            </a:extLst>
          </p:cNvPr>
          <p:cNvGrpSpPr/>
          <p:nvPr/>
        </p:nvGrpSpPr>
        <p:grpSpPr>
          <a:xfrm>
            <a:off x="1066800" y="4171910"/>
            <a:ext cx="16512104" cy="4945204"/>
            <a:chOff x="1066800" y="4171910"/>
            <a:chExt cx="16512104" cy="4945204"/>
          </a:xfrm>
        </p:grpSpPr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707CC001-E0EB-33F0-07B0-1511E3383520}"/>
                </a:ext>
              </a:extLst>
            </p:cNvPr>
            <p:cNvGrpSpPr/>
            <p:nvPr/>
          </p:nvGrpSpPr>
          <p:grpSpPr>
            <a:xfrm>
              <a:off x="1066800" y="4171910"/>
              <a:ext cx="16512104" cy="4572001"/>
              <a:chOff x="1066800" y="4171910"/>
              <a:chExt cx="16512104" cy="4572001"/>
            </a:xfrm>
          </p:grpSpPr>
          <p:pic>
            <p:nvPicPr>
              <p:cNvPr id="1026" name="Picture 2" descr="hot sauce photo bottle 2">
                <a:extLst>
                  <a:ext uri="{FF2B5EF4-FFF2-40B4-BE49-F238E27FC236}">
                    <a16:creationId xmlns:a16="http://schemas.microsoft.com/office/drawing/2014/main" id="{49E241BB-7381-FEE2-29E0-D1398C0B9C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88" t="17466" r="65829" b="6904"/>
              <a:stretch/>
            </p:blipFill>
            <p:spPr bwMode="auto">
              <a:xfrm>
                <a:off x="1066800" y="4591088"/>
                <a:ext cx="1522702" cy="4152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Product description example">
                <a:extLst>
                  <a:ext uri="{FF2B5EF4-FFF2-40B4-BE49-F238E27FC236}">
                    <a16:creationId xmlns:a16="http://schemas.microsoft.com/office/drawing/2014/main" id="{C92DA676-B861-191C-27BC-0BA6ACF84C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" t="19248" r="760" b="2149"/>
              <a:stretch/>
            </p:blipFill>
            <p:spPr bwMode="auto">
              <a:xfrm>
                <a:off x="9958904" y="4171910"/>
                <a:ext cx="7620000" cy="4572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cost per item">
                <a:extLst>
                  <a:ext uri="{FF2B5EF4-FFF2-40B4-BE49-F238E27FC236}">
                    <a16:creationId xmlns:a16="http://schemas.microsoft.com/office/drawing/2014/main" id="{A13680D7-122E-97B2-5681-0C9B1783F8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552" y="5097154"/>
                <a:ext cx="7355115" cy="3646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5388C1CC-2335-8C4A-A8C5-85835ED057BC}"/>
                  </a:ext>
                </a:extLst>
              </p:cNvPr>
              <p:cNvSpPr txBox="1"/>
              <p:nvPr/>
            </p:nvSpPr>
            <p:spPr>
              <a:xfrm>
                <a:off x="2667000" y="4610100"/>
                <a:ext cx="3136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Title: Born to be Mild Thai Chilli</a:t>
                </a:r>
              </a:p>
            </p:txBody>
          </p:sp>
        </p:grp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1EC83F09-CAF9-3353-3C98-71B7A9427F7F}"/>
                </a:ext>
              </a:extLst>
            </p:cNvPr>
            <p:cNvSpPr txBox="1"/>
            <p:nvPr/>
          </p:nvSpPr>
          <p:spPr>
            <a:xfrm>
              <a:off x="12238981" y="8840115"/>
              <a:ext cx="5339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Source</a:t>
              </a:r>
              <a:r>
                <a:rPr lang="en-GB" sz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n-GB" sz="1200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Shopify, </a:t>
              </a:r>
              <a:r>
                <a:rPr lang="en-GB" sz="1200" i="1" dirty="0">
                  <a:latin typeface="Microsoft Sans Serif" panose="020B0604020202020204" pitchFamily="34" charset="0"/>
                  <a:cs typeface="Microsoft Sans Serif" panose="020B0604020202020204" pitchFamily="34" charset="0"/>
                  <a:hlinkClick r:id="rId6"/>
                </a:rPr>
                <a:t>How to Start an Online Store in 2023 (Step-by-Step Guide)</a:t>
              </a:r>
              <a:endParaRPr lang="en-GB" sz="1200" i="1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089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45029" y="2658262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2.5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Pago y opciones de envío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05207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013084"/>
            <a:ext cx="11049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</a:t>
            </a:r>
            <a:r>
              <a:rPr lang="es-ES" sz="4000" b="1" dirty="0" err="1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onlin</a:t>
            </a:r>
            <a:r>
              <a:rPr lang="en-GB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88FFDE2C-2687-18A9-50AE-F16B5EE60587}"/>
              </a:ext>
            </a:extLst>
          </p:cNvPr>
          <p:cNvGrpSpPr/>
          <p:nvPr/>
        </p:nvGrpSpPr>
        <p:grpSpPr>
          <a:xfrm>
            <a:off x="1066799" y="3157802"/>
            <a:ext cx="16154403" cy="6264593"/>
            <a:chOff x="1066799" y="3157802"/>
            <a:chExt cx="16154403" cy="6264593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157802"/>
              <a:ext cx="16154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Una vez enumerados los productos, es el momento de garantizar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 transacciones y entregas seguras.</a:t>
              </a:r>
              <a:endParaRPr lang="es-ES" sz="24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 </a:t>
              </a:r>
              <a:endParaRPr lang="es-ES" sz="24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endParaRPr>
            </a:p>
            <a:p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En lo que respecta a los pagos, es necesario integrar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pasarelas de pago de confianza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para transacciones seguras y también asegurar 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distintas opciones de pago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para satisfacer las necesidades y preferencias de los clientes (tantas como sea posible), incluyendo:</a:t>
              </a:r>
              <a:endParaRPr lang="en-GB" sz="24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C6B6C62C-E60B-BB63-09C0-7DA99AF33DF7}"/>
                </a:ext>
              </a:extLst>
            </p:cNvPr>
            <p:cNvSpPr txBox="1"/>
            <p:nvPr/>
          </p:nvSpPr>
          <p:spPr>
            <a:xfrm>
              <a:off x="1066799" y="5082745"/>
              <a:ext cx="7848600" cy="43396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Tarjetas de débito, crédito y de prepago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Opciones de pago como </a:t>
              </a:r>
              <a:r>
                <a:rPr lang="en-GB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Visa, Mastercard</a:t>
              </a: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Plataformas de pago y redirecciones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n-GB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PayPal</a:t>
              </a: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Carteras móviles y carteras electrónicas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Herramientas de pago </a:t>
              </a:r>
              <a:r>
                <a:rPr lang="es-ES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One-click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como </a:t>
              </a:r>
              <a:r>
                <a:rPr lang="en-GB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Apple Pay, Google Pay y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Skrill</a:t>
              </a: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Compre ahora, pague después 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Sistemas de pago a plazos como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Klarna</a:t>
              </a: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Contra reembolso 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Sistema de pago a la entrega del producto</a:t>
              </a: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60880BB8-4DDC-4779-4E5E-0548EE32B717}"/>
                </a:ext>
              </a:extLst>
            </p:cNvPr>
            <p:cNvSpPr txBox="1"/>
            <p:nvPr/>
          </p:nvSpPr>
          <p:spPr>
            <a:xfrm>
              <a:off x="9372602" y="5273387"/>
              <a:ext cx="7848600" cy="3785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Opciones de pago innovadoras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Compre online y pague en la tienda</a:t>
              </a: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Tarjetas y vales de regalo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18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Sistema de canje de cupones y vales para complementar o reemplazar al dinero</a:t>
              </a:r>
              <a:endParaRPr lang="en-GB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Transferencia bancaria directa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18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Opción tradicional para los que lo prefieran</a:t>
              </a:r>
              <a:endParaRPr lang="en-GB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en-GB" sz="1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s-ES" sz="24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Pagos innovadores</a:t>
              </a:r>
              <a:endParaRPr lang="en-GB" sz="24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 </a:t>
              </a:r>
              <a:r>
                <a:rPr lang="en-GB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18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Pago con criptomonedas como Bitcoin para aquellos que prefieran pagar con métodos innovadores</a:t>
              </a:r>
              <a:endParaRPr lang="en-GB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332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2.5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Pago y opciones de envío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(2)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811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C91D0C2C-2A2A-94B3-F586-AE25D805A54D}"/>
              </a:ext>
            </a:extLst>
          </p:cNvPr>
          <p:cNvGrpSpPr/>
          <p:nvPr/>
        </p:nvGrpSpPr>
        <p:grpSpPr>
          <a:xfrm>
            <a:off x="1066799" y="3526392"/>
            <a:ext cx="16176172" cy="5866473"/>
            <a:chOff x="1066799" y="3526392"/>
            <a:chExt cx="16176172" cy="5866473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Por otro lado (opciones de envío) existen fundamentalmente </a:t>
              </a:r>
              <a:r>
                <a:rPr lang="es-ES" sz="22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dos soluciones alternativas (o complementarias) </a:t>
              </a:r>
              <a:r>
                <a:rPr lang="es-ES" sz="2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para entregar los pedidos:</a:t>
              </a:r>
              <a:endPara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4F71C3B-AFE5-8DC1-8673-738602DF0C13}"/>
                </a:ext>
              </a:extLst>
            </p:cNvPr>
            <p:cNvSpPr txBox="1"/>
            <p:nvPr/>
          </p:nvSpPr>
          <p:spPr>
            <a:xfrm>
              <a:off x="1066799" y="4010618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buFont typeface="+mj-lt"/>
                <a:buAutoNum type="arabicPeriod"/>
              </a:pPr>
              <a:r>
                <a:rPr lang="es-ES" sz="24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Logística interna</a:t>
              </a: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232F2986-ACC9-534B-D5F5-7ED77165C7C2}"/>
                </a:ext>
              </a:extLst>
            </p:cNvPr>
            <p:cNvSpPr txBox="1"/>
            <p:nvPr/>
          </p:nvSpPr>
          <p:spPr>
            <a:xfrm>
              <a:off x="9394371" y="4018834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buFont typeface="+mj-lt"/>
                <a:buAutoNum type="arabicPeriod" startAt="2"/>
              </a:pPr>
              <a:r>
                <a:rPr lang="es-ES" sz="24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Socios logísticos internos</a:t>
              </a:r>
              <a:endParaRPr lang="es-ES" sz="1200" b="1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" name="CuadroTexto 5">
              <a:extLst>
                <a:ext uri="{FF2B5EF4-FFF2-40B4-BE49-F238E27FC236}">
                  <a16:creationId xmlns:a16="http://schemas.microsoft.com/office/drawing/2014/main" id="{B9A32210-D0D2-031B-A2A2-52089C837FFC}"/>
                </a:ext>
              </a:extLst>
            </p:cNvPr>
            <p:cNvSpPr txBox="1"/>
            <p:nvPr/>
          </p:nvSpPr>
          <p:spPr>
            <a:xfrm>
              <a:off x="1066800" y="4376107"/>
              <a:ext cx="16154400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En ambos escenarios, es importante considerar cuidadosamente las siguientes </a:t>
              </a: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opciones/variables de envíos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para darle forma a nuestra oferta logística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desde una perspectiva de servicio al cliente: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Opciones de embalaje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Elección de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materiales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basada en la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protección del producto y el marketing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asociado con su presentación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Gastos de envío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Introducción de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varios planes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basados en el tiempo, distancia, tamaño y suscriptores frente a una compra única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Tiempo de envío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Presentación de un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cronograma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basado en la disponibilidad del producto, ubicación del almacén, distancias y actividades involucradas en el proceso logístico de salida del producto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Sistema de seguimiento de envíos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Elaboración de un sistema de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seguimiento de envíos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desde que se procesa el pedido hasta que se entrega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Políticas de envío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Introducción de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opciones de devolución y reembolso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para mejorar el servicio de atención al cliente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s-ES" sz="20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Disponibilidad de envío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Posible inclusión de </a:t>
              </a:r>
              <a:r>
                <a:rPr lang="es-ES" sz="20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zonas ampliadas </a:t>
              </a:r>
              <a:r>
                <a:rPr lang="es-ES" sz="20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adaptadas a nuestro mercado y público objetivo</a:t>
              </a:r>
              <a:endPara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70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00F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 finalizar este módulo, seremos capaces de: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66800" y="3526392"/>
            <a:ext cx="1615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COMERCIO ELECTRÓNICO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Comprender los conceptos básicos del comercio electrónico, incluidos conceptos, términos y principios clave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Desenvolvernos por el panorama del comercio electrónico, desde el análisis de oportunidades hasta sugerencias para seguir estrategias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GB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TIENDA ONLINE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Elegir la plataforma ideal de comercio electrónico para nuestro negocio, considerando también las diferencias entre operaciones B2B y B2C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Tomar decisiones informadas sobre actividades concretas de una tienda online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GB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VENTA ONLINE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Operar nuestro negocio desde la estrategia y la toma de primeras decisiones hasta las operaciones de ventas online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Implementar estrategias concretas, como el uso de CRM y análisis de datos, para optimizar las ventas y las conversiones, adaptarse eficazmente a los cambios del mercado y ampliar la presencia online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3383028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2.6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Sistema de recolección de datos y reseñas</a:t>
            </a:r>
            <a:endParaRPr lang="en-GB"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249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Configurando nuestro negocio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66800" y="3526392"/>
            <a:ext cx="1615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 todos los aspectos de nuestra tienda online, desde la interacción con los clientes hasta la logística,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tener un sistema sólido de recolección de datos es esencial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Este sistema obtiene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información valiosa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como: información de contacto, email, estadísticas de búsqueda y compra, tiempo gastado en las descripciones de los productos, detalles de envíos, etc.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 crucial implementar esto respetando las normas de protección de datos (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garantizando el cumplimiento de la RGPD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 y con el objetivo final de utilizar los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datos recopilados 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como recursos valiosos para el análisis de datos y, en consecuencia,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para tomar decisiones inteligentes basadas en los datos recopilados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400" b="0" i="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 los datos a la información directa…</a:t>
            </a:r>
          </a:p>
          <a:p>
            <a:pPr algn="ctr"/>
            <a:endParaRPr lang="en-GB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Además de los datos recopilados de los consumidores, como hemos mencionado anteriormente, se recomienda recopilar activamente </a:t>
            </a:r>
            <a:r>
              <a:rPr lang="es-E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información directa a través de testimonios y reseñas</a:t>
            </a:r>
            <a:r>
              <a:rPr lang="es-E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. Por lo tanto, es bueno incorporar a nuestra estrategia y como servicio de nuestra tienda online una </a:t>
            </a:r>
            <a:r>
              <a:rPr lang="es-E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sección de reseñas</a:t>
            </a:r>
            <a:r>
              <a:rPr lang="es-E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, y considerar </a:t>
            </a:r>
            <a:r>
              <a:rPr lang="es-E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enviar emails para solicitar comentarios </a:t>
            </a:r>
            <a:r>
              <a:rPr lang="es-E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como seguimiento del cliente por cada artículo comprado.</a:t>
            </a:r>
            <a:endParaRPr lang="en-GB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80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3.1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Implementando una estrategia de visibilidad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56786"/>
            <a:ext cx="12115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Incrementando nuestras ventas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66800" y="3526392"/>
            <a:ext cx="1615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Una vez creada la tienda online hasta maximizar las cuentas … ¿qué sucede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después de lanzar 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 tienda online?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Ahora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 el momento de rentabilizar el negocio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atrayendo clientes potenciales y con el objetivo de realizar ventas online con éxito.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 transición de la fase de instalación a la de rentabilidad significa encontrar y superar </a:t>
            </a: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 siguiente obstáculo</a:t>
            </a:r>
            <a:r>
              <a:rPr lang="es-ES" sz="2400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GB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GB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 </a:t>
            </a: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implementación de una estrategia de visibilidad</a:t>
            </a:r>
            <a:endParaRPr lang="en-GB" sz="2400" b="1" dirty="0">
              <a:solidFill>
                <a:srgbClr val="0070C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GB" sz="2400" b="1" dirty="0">
              <a:solidFill>
                <a:srgbClr val="0070C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 términos de comercio electrónico y online, podemos definir una estrategia de visibilidad subrayando las siguientes </a:t>
            </a: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actividades claves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GB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Aprovechar las redes sociales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aproveche el poder de las plataformas de redes sociales para mejorar la visibilidad. El uso estratégico de canales como Facebook, Instagram y también WhatsApp puede aumentar el alcance (y la gestión) de su público.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Elemento grafico 3" descr="Scena di bridge contorno">
            <a:extLst>
              <a:ext uri="{FF2B5EF4-FFF2-40B4-BE49-F238E27FC236}">
                <a16:creationId xmlns:a16="http://schemas.microsoft.com/office/drawing/2014/main" id="{26090661-472B-1400-85E5-16F51D7010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800" y="5720834"/>
            <a:ext cx="946666" cy="9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514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3.1 </a:t>
            </a:r>
            <a:r>
              <a:rPr lang="es-ES" sz="2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Implementando una estrategia de visibilidad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(2)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506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Incrementando nuestras ventas online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66800" y="3526392"/>
            <a:ext cx="1615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Tácticas de marketing online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explore tácticas efectivas de marketing online para aumentar la visibilidad. Desde estrategias de SEO hasta anuncios orientados, adapte su enfoque a las necesidades de su negocio y de sus clientes.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Atraer clientes potenciales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4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implemente estrategias para atraer clientes potenciales. Ya sea a través de promociones, contenido atractivo o colaboraciones con influencers, llama la atención sobre tus productos o servicios.</a:t>
            </a:r>
          </a:p>
          <a:p>
            <a:pPr lvl="0" algn="just"/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kern="1200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Establecer una presencia online</a:t>
            </a:r>
            <a:r>
              <a:rPr lang="es-ES" sz="2400" kern="1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fortalezca su presencia online a través de una marca y de mensajes consistentes. Cree y mantenga una identidad de marca cohesiva que coincida con las necesidades de su clientela y que llegue a su público objetivo.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s-ES" sz="24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Como corolario 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 la estrategia de visibilidad que genera contactos y clientes potenciales, hay que considerar implementar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estrategias adicionales 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que guíen a los usuarios en su </a:t>
            </a:r>
            <a:r>
              <a:rPr lang="es-ES" sz="24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recorrido como cliente </a:t>
            </a:r>
            <a:r>
              <a:rPr lang="es-ES" sz="24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desde la fase de contacto hasta la fidelización, pasando por la compra de bienes y servicios y, en consecuencia, los beneficios de la empresa.</a:t>
            </a:r>
            <a:endParaRPr lang="en-GB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17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3.2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La función del análisis de datos y el CRM</a:t>
            </a:r>
            <a:endParaRPr lang="en-GB"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73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Incrementando nuestras ventas online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276408D3-87EF-9B58-BFCB-3344A4DD1969}"/>
              </a:ext>
            </a:extLst>
          </p:cNvPr>
          <p:cNvGrpSpPr/>
          <p:nvPr/>
        </p:nvGrpSpPr>
        <p:grpSpPr>
          <a:xfrm>
            <a:off x="1066800" y="3526392"/>
            <a:ext cx="16154402" cy="5693867"/>
            <a:chOff x="1066800" y="3526392"/>
            <a:chExt cx="16154402" cy="5693867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Estas 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estrategias adicionales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siguiendo los pasos del cliente se refieren a: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560CEF30-2D7E-0B43-5FB4-B9A92EEB4AC5}"/>
                </a:ext>
              </a:extLst>
            </p:cNvPr>
            <p:cNvSpPr txBox="1"/>
            <p:nvPr/>
          </p:nvSpPr>
          <p:spPr>
            <a:xfrm>
              <a:off x="1066800" y="4172723"/>
              <a:ext cx="7848600" cy="504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it-IT" sz="24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Análisis de datos</a:t>
              </a:r>
            </a:p>
            <a:p>
              <a:pPr algn="just"/>
              <a:endParaRPr lang="it-IT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Aprovechar los conocimientos del comportamiento, preferencias y tendencias de los clientes.</a:t>
              </a:r>
            </a:p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Optimizar el rendimiento de la página web basándose en análisis basados en datos</a:t>
              </a:r>
            </a:p>
            <a:p>
              <a:pPr lvl="0" algn="just"/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Ajustar 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las estrategias de marketing para lograr el máximo impacto</a:t>
              </a: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2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sz="2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</a:t>
              </a:r>
              <a:r>
                <a:rPr lang="es-ES" sz="220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tilizar Google Analytics para rastrear el comportamiento del cliente en la página web, identificar las horas pico de visitas y las páginas de productos populares para promociones específicas</a:t>
              </a:r>
              <a:endParaRPr lang="en-GB" sz="2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C60D3B2C-27E2-0CF5-3F41-5EFDE3B12007}"/>
                </a:ext>
              </a:extLst>
            </p:cNvPr>
            <p:cNvSpPr txBox="1"/>
            <p:nvPr/>
          </p:nvSpPr>
          <p:spPr>
            <a:xfrm>
              <a:off x="9372602" y="4172033"/>
              <a:ext cx="7848600" cy="504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2"/>
              </a:pPr>
              <a:r>
                <a:rPr lang="it-IT" sz="24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Customer Relationship Management (CRM)</a:t>
              </a:r>
            </a:p>
            <a:p>
              <a:pPr algn="just"/>
              <a:endParaRPr lang="it-IT" sz="1200" b="1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Crear y fortalecer relaciones con los clientes en cada contacto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Implementar campañas de comunicación personalizadas</a:t>
              </a:r>
            </a:p>
            <a:p>
              <a:pPr lvl="0" algn="just"/>
              <a:endParaRPr lang="es-ES" sz="2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lvl="0" indent="-342900" algn="just">
                <a:buFont typeface="Symbol" panose="05050102010706020507" pitchFamily="18" charset="2"/>
                <a:buChar char=""/>
              </a:pPr>
              <a:r>
                <a:rPr lang="es-ES" sz="2200" dirty="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Utilizar </a:t>
              </a: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datos de clientes para una resolver problemas de forma eficaz y obtener una mayor satisfacción de los clientes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 </a:t>
              </a:r>
              <a:endParaRPr lang="es-ES" sz="2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200" b="1" dirty="0">
                  <a:solidFill>
                    <a:srgbClr val="0070C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sz="2200" b="0" i="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22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Configurar correos electrónicos de seguimiento automatizados para los clientes que abandonaron sus cestas sin finalizar la compra, incentivándoles para completarla y mejorar los ratios de conversión</a:t>
              </a:r>
              <a:endParaRPr lang="en-GB" sz="22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213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3.3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Adaptándonos a las condiciones dinámicas del mercado</a:t>
            </a:r>
            <a:endParaRPr lang="en-GB"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43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Incrementando nuestras ventas online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229CFBBC-AC42-E5C1-1BC2-25C954D1ADD2}"/>
              </a:ext>
            </a:extLst>
          </p:cNvPr>
          <p:cNvGrpSpPr/>
          <p:nvPr/>
        </p:nvGrpSpPr>
        <p:grpSpPr>
          <a:xfrm>
            <a:off x="1066800" y="3526392"/>
            <a:ext cx="16154400" cy="5909310"/>
            <a:chOff x="1066800" y="3526392"/>
            <a:chExt cx="16154400" cy="590931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Monitorizando y gestionando nuestra estrategia de comercio electrónico, debemos estar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listos para adaptarnos a la dinámica cambiante y en evolución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del mercado. Aquí mostramos </a:t>
              </a:r>
              <a:r>
                <a:rPr lang="es-ES" sz="2400" b="1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tres consejos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para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‘</a:t>
              </a:r>
              <a:r>
                <a:rPr lang="es-ES" sz="2400" b="1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estar al tanto de todo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’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</a:t>
              </a:r>
              <a:r>
                <a: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9CAAC6B4-488B-7650-CC82-B4EC464B5564}"/>
                </a:ext>
              </a:extLst>
            </p:cNvPr>
            <p:cNvSpPr txBox="1"/>
            <p:nvPr/>
          </p:nvSpPr>
          <p:spPr>
            <a:xfrm>
              <a:off x="1066800" y="4542055"/>
              <a:ext cx="5105400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Permanece atento</a:t>
              </a:r>
            </a:p>
            <a:p>
              <a:pPr marL="457200" indent="-457200" algn="just">
                <a:buFont typeface="+mj-lt"/>
                <a:buAutoNum type="arabicPeriod"/>
              </a:pPr>
              <a:endParaRPr lang="en-GB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Evaluar con regularidad las tendencias del mercado, preferencias del consumidor, y la competencia</a:t>
              </a:r>
              <a:endParaRPr lang="en-GB" sz="24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b="1" i="0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sz="2400" b="0" i="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Ajustar rápidamente las ofertas de los productos o estrategias promocionales basadas en datos de mercado en tiempo real, garantizando la relevancia y la competitividad</a:t>
              </a:r>
              <a:endParaRPr lang="en-GB" sz="24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8C6A210-17F9-7E32-C216-F924696D4762}"/>
                </a:ext>
              </a:extLst>
            </p:cNvPr>
            <p:cNvSpPr txBox="1"/>
            <p:nvPr/>
          </p:nvSpPr>
          <p:spPr>
            <a:xfrm>
              <a:off x="6591300" y="4542055"/>
              <a:ext cx="51054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2"/>
              </a:pP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Anticiparnos a los cambios</a:t>
              </a:r>
            </a:p>
            <a:p>
              <a:pPr marL="457200" indent="-457200" algn="just">
                <a:buFont typeface="+mj-lt"/>
                <a:buAutoNum type="arabicPeriod" startAt="2"/>
              </a:pPr>
              <a:endParaRPr lang="en-GB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Identificar proactivamente posibles cambios en el panorama del mercado actual</a:t>
              </a:r>
              <a:endParaRPr lang="en-GB" sz="24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endParaRPr lang="en-GB" sz="2400" b="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b="1" i="0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sz="2400" b="0" i="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Monitorizar tendencias emergentes y los sentimientos de los clientes para predecir cambios, permitiendo ajustes oportunos a las estrategias de marketing y productos</a:t>
              </a:r>
              <a:endParaRPr lang="en-GB" sz="24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5C0C541C-B2A8-1648-1D18-8E7FAC5A4F5C}"/>
                </a:ext>
              </a:extLst>
            </p:cNvPr>
            <p:cNvSpPr txBox="1"/>
            <p:nvPr/>
          </p:nvSpPr>
          <p:spPr>
            <a:xfrm>
              <a:off x="11963400" y="4542055"/>
              <a:ext cx="5257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+mj-lt"/>
                <a:buAutoNum type="arabicPeriod" startAt="3"/>
              </a:pP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Flexibilidad en las operaciones</a:t>
              </a:r>
            </a:p>
            <a:p>
              <a:pPr algn="just"/>
              <a:endPara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Diseñar estrategias que puedan adaptarse de forma flexible a cambios imprevistos del mercado</a:t>
              </a:r>
              <a:endParaRPr lang="en-GB" sz="2400" b="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en-GB" sz="2400" b="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b="1" i="0" dirty="0">
                  <a:solidFill>
                    <a:srgbClr val="0070C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Ejemplo</a:t>
              </a:r>
              <a:r>
                <a:rPr lang="en-GB" sz="2400" b="0" i="0" dirty="0"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 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Tener planes de contingencia para interrupciones en la cadena de suministro o cambios repentinos en el comportamiento del consumidor, asegurando resiliencia y adaptabilidad</a:t>
              </a:r>
              <a:endParaRPr lang="en-GB" sz="2400" i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2791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Resumen</a:t>
            </a:r>
          </a:p>
        </p:txBody>
      </p:sp>
      <p:sp>
        <p:nvSpPr>
          <p:cNvPr id="13" name="CuadroTexto 4">
            <a:extLst>
              <a:ext uri="{FF2B5EF4-FFF2-40B4-BE49-F238E27FC236}">
                <a16:creationId xmlns:a16="http://schemas.microsoft.com/office/drawing/2014/main" id="{10D1C513-928E-51C5-BF92-41496A81E031}"/>
              </a:ext>
            </a:extLst>
          </p:cNvPr>
          <p:cNvSpPr txBox="1"/>
          <p:nvPr/>
        </p:nvSpPr>
        <p:spPr>
          <a:xfrm>
            <a:off x="1066800" y="2818506"/>
            <a:ext cx="161544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>
                <a:solidFill>
                  <a:srgbClr val="F08B3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Conceptos clave: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Plataforma de E-</a:t>
            </a:r>
            <a:r>
              <a:rPr lang="es-ES" sz="2000" b="0" i="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commerce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cesta de la compra, lista de productos y servicios, pasarela de pago, </a:t>
            </a:r>
            <a:r>
              <a:rPr lang="es-ES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opciones de envíos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segmentos de mercado</a:t>
            </a:r>
            <a:r>
              <a:rPr lang="es-ES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términos y condiciones, análisis de datos, CRM</a:t>
            </a:r>
            <a:endParaRPr lang="es-ES" sz="1000" b="0" i="0" dirty="0">
              <a:effectLst/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Oportunidades: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Alcance del mercado global, flexibilidad y accesibilidad, eficiencia de gastos, ventajas del análisis de datos, marketing personalizado, adaptabilidad, mejora de la experiencia del usuario</a:t>
            </a:r>
          </a:p>
          <a:p>
            <a:pPr algn="just"/>
            <a:endParaRPr lang="en-GB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GB" sz="3200" b="1" dirty="0">
                <a:solidFill>
                  <a:schemeClr val="accent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Elección de la Plataforma de E-Commerce: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Elegir la Plataforma adecuada implica evaluar necesidades, compatibilidad, facilidad de uso, </a:t>
            </a:r>
            <a:r>
              <a:rPr lang="es-ES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costes y escalabilidad,. Las opciones incluyen crear una página web personalizada o vender en plataformas de terceros</a:t>
            </a:r>
            <a:endParaRPr lang="es-ES" sz="2000" b="0" i="0" dirty="0">
              <a:effectLst/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Diseño de la tienda y listado de productos: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Diseñar una tienda fácil de usar implica considerar una interfaz accesible y una programación responsive para todo tipo de dispositivos. Un listado eficaz de productos incluye títulos optimizados, imágenes y precios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GB" sz="3200" b="1" i="0" dirty="0">
                <a:solidFill>
                  <a:schemeClr val="accent2"/>
                </a:solidFill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UNIDAD 3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Estrategia de visibilidad: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Implementar una estrategia de visibilidad incluye aprovechar las redes sociales, emplear tácticas de marketing online, atraer a clientes potenciales, y crear una fuerte presencia online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Análisis de datos y </a:t>
            </a: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CRM: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Utilizar análisis de datos ayuda a optimizar el rendimiento de nuestra página web y a ajustar nuestras estrategias de marketing. Un </a:t>
            </a:r>
            <a:r>
              <a:rPr lang="es-ES" sz="2000" b="0" i="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Customer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000" b="0" i="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Relationship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Management (CRM) se centra en crear</a:t>
            </a:r>
            <a:r>
              <a:rPr lang="es-ES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y fortalecer las relaciones con los clientes</a:t>
            </a:r>
            <a:endParaRPr lang="es-ES" sz="2000" b="0" i="0" dirty="0">
              <a:effectLst/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Adaptarse a las condiciones del mercado: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Permanecer atento, anticiparse a los cambios, y mantener la flexibilidad en las operaciones son estrategias </a:t>
            </a:r>
            <a:r>
              <a:rPr lang="es-ES" sz="2000" b="0" i="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vitals</a:t>
            </a:r>
            <a:r>
              <a:rPr lang="es-ES" sz="2000" b="0" i="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para adaptarnos a la naturaleza dinámica del mercado del comercio electrónico</a:t>
            </a:r>
          </a:p>
        </p:txBody>
      </p:sp>
    </p:spTree>
    <p:extLst>
      <p:ext uri="{BB962C8B-B14F-4D97-AF65-F5344CB8AC3E}">
        <p14:creationId xmlns:p14="http://schemas.microsoft.com/office/powerpoint/2010/main" val="884324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Preguntas de autoevaluación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A46A067-06FF-683A-ECEB-3DE92FAACB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841713"/>
              </p:ext>
            </p:extLst>
          </p:nvPr>
        </p:nvGraphicFramePr>
        <p:xfrm>
          <a:off x="831300" y="2909192"/>
          <a:ext cx="16625400" cy="4999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25080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3325080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3325080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3325080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3325080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noProof="0"/>
                        <a:t>¿Qué es el comercio electrónico, según Eurostat?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kern="1200" noProof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de los siguientes representa un servicio logístico en el comercio electrónico?</a:t>
                      </a:r>
                      <a:endParaRPr lang="es-E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kern="1200" noProof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significa B2B en el context del comercio electrónico?</a:t>
                      </a:r>
                      <a:endParaRPr lang="es-E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kern="1200" noProof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un factor crucial al diseñar una tienda online para una navegación eficaz?</a:t>
                      </a:r>
                      <a:endParaRPr lang="es-E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contribuye el análisis de datos a la estrategia de comercio electrónico?</a:t>
                      </a:r>
                      <a:endParaRPr lang="es-ES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56729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intercambio de bienes y servicios entre empresas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venta o compra de productos a través de transacciones electrónicas online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proceso de negociar contratos entre organizaciones privadas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mercado digital para interacciones en redes sociales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Plataforma de E-</a:t>
                      </a:r>
                      <a:r>
                        <a:rPr lang="es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commerce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Cesta de la compra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Pasarela de pago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Opciones de envío</a:t>
                      </a:r>
                      <a:endParaRPr lang="en-GB" sz="2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a consumidor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a empresa</a:t>
                      </a:r>
                      <a:endParaRPr lang="en-GB" sz="2200" b="1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Comprador a comprador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a Comprador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Accesibilidad y una interfaz intuitiva</a:t>
                      </a:r>
                      <a:endParaRPr lang="en-GB" sz="2200" b="1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Interfaz compleja para atraer a los usuarios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Adaptabilidad limitada para varios dispositivos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Enfoque exclusivo para los usuarios de pc de escritorio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Procesando pagos de forma segura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Rastreando el comportamiento, preferencias y tendencias de los clientes para tomar decisiones basadas en datos</a:t>
                      </a:r>
                      <a:endParaRPr lang="en-GB" sz="2200" b="1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Gestionando envíos y logística de forma eficaz</a:t>
                      </a:r>
                      <a:endParaRPr lang="en-GB" sz="2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lphaLcPeriod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Creando listados de productos visualmente atractivos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076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9F9E6D-37B9-D677-B302-6B4692430D8B}"/>
              </a:ext>
            </a:extLst>
          </p:cNvPr>
          <p:cNvSpPr txBox="1"/>
          <p:nvPr/>
        </p:nvSpPr>
        <p:spPr>
          <a:xfrm>
            <a:off x="2133600" y="6057900"/>
            <a:ext cx="14249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GB" sz="8000" b="1" spc="-114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¡Gracias! </a:t>
            </a: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-ES" sz="4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Sigue formándote en </a:t>
            </a:r>
            <a:r>
              <a:rPr lang="es-ES" sz="4000" b="1" dirty="0">
                <a:solidFill>
                  <a:srgbClr val="0000F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</a:t>
            </a:r>
            <a:r>
              <a:rPr lang="en-GB" sz="4000" b="1" dirty="0">
                <a:solidFill>
                  <a:srgbClr val="0000F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s://www.digitalmicro2.eu/</a:t>
            </a:r>
            <a:r>
              <a:rPr lang="en-GB" sz="4000" b="1" dirty="0">
                <a:solidFill>
                  <a:srgbClr val="0000FE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817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11">
            <a:extLst>
              <a:ext uri="{FF2B5EF4-FFF2-40B4-BE49-F238E27FC236}">
                <a16:creationId xmlns:a16="http://schemas.microsoft.com/office/drawing/2014/main" id="{94D7209E-92FF-B48B-E15E-41DFFC8B77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673934"/>
              </p:ext>
            </p:extLst>
          </p:nvPr>
        </p:nvGraphicFramePr>
        <p:xfrm>
          <a:off x="1104900" y="2503556"/>
          <a:ext cx="16154400" cy="6705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1">
            <a:extLst>
              <a:ext uri="{FF2B5EF4-FFF2-40B4-BE49-F238E27FC236}">
                <a16:creationId xmlns:a16="http://schemas.microsoft.com/office/drawing/2014/main" id="{9C397ED9-099E-4F08-C8BC-1BE7996F26E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67703" y="1911888"/>
            <a:ext cx="637197" cy="629899"/>
          </a:xfrm>
          <a:prstGeom prst="rect">
            <a:avLst/>
          </a:prstGeom>
        </p:spPr>
      </p:pic>
      <p:sp>
        <p:nvSpPr>
          <p:cNvPr id="5" name="CuadroTexto 6">
            <a:extLst>
              <a:ext uri="{FF2B5EF4-FFF2-40B4-BE49-F238E27FC236}">
                <a16:creationId xmlns:a16="http://schemas.microsoft.com/office/drawing/2014/main" id="{EBCF4741-98E0-C43D-FF12-172F75EA4B77}"/>
              </a:ext>
            </a:extLst>
          </p:cNvPr>
          <p:cNvSpPr txBox="1"/>
          <p:nvPr/>
        </p:nvSpPr>
        <p:spPr>
          <a:xfrm>
            <a:off x="1104900" y="1950118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79500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1.1 Understanding the Fundamentals of E-Commerce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2268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4D870B01-B134-F287-1B0D-CBC11234275B}"/>
              </a:ext>
            </a:extLst>
          </p:cNvPr>
          <p:cNvGrpSpPr/>
          <p:nvPr/>
        </p:nvGrpSpPr>
        <p:grpSpPr>
          <a:xfrm>
            <a:off x="1066800" y="3526392"/>
            <a:ext cx="16557486" cy="5427108"/>
            <a:chOff x="1066800" y="3526392"/>
            <a:chExt cx="16557486" cy="5427108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96592D9-B145-037C-BE20-419D6767C7BC}"/>
                </a:ext>
              </a:extLst>
            </p:cNvPr>
            <p:cNvSpPr txBox="1"/>
            <p:nvPr/>
          </p:nvSpPr>
          <p:spPr>
            <a:xfrm>
              <a:off x="1066800" y="3526392"/>
              <a:ext cx="16154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400" i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“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"El comercio electrónico puede definirse en general como </a:t>
              </a:r>
              <a:r>
                <a:rPr lang="es-ES" sz="2400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la venta 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o compra de </a:t>
              </a:r>
              <a:r>
                <a:rPr lang="es-ES" sz="2400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bienes o servicios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, ya sea entre empresas, hogares, individuos u organizaciones privadas, a través de </a:t>
              </a:r>
              <a:r>
                <a:rPr lang="es-ES" sz="2400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transacciones electrónicas</a:t>
              </a:r>
              <a:r>
                <a:rPr lang="es-ES" sz="2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rebuchet MS" panose="020B0603020202020204" pitchFamily="34" charset="0"/>
                </a:rPr>
                <a:t> realizadas a través de Internet u otras redes (de comunicación online)“</a:t>
              </a:r>
            </a:p>
            <a:p>
              <a:pPr algn="just"/>
              <a:r>
                <a:rPr lang="en-GB" sz="24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Fuente: </a:t>
              </a:r>
              <a:r>
                <a:rPr lang="en-GB" sz="2400" dirty="0">
                  <a:latin typeface="Microsoft Sans Serif" panose="020B0604020202020204" pitchFamily="34" charset="0"/>
                  <a:cs typeface="Microsoft Sans Serif" panose="020B0604020202020204" pitchFamily="34" charset="0"/>
                  <a:hlinkClick r:id="rId3"/>
                </a:rPr>
                <a:t>Eurostat, Glossary: E-commerce (2023)</a:t>
              </a:r>
              <a:endParaRPr lang="en-GB" sz="24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CuadroTexto 5">
              <a:extLst>
                <a:ext uri="{FF2B5EF4-FFF2-40B4-BE49-F238E27FC236}">
                  <a16:creationId xmlns:a16="http://schemas.microsoft.com/office/drawing/2014/main" id="{04E4868D-F408-DA4E-0155-C417A0DA48B4}"/>
                </a:ext>
              </a:extLst>
            </p:cNvPr>
            <p:cNvSpPr txBox="1"/>
            <p:nvPr/>
          </p:nvSpPr>
          <p:spPr>
            <a:xfrm>
              <a:off x="1066800" y="5280718"/>
              <a:ext cx="161544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¿Qué es el comercio electrónico?</a:t>
              </a:r>
            </a:p>
            <a:p>
              <a:pPr algn="ctr"/>
              <a:endParaRPr lang="en-GB" sz="2400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E-</a:t>
              </a:r>
              <a:r>
                <a:rPr lang="es-ES" sz="2400" b="1" dirty="0" err="1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commerce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 abreviatura de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comercio electrónico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y también conocido como comercio online, se refiere al proceso de compra o venta de productos y servicios tangibles a través de mercados online. Este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proceso dinámico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comprende transacciones comerciales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sin necesidad de contacto físico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 Opera en varios segmentos del mercado y utiliza diversos dispositivos inteligentes: PC, tabletas, teléfonos inteligentes, etc.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just"/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Distintas partes participan en </a:t>
              </a:r>
              <a:r>
                <a:rPr lang="es-ES" sz="2400" b="1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un intercambio de</a:t>
              </a:r>
              <a:r>
                <a:rPr lang="es-ES" sz="2400" dirty="0">
                  <a:solidFill>
                    <a:srgbClr val="000000"/>
                  </a:solidFill>
                  <a:effectLst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</a:t>
              </a:r>
              <a:endParaRPr lang="en-GB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" name="CuadroTexto 5">
              <a:extLst>
                <a:ext uri="{FF2B5EF4-FFF2-40B4-BE49-F238E27FC236}">
                  <a16:creationId xmlns:a16="http://schemas.microsoft.com/office/drawing/2014/main" id="{CF0D6C48-215F-118B-5EAB-752A0A2D0D4A}"/>
                </a:ext>
              </a:extLst>
            </p:cNvPr>
            <p:cNvSpPr txBox="1"/>
            <p:nvPr/>
          </p:nvSpPr>
          <p:spPr>
            <a:xfrm>
              <a:off x="8671833" y="7497545"/>
              <a:ext cx="22924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GB" sz="2400" b="1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Información</a:t>
              </a:r>
              <a:endParaRPr lang="en-GB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" name="CuadroTexto 5">
              <a:extLst>
                <a:ext uri="{FF2B5EF4-FFF2-40B4-BE49-F238E27FC236}">
                  <a16:creationId xmlns:a16="http://schemas.microsoft.com/office/drawing/2014/main" id="{ABC4215B-3A92-688F-EAAE-5AFEC7400CAA}"/>
                </a:ext>
              </a:extLst>
            </p:cNvPr>
            <p:cNvSpPr txBox="1"/>
            <p:nvPr/>
          </p:nvSpPr>
          <p:spPr>
            <a:xfrm>
              <a:off x="10774816" y="7497544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GB" sz="24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Divisas</a:t>
              </a:r>
            </a:p>
          </p:txBody>
        </p:sp>
        <p:sp>
          <p:nvSpPr>
            <p:cNvPr id="15" name="CuadroTexto 5">
              <a:extLst>
                <a:ext uri="{FF2B5EF4-FFF2-40B4-BE49-F238E27FC236}">
                  <a16:creationId xmlns:a16="http://schemas.microsoft.com/office/drawing/2014/main" id="{3620BBAD-F60F-7AB4-060A-B08BD8C6237B}"/>
                </a:ext>
              </a:extLst>
            </p:cNvPr>
            <p:cNvSpPr txBox="1"/>
            <p:nvPr/>
          </p:nvSpPr>
          <p:spPr>
            <a:xfrm>
              <a:off x="13487399" y="7503718"/>
              <a:ext cx="4136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GB" sz="2400" b="1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Producto</a:t>
              </a:r>
              <a:r>
                <a:rPr lang="en-GB" sz="24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(s) o </a:t>
              </a:r>
              <a:r>
                <a:rPr lang="en-GB" sz="2400" b="1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servicio</a:t>
              </a:r>
              <a:r>
                <a:rPr lang="en-GB" sz="2400" b="1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(s)</a:t>
              </a:r>
            </a:p>
          </p:txBody>
        </p:sp>
        <p:pic>
          <p:nvPicPr>
            <p:cNvPr id="19" name="Elemento grafico 18" descr="E-commerce contorno">
              <a:extLst>
                <a:ext uri="{FF2B5EF4-FFF2-40B4-BE49-F238E27FC236}">
                  <a16:creationId xmlns:a16="http://schemas.microsoft.com/office/drawing/2014/main" id="{BF1FBFDC-AC68-7701-5589-4C4F09FF0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401800" y="7979540"/>
              <a:ext cx="973960" cy="973960"/>
            </a:xfrm>
            <a:prstGeom prst="rect">
              <a:avLst/>
            </a:prstGeom>
          </p:spPr>
        </p:pic>
        <p:pic>
          <p:nvPicPr>
            <p:cNvPr id="21" name="Elemento grafico 20" descr="Scatola di imballaggio aperta contorno">
              <a:extLst>
                <a:ext uri="{FF2B5EF4-FFF2-40B4-BE49-F238E27FC236}">
                  <a16:creationId xmlns:a16="http://schemas.microsoft.com/office/drawing/2014/main" id="{EDBE69D0-3BB9-5698-B91A-6ED222A18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309212" y="7979540"/>
              <a:ext cx="973960" cy="973960"/>
            </a:xfrm>
            <a:prstGeom prst="rect">
              <a:avLst/>
            </a:prstGeom>
          </p:spPr>
        </p:pic>
        <p:pic>
          <p:nvPicPr>
            <p:cNvPr id="23" name="Elemento grafico 22" descr="Carta di credito contorno">
              <a:extLst>
                <a:ext uri="{FF2B5EF4-FFF2-40B4-BE49-F238E27FC236}">
                  <a16:creationId xmlns:a16="http://schemas.microsoft.com/office/drawing/2014/main" id="{D13600B8-F0D5-EAA1-475F-6BD334FCF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99687" y="7962900"/>
              <a:ext cx="968513" cy="968513"/>
            </a:xfrm>
            <a:prstGeom prst="rect">
              <a:avLst/>
            </a:prstGeom>
          </p:spPr>
        </p:pic>
        <p:pic>
          <p:nvPicPr>
            <p:cNvPr id="25" name="Elemento grafico 24" descr="Cloud computing contorno">
              <a:extLst>
                <a:ext uri="{FF2B5EF4-FFF2-40B4-BE49-F238E27FC236}">
                  <a16:creationId xmlns:a16="http://schemas.microsoft.com/office/drawing/2014/main" id="{96D5C27D-D0C3-B420-D253-935C93913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861287" y="7959210"/>
              <a:ext cx="968513" cy="968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80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698794" y="2555263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1.2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Desenvolviéndonos por el panorama del comercio electrónico (1)</a:t>
            </a:r>
            <a:endParaRPr lang="en-GB"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380196" y="1925364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17393" y="1952854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AF97C04C-28E6-618E-1DD1-08A5B9888B66}"/>
              </a:ext>
            </a:extLst>
          </p:cNvPr>
          <p:cNvGrpSpPr/>
          <p:nvPr/>
        </p:nvGrpSpPr>
        <p:grpSpPr>
          <a:xfrm>
            <a:off x="698794" y="3056914"/>
            <a:ext cx="16370006" cy="6285405"/>
            <a:chOff x="1066800" y="3526392"/>
            <a:chExt cx="16370006" cy="6285405"/>
          </a:xfrm>
        </p:grpSpPr>
        <p:pic>
          <p:nvPicPr>
            <p:cNvPr id="16" name="Elemento grafico 15" descr="Carrello della spesa contorno">
              <a:extLst>
                <a:ext uri="{FF2B5EF4-FFF2-40B4-BE49-F238E27FC236}">
                  <a16:creationId xmlns:a16="http://schemas.microsoft.com/office/drawing/2014/main" id="{9907CEBD-4554-14AD-1BFC-555E918C2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91400" y="4392423"/>
              <a:ext cx="751077" cy="751077"/>
            </a:xfrm>
            <a:prstGeom prst="rect">
              <a:avLst/>
            </a:prstGeom>
          </p:spPr>
        </p:pic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FDC77971-06E1-657C-0D61-D96B1AEAB7CF}"/>
                </a:ext>
              </a:extLst>
            </p:cNvPr>
            <p:cNvGrpSpPr/>
            <p:nvPr/>
          </p:nvGrpSpPr>
          <p:grpSpPr>
            <a:xfrm>
              <a:off x="1066800" y="3526392"/>
              <a:ext cx="16370006" cy="6285405"/>
              <a:chOff x="1066800" y="3526392"/>
              <a:chExt cx="16370006" cy="6285405"/>
            </a:xfrm>
          </p:grpSpPr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96592D9-B145-037C-BE20-419D6767C7BC}"/>
                  </a:ext>
                </a:extLst>
              </p:cNvPr>
              <p:cNvSpPr txBox="1"/>
              <p:nvPr/>
            </p:nvSpPr>
            <p:spPr>
              <a:xfrm>
                <a:off x="1066800" y="3526392"/>
                <a:ext cx="1615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Para navegar eficazmente por el panorama del comercio electrónico, vamos a introducir una serie de </a:t>
                </a:r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términos claves y conceptos 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para una mejor comprensión de este proceso dinámico:</a:t>
                </a:r>
                <a:endParaRPr lang="en-GB" sz="2400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85EAC138-4BDA-750A-25B3-3C67F7FDBA4B}"/>
                  </a:ext>
                </a:extLst>
              </p:cNvPr>
              <p:cNvSpPr txBox="1"/>
              <p:nvPr/>
            </p:nvSpPr>
            <p:spPr>
              <a:xfrm>
                <a:off x="1098194" y="4357389"/>
                <a:ext cx="5397206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3" algn="just"/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  <a:cs typeface="Symbol" panose="05050102010706020507" pitchFamily="18" charset="2"/>
                  </a:rPr>
                  <a:t>Plataforma de </a:t>
                </a:r>
              </a:p>
              <a:p>
                <a:pPr lvl="0" algn="just"/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  <a:cs typeface="Symbol" panose="05050102010706020507" pitchFamily="18" charset="2"/>
                  </a:rPr>
                  <a:t>	     comercio electrónico</a:t>
                </a:r>
                <a:endParaRPr lang="es-ES" sz="2400" dirty="0"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Symbol" panose="05050102010706020507" pitchFamily="18" charset="2"/>
                </a:endParaRPr>
              </a:p>
              <a:p>
                <a:pPr algn="ctr"/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Es la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infraestructura para ofrecer productos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a la venta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a través de una tienda online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. Es una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página web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o una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aplicación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y puede ser del propio vendedor (su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propia página web o aplicación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) o de una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aplicación digital de terceros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(eBay, Amazon, etc.). Estos últimos incluyen mercados de redes sociales como Marketplace de Facebook, que permite comprar y vender directamente en las redes sociales.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2C35C25E-7339-B007-49F5-C34B516E9ED7}"/>
                  </a:ext>
                </a:extLst>
              </p:cNvPr>
              <p:cNvSpPr txBox="1"/>
              <p:nvPr/>
            </p:nvSpPr>
            <p:spPr>
              <a:xfrm>
                <a:off x="6591300" y="4542055"/>
                <a:ext cx="51054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         </a:t>
                </a:r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Cesta de la compra </a:t>
                </a:r>
              </a:p>
              <a:p>
                <a:pPr algn="ctr"/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Un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carrito virtual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en un mercado online a menudo se ubica gráficamente en la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esquina superior derecha,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es donde se agregan productos y servicios para comprar. Muestra la selección del cliente para sus compras online y se puede ser revisar, modificar y confirmar durante la fase de pago.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C82D08B-92C7-C8A6-E6A1-B28B0BAC94D6}"/>
                  </a:ext>
                </a:extLst>
              </p:cNvPr>
              <p:cNvSpPr txBox="1"/>
              <p:nvPr/>
            </p:nvSpPr>
            <p:spPr>
              <a:xfrm>
                <a:off x="11792600" y="4364152"/>
                <a:ext cx="5644206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  	   </a:t>
                </a:r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Listado de productos y        	   servicios</a:t>
                </a:r>
              </a:p>
              <a:p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El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catálogo de productos y servicios disponibles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, añadidos uno a uno y agrupados por categorías, secciones, etc. Incluye la información más importante por cada producto como imagen(es), descripción de las características, precio, etiquetas y otros elementos, muchas veces con la opción para buscar productos por filtros. A menudo se agregan reseñas a la descripción del vendedor, brindando el punto de vista del usuario final.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8" name="Elemento grafico 17" descr="E-commerce contorno">
              <a:extLst>
                <a:ext uri="{FF2B5EF4-FFF2-40B4-BE49-F238E27FC236}">
                  <a16:creationId xmlns:a16="http://schemas.microsoft.com/office/drawing/2014/main" id="{F2EA0952-A3D3-1996-6F71-532D46A29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47800" y="4392423"/>
              <a:ext cx="751077" cy="751077"/>
            </a:xfrm>
            <a:prstGeom prst="rect">
              <a:avLst/>
            </a:prstGeom>
          </p:spPr>
        </p:pic>
        <p:pic>
          <p:nvPicPr>
            <p:cNvPr id="22" name="Elemento grafico 21" descr="Codice a barre contorno">
              <a:extLst>
                <a:ext uri="{FF2B5EF4-FFF2-40B4-BE49-F238E27FC236}">
                  <a16:creationId xmlns:a16="http://schemas.microsoft.com/office/drawing/2014/main" id="{FB641DFF-1ABB-5D98-8A83-640411B5B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192000" y="4392423"/>
              <a:ext cx="751077" cy="7510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607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66800" y="2818506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1.2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Desenvolviéndonos por el panorama del comercio electrónico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(2)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2188607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2149614"/>
            <a:ext cx="1127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1F9E8647-AD9C-EB25-E5E8-0CA65B198CEC}"/>
              </a:ext>
            </a:extLst>
          </p:cNvPr>
          <p:cNvGrpSpPr/>
          <p:nvPr/>
        </p:nvGrpSpPr>
        <p:grpSpPr>
          <a:xfrm>
            <a:off x="1066800" y="3279875"/>
            <a:ext cx="16154400" cy="5878828"/>
            <a:chOff x="1066800" y="3279875"/>
            <a:chExt cx="16154400" cy="5878828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FDC77971-06E1-657C-0D61-D96B1AEAB7CF}"/>
                </a:ext>
              </a:extLst>
            </p:cNvPr>
            <p:cNvGrpSpPr/>
            <p:nvPr/>
          </p:nvGrpSpPr>
          <p:grpSpPr>
            <a:xfrm>
              <a:off x="1066800" y="3526392"/>
              <a:ext cx="16154400" cy="5632311"/>
              <a:chOff x="1066800" y="3526392"/>
              <a:chExt cx="16154400" cy="5632311"/>
            </a:xfrm>
          </p:grpSpPr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85EAC138-4BDA-750A-25B3-3C67F7FDBA4B}"/>
                  </a:ext>
                </a:extLst>
              </p:cNvPr>
              <p:cNvSpPr txBox="1"/>
              <p:nvPr/>
            </p:nvSpPr>
            <p:spPr>
              <a:xfrm>
                <a:off x="1066800" y="3526392"/>
                <a:ext cx="51054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Pasarela de pago</a:t>
                </a:r>
              </a:p>
              <a:p>
                <a:pPr algn="ctr"/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Un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servicio tecnológico para permitir pagos online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con un intercambio de información de pago entre el cliente, el comerciante y el intermediario financiero.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1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Implica medidas de cifrado y autenticación para la protección de información financiera confidencial y la seguridad de las transacciones online.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2C35C25E-7339-B007-49F5-C34B516E9ED7}"/>
                  </a:ext>
                </a:extLst>
              </p:cNvPr>
              <p:cNvSpPr txBox="1"/>
              <p:nvPr/>
            </p:nvSpPr>
            <p:spPr>
              <a:xfrm>
                <a:off x="6591300" y="3526392"/>
                <a:ext cx="51054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Opciones de envío</a:t>
                </a:r>
              </a:p>
              <a:p>
                <a:pPr algn="ctr"/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El conjunto de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servicios logísticos 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participantes en la entrega y eventual devolución de productos o servicios a los clientes.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1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Estos servicios incluyen condiciones, plazos, costes, embalaje, seguimiento y cualquier opción para los transportistas (por ejemplo, usted o un socio externo).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C82D08B-92C7-C8A6-E6A1-B28B0BAC94D6}"/>
                  </a:ext>
                </a:extLst>
              </p:cNvPr>
              <p:cNvSpPr txBox="1"/>
              <p:nvPr/>
            </p:nvSpPr>
            <p:spPr>
              <a:xfrm>
                <a:off x="12115800" y="3526392"/>
                <a:ext cx="51054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         </a:t>
                </a:r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Segmentos de mercado</a:t>
                </a:r>
              </a:p>
              <a:p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Distintos grupos en los que se clasifican los </a:t>
                </a:r>
                <a:r>
                  <a:rPr lang="es-ES" sz="24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diferentes enfoques operativos</a:t>
                </a:r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.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1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4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Representan distintos tipos de comercio electrónico dependiendo de la identidad del vendedor y del público objetivo:</a:t>
                </a:r>
                <a:endParaRPr lang="en-GB" sz="24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Business-to-Consumer (B2C)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Business-to-Business (B2B)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Business-to-Government (B2G)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Consumer-to-Consumer (C2C)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Consumer-to-Business (C2B)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GB" sz="2400" dirty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… etc.</a:t>
                </a:r>
              </a:p>
            </p:txBody>
          </p:sp>
        </p:grpSp>
        <p:pic>
          <p:nvPicPr>
            <p:cNvPr id="4" name="Elemento grafico 3" descr="Carta di credito contorno">
              <a:extLst>
                <a:ext uri="{FF2B5EF4-FFF2-40B4-BE49-F238E27FC236}">
                  <a16:creationId xmlns:a16="http://schemas.microsoft.com/office/drawing/2014/main" id="{E53BDE84-2BB8-0626-88C7-803B80CEB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24000" y="3361537"/>
              <a:ext cx="751077" cy="751077"/>
            </a:xfrm>
            <a:prstGeom prst="rect">
              <a:avLst/>
            </a:prstGeom>
          </p:spPr>
        </p:pic>
        <p:pic>
          <p:nvPicPr>
            <p:cNvPr id="19" name="Elemento grafico 18" descr="Carrello portapacchi contorno">
              <a:extLst>
                <a:ext uri="{FF2B5EF4-FFF2-40B4-BE49-F238E27FC236}">
                  <a16:creationId xmlns:a16="http://schemas.microsoft.com/office/drawing/2014/main" id="{8378B4BE-0463-FA8C-43A9-11EB87AE8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860046" y="3279875"/>
              <a:ext cx="914400" cy="914400"/>
            </a:xfrm>
            <a:prstGeom prst="rect">
              <a:avLst/>
            </a:prstGeom>
          </p:spPr>
        </p:pic>
        <p:pic>
          <p:nvPicPr>
            <p:cNvPr id="21" name="Elemento grafico 20" descr="Trasferimento contorno">
              <a:extLst>
                <a:ext uri="{FF2B5EF4-FFF2-40B4-BE49-F238E27FC236}">
                  <a16:creationId xmlns:a16="http://schemas.microsoft.com/office/drawing/2014/main" id="{CE6091FB-BE64-C0AD-8DCA-50FAF9AC1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583923" y="3361536"/>
              <a:ext cx="751077" cy="7510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67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952500" y="2571710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1.2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Desenvolviéndonos por el panorama del comercio electrónico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(3)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29603" y="1930455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66800" y="1965102"/>
            <a:ext cx="12115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FB065DF-16F2-5200-6EE3-3C40A3875F4D}"/>
              </a:ext>
            </a:extLst>
          </p:cNvPr>
          <p:cNvGrpSpPr/>
          <p:nvPr/>
        </p:nvGrpSpPr>
        <p:grpSpPr>
          <a:xfrm>
            <a:off x="265000" y="2950461"/>
            <a:ext cx="16841900" cy="5881116"/>
            <a:chOff x="949321" y="2950461"/>
            <a:chExt cx="16157579" cy="5881116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FDC77971-06E1-657C-0D61-D96B1AEAB7CF}"/>
                </a:ext>
              </a:extLst>
            </p:cNvPr>
            <p:cNvGrpSpPr/>
            <p:nvPr/>
          </p:nvGrpSpPr>
          <p:grpSpPr>
            <a:xfrm>
              <a:off x="949321" y="3076155"/>
              <a:ext cx="16157579" cy="5755422"/>
              <a:chOff x="949321" y="3076155"/>
              <a:chExt cx="16157579" cy="5755422"/>
            </a:xfrm>
          </p:grpSpPr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85EAC138-4BDA-750A-25B3-3C67F7FDBA4B}"/>
                  </a:ext>
                </a:extLst>
              </p:cNvPr>
              <p:cNvSpPr txBox="1"/>
              <p:nvPr/>
            </p:nvSpPr>
            <p:spPr>
              <a:xfrm>
                <a:off x="949321" y="3094930"/>
                <a:ext cx="8234245" cy="5724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 </a:t>
                </a:r>
                <a:r>
                  <a:rPr lang="es-ES" sz="2400" b="1" dirty="0">
                    <a:solidFill>
                      <a:srgbClr val="0070C0"/>
                    </a:solidFill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Términos y condiciones</a:t>
                </a:r>
              </a:p>
              <a:p>
                <a:pPr algn="ctr"/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Generalmente abreviados como T&amp;C, se refieren al </a:t>
                </a:r>
                <a:r>
                  <a:rPr lang="es-ES" sz="22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conjunto de reglas, regulaciones y acuerdos contractuales</a:t>
                </a:r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para los términos de servicio o provisión de productos, así como los derechos y responsabilidades de todas las partes involucradas.</a:t>
                </a:r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Establecen expectativas, obligaciones y limitaciones tanto para el proveedor como para el cliente. Establecen expectativas, obligaciones y limitaciones tanto para el proveedor como para el cliente.</a:t>
                </a:r>
                <a:b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</a:br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Los T&amp;C, que cubren elementos clave como detalles del contrato, pago y precio, entrega y devolución, responsabilidad y exención de responsabilidad, política de privacidad, política de cancelación, propiedad intelectual y ley aplicable, representan la </a:t>
                </a:r>
                <a:r>
                  <a:rPr lang="es-ES" sz="22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base legal de la transacción</a:t>
                </a:r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, con el objetivo de garantizar claridad y vinculación legal.</a:t>
                </a:r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C82D08B-92C7-C8A6-E6A1-B28B0BAC94D6}"/>
                  </a:ext>
                </a:extLst>
              </p:cNvPr>
              <p:cNvSpPr txBox="1"/>
              <p:nvPr/>
            </p:nvSpPr>
            <p:spPr>
              <a:xfrm>
                <a:off x="9258300" y="3076155"/>
                <a:ext cx="7848600" cy="575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         Sistema de recopilación de datos y </a:t>
                </a:r>
                <a:r>
                  <a:rPr lang="es-ES" sz="2400" b="1" dirty="0" err="1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Customer</a:t>
                </a:r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 </a:t>
                </a:r>
                <a:r>
                  <a:rPr lang="es-ES" sz="2400" b="1" dirty="0" err="1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Relationship</a:t>
                </a:r>
                <a:r>
                  <a:rPr lang="es-ES" sz="24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Trebuchet MS" panose="020B0603020202020204" pitchFamily="34" charset="0"/>
                  </a:rPr>
                  <a:t> Management (CRM)</a:t>
                </a:r>
                <a:endParaRPr lang="en-GB" sz="2400" b="1" dirty="0">
                  <a:solidFill>
                    <a:srgbClr val="0070C0"/>
                  </a:solidFill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endParaRPr lang="en-GB" sz="1200" b="1" dirty="0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Los datos y las estadísticas son esenciales para monitorizar, rastrear y analizar los resultados y, en consecuencia, para tomar decisiones basadas en datos.</a:t>
                </a:r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En este marco, el análisis de datos utiliza herramientas, software y procedimientos para </a:t>
                </a:r>
                <a:r>
                  <a:rPr lang="es-ES" sz="22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recopilar datos de los clientes, análisis de comportamiento e historial de compras</a:t>
                </a:r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. Sirve para mejorar el marketing y el servicio al cliente. La recopilación de cualquier dato debe realizarse de conformidad con las políticas y procedimientos de protección de datos.</a:t>
                </a:r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  <a:p>
                <a:pPr algn="just"/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Este </a:t>
                </a:r>
                <a:r>
                  <a:rPr lang="es-ES" sz="2200" b="1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enfoque que involucra la participación del cliente, la comunicación y el análisis de datos</a:t>
                </a:r>
                <a:r>
                  <a:rPr lang="es-ES" sz="2200" dirty="0">
                    <a:solidFill>
                      <a:srgbClr val="000000"/>
                    </a:solidFill>
                    <a:effectLst/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 es a lo que se refiere el término CRM.</a:t>
                </a:r>
                <a:endParaRPr lang="en-GB" sz="22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2" name="Elemento grafico 11" descr="Documento contorno">
              <a:extLst>
                <a:ext uri="{FF2B5EF4-FFF2-40B4-BE49-F238E27FC236}">
                  <a16:creationId xmlns:a16="http://schemas.microsoft.com/office/drawing/2014/main" id="{70326D03-6A71-27C5-FF32-5A3C4B6E2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8204" y="2950461"/>
              <a:ext cx="751077" cy="751077"/>
            </a:xfrm>
            <a:prstGeom prst="rect">
              <a:avLst/>
            </a:prstGeom>
          </p:spPr>
        </p:pic>
        <p:pic>
          <p:nvPicPr>
            <p:cNvPr id="14" name="Elemento grafico 13" descr="Ricerca contorno">
              <a:extLst>
                <a:ext uri="{FF2B5EF4-FFF2-40B4-BE49-F238E27FC236}">
                  <a16:creationId xmlns:a16="http://schemas.microsoft.com/office/drawing/2014/main" id="{3D4B4ABC-C014-11A8-FA2B-F1252CBBD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01237" y="3106286"/>
              <a:ext cx="861646" cy="8616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496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34143" y="2604070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1.3 </a:t>
            </a:r>
            <a:r>
              <a:rPr lang="es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Identificando oportunidades para el comercio electrónico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62260" y="1980336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99457" y="1941343"/>
            <a:ext cx="12039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34143" y="3317399"/>
            <a:ext cx="1615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 comercio electrónico (venta en línea) ofrece numerosas </a:t>
            </a: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ventajas y oportunidades para las empresas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lo que representa su potencial de entrada, crecimiento y éxito en el panorama digital, una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nueva oportunidad para los negocios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Éstas incluyen: </a:t>
            </a:r>
          </a:p>
          <a:p>
            <a:pPr algn="just"/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Alcance del mercado global</a:t>
            </a:r>
            <a:r>
              <a:rPr lang="en-GB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diferencia de las tiendas físicas, donde los clientes están limitados a su área local, a través del comercio online las empresas pueden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vender productos a clientes de todo el mundo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Por lo tanto, el comercio electrónico permite a las empresas expandir sus negocios y mercados,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superando limitaciones físicas y geográficas y llegando a una audiencia global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Flexibilidad y accesibilidad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Como antes, las tiendas físicas generalmente permanecen abiertas con horarios limitados. El comercio electrónico, por su parte, permite a los clientes adquirir productos y servicios estén donde estén, a través de numerosos dispositivos y, sobre todo, en cualquier momento. Como resultado, los vendedores (empresas) pueden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generar ventas y ganancias las 24 horas del día, los 7 días de la semana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aprovechando los diferentes horarios y zonas horarias de los clientes.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Eficiencia de gastos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Los gastos de una presencia digital, es decir, de iniciar y administrar un comercio electrónico, suelen ser más bajos que los de una tienda física. Si no menores, los costes de un comercio electrónico son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más escalables y menores en términos de costo de oportunidad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2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8D2284-A8C0-0C85-B90C-39529AB65925}"/>
              </a:ext>
            </a:extLst>
          </p:cNvPr>
          <p:cNvSpPr txBox="1"/>
          <p:nvPr/>
        </p:nvSpPr>
        <p:spPr>
          <a:xfrm>
            <a:off x="1023257" y="2543209"/>
            <a:ext cx="161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1.3 </a:t>
            </a:r>
            <a:r>
              <a:rPr lang="es-ES" sz="2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Identificando oportunidades para el comercio electrónico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(2)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6D8717-2E98-0F32-A6DA-79A193BE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t="12159" r="62484" b="72462"/>
          <a:stretch/>
        </p:blipFill>
        <p:spPr>
          <a:xfrm>
            <a:off x="440489" y="1976568"/>
            <a:ext cx="637197" cy="62989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9904CF2-CFEF-B0FB-792C-7428F4FC08A8}"/>
              </a:ext>
            </a:extLst>
          </p:cNvPr>
          <p:cNvSpPr txBox="1"/>
          <p:nvPr/>
        </p:nvSpPr>
        <p:spPr>
          <a:xfrm>
            <a:off x="1077686" y="1925954"/>
            <a:ext cx="12039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1: Introducción al comercio electrónico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6592D9-B145-037C-BE20-419D6767C7BC}"/>
              </a:ext>
            </a:extLst>
          </p:cNvPr>
          <p:cNvSpPr txBox="1"/>
          <p:nvPr/>
        </p:nvSpPr>
        <p:spPr>
          <a:xfrm>
            <a:off x="1023257" y="3261981"/>
            <a:ext cx="1615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Ventajas del </a:t>
            </a: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análisis de datos</a:t>
            </a:r>
            <a:r>
              <a:rPr lang="en-GB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 comercio electrónico proporciona a las empresas una gran cantidad de datos sobre diversos aspectos (por ejemplo, el comportamiento del consumidor) que, una vez recopilados, analizados y procesados a través de las herramientas adecuadas, permiten tomar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decisiones basadas en datos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para orientar las estrategias comerciales hacia una competitividad y crecimiento sostenido.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Personalización y marketing orientado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Basándonos en lo anterior, los datos de los consumidores permiten a las empresas crear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campañas y actividades de marketing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(por ejemplo, publicidad, ventanas emergentes, etc.) adaptadas a un grupo objetivo específico de consumidores en función de sus preferencias y comportamientos. Esto tiene implicaciones positivas, desde el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compromiso del cliente hasta la fidelización del mismo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Adaptabilidad y gestión de bienes y servicios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Los datos recogidos proporcionan información útil para una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posible diversificación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de la oferta, para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adaptarla a las nuevas tendencias y demandas de los clientes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El comercio electrónico facilita la adaptabilidad, garantizando que las empresas sigan siendo relevantes y competitivas.</a:t>
            </a: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70C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Mejora de la experiencia del usuario</a:t>
            </a:r>
            <a:r>
              <a:rPr lang="en-GB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 comercio electrónico amplifica el concepto de experiencia del usuario en la relación con el cliente, empleando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actividades como el diseño intuitivo de páginas web y el servicio de atención al cliente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Esto mejora la experiencia general,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facilitando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una progresión más rápida y eficiente hacia la </a:t>
            </a:r>
            <a:r>
              <a:rPr lang="es-ES" sz="2000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etapa de retención de clientes</a:t>
            </a:r>
            <a:r>
              <a:rPr lang="es-ES" sz="20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9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3AA3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9493</TotalTime>
  <Words>4848</Words>
  <Application>Microsoft Office PowerPoint</Application>
  <PresentationFormat>Personalizado</PresentationFormat>
  <Paragraphs>396</Paragraphs>
  <Slides>27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Microsoft Sans Serif</vt:lpstr>
      <vt:lpstr>Symbol</vt:lpstr>
      <vt:lpstr>Trebuchet MS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MICRO2_ PPT TEMPLATE</dc:title>
  <dc:creator>Monia Coppola</dc:creator>
  <cp:keywords>DAFU1hMFrLE,BAEXurJiHZU</cp:keywords>
  <cp:lastModifiedBy>internetwebsolutions internetwebsolutions</cp:lastModifiedBy>
  <cp:revision>125</cp:revision>
  <dcterms:created xsi:type="dcterms:W3CDTF">2022-12-15T14:43:32Z</dcterms:created>
  <dcterms:modified xsi:type="dcterms:W3CDTF">2023-12-13T12:35:01Z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2022-12-15T00:00:00Z</vt:filetime>
  </property>
  <property fmtid="{D5CDD505-2E9C-101B-9397-08002B2CF9AE}" pid="3" name="Creator">
    <vt:lpwstr>Canva</vt:lpwstr>
  </property>
  <property fmtid="{D5CDD505-2E9C-101B-9397-08002B2CF9AE}" pid="4" name="LastSaved">
    <vt:filetime>2022-12-15T00:00:00Z</vt:filetime>
  </property>
</Properties>
</file>