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7"/>
  </p:notesMasterIdLst>
  <p:sldIdLst>
    <p:sldId id="260" r:id="rId3"/>
    <p:sldId id="261" r:id="rId4"/>
    <p:sldId id="262" r:id="rId5"/>
    <p:sldId id="269" r:id="rId6"/>
    <p:sldId id="307" r:id="rId7"/>
    <p:sldId id="292" r:id="rId8"/>
    <p:sldId id="297" r:id="rId9"/>
    <p:sldId id="293" r:id="rId10"/>
    <p:sldId id="298" r:id="rId11"/>
    <p:sldId id="294" r:id="rId12"/>
    <p:sldId id="295" r:id="rId13"/>
    <p:sldId id="308" r:id="rId14"/>
    <p:sldId id="296" r:id="rId15"/>
    <p:sldId id="299" r:id="rId16"/>
    <p:sldId id="310" r:id="rId17"/>
    <p:sldId id="311" r:id="rId18"/>
    <p:sldId id="301" r:id="rId19"/>
    <p:sldId id="306" r:id="rId20"/>
    <p:sldId id="302" r:id="rId21"/>
    <p:sldId id="312" r:id="rId22"/>
    <p:sldId id="304" r:id="rId23"/>
    <p:sldId id="290" r:id="rId24"/>
    <p:sldId id="291" r:id="rId25"/>
    <p:sldId id="263" r:id="rId26"/>
  </p:sldIdLst>
  <p:sldSz cx="18288000" cy="10287000"/>
  <p:notesSz cx="18288000" cy="10287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92FC8B-2241-4B8B-908C-4938DCB9A394}">
          <p14:sldIdLst>
            <p14:sldId id="260"/>
            <p14:sldId id="261"/>
            <p14:sldId id="262"/>
            <p14:sldId id="269"/>
            <p14:sldId id="307"/>
            <p14:sldId id="292"/>
            <p14:sldId id="297"/>
            <p14:sldId id="293"/>
            <p14:sldId id="298"/>
            <p14:sldId id="294"/>
            <p14:sldId id="295"/>
            <p14:sldId id="308"/>
            <p14:sldId id="296"/>
            <p14:sldId id="299"/>
            <p14:sldId id="310"/>
            <p14:sldId id="311"/>
            <p14:sldId id="301"/>
            <p14:sldId id="306"/>
            <p14:sldId id="302"/>
            <p14:sldId id="312"/>
            <p14:sldId id="304"/>
            <p14:sldId id="290"/>
            <p14:sldId id="291"/>
            <p14:sldId id="263"/>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7EE"/>
    <a:srgbClr val="0070C0"/>
    <a:srgbClr val="F08B33"/>
    <a:srgbClr val="71A7D9"/>
    <a:srgbClr val="F1B9B9"/>
    <a:srgbClr val="EA8C8C"/>
    <a:srgbClr val="FF0000"/>
    <a:srgbClr val="FF8C00"/>
    <a:srgbClr val="0000FE"/>
    <a:srgbClr val="7EA8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50"/>
  </p:normalViewPr>
  <p:slideViewPr>
    <p:cSldViewPr>
      <p:cViewPr varScale="1">
        <p:scale>
          <a:sx n="72" d="100"/>
          <a:sy n="72" d="100"/>
        </p:scale>
        <p:origin x="121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a:p>
      </dgm:t>
    </dgm:pt>
    <dgm:pt modelId="{19D75968-110D-4570-A796-4EFA7A289980}">
      <dgm:prSet phldrT="[Texto]" custT="1"/>
      <dgm:spPr/>
      <dgm:t>
        <a:bodyPr/>
        <a:lstStyle/>
        <a:p>
          <a:pPr>
            <a:defRPr sz="2500" b="1"/>
          </a:pPr>
          <a:r>
            <a:rPr sz="2800" dirty="0"/>
            <a:t>UNIDAD 1: </a:t>
          </a:r>
          <a:r>
            <a:rPr sz="2800" dirty="0" err="1"/>
            <a:t>Dominar</a:t>
          </a:r>
          <a:r>
            <a:rPr sz="2800" dirty="0"/>
            <a:t> las </a:t>
          </a:r>
          <a:r>
            <a:rPr sz="2800" dirty="0" err="1"/>
            <a:t>estrategias</a:t>
          </a:r>
          <a:r>
            <a:rPr sz="2800" dirty="0"/>
            <a:t> de marketing digital</a:t>
          </a:r>
        </a:p>
      </dgm:t>
    </dgm:pt>
    <dgm:pt modelId="{78AFBB9F-F438-4106-A4C3-7D8B2021376F}" type="parTrans" cxnId="{B3CC6CB5-BB5B-4A96-8B1E-A8A3F01CC766}">
      <dgm:prSet/>
      <dgm:spPr/>
      <dgm:t>
        <a:bodyPr/>
        <a:lstStyle/>
        <a:p>
          <a:endParaRPr sz="2500"/>
        </a:p>
      </dgm:t>
    </dgm:pt>
    <dgm:pt modelId="{B5F78038-C462-4723-A996-05689A91AF21}" type="sibTrans" cxnId="{B3CC6CB5-BB5B-4A96-8B1E-A8A3F01CC766}">
      <dgm:prSet/>
      <dgm:spPr/>
      <dgm:t>
        <a:bodyPr/>
        <a:lstStyle/>
        <a:p>
          <a:endParaRPr sz="2500"/>
        </a:p>
      </dgm:t>
    </dgm:pt>
    <dgm:pt modelId="{609B7737-2F8B-426B-AF67-1EE3ED08022C}">
      <dgm:prSet phldrT="[Texto]" custT="1"/>
      <dgm:spPr/>
      <dgm:t>
        <a:bodyPr/>
        <a:lstStyle/>
        <a:p>
          <a:pPr>
            <a:defRPr sz="2500" b="1"/>
          </a:pPr>
          <a:r>
            <a:rPr sz="2800" dirty="0"/>
            <a:t>UNIDAD 2: </a:t>
          </a:r>
          <a:r>
            <a:rPr sz="2800" dirty="0" err="1"/>
            <a:t>Comunicación</a:t>
          </a:r>
          <a:r>
            <a:rPr sz="2800" dirty="0"/>
            <a:t> digital e </a:t>
          </a:r>
          <a:r>
            <a:rPr sz="2800" dirty="0" err="1"/>
            <a:t>interacción</a:t>
          </a:r>
          <a:endParaRPr sz="2800" dirty="0"/>
        </a:p>
      </dgm:t>
    </dgm:pt>
    <dgm:pt modelId="{975E8B56-3427-4763-936D-3ECC0B455C10}" type="parTrans" cxnId="{ADD302FE-967B-4FE9-B6D1-D27BC1B89707}">
      <dgm:prSet/>
      <dgm:spPr/>
      <dgm:t>
        <a:bodyPr/>
        <a:lstStyle/>
        <a:p>
          <a:endParaRPr sz="2500"/>
        </a:p>
      </dgm:t>
    </dgm:pt>
    <dgm:pt modelId="{0E0957BF-B5FA-4EBB-B90A-1ECF37440F7B}" type="sibTrans" cxnId="{ADD302FE-967B-4FE9-B6D1-D27BC1B89707}">
      <dgm:prSet/>
      <dgm:spPr/>
      <dgm:t>
        <a:bodyPr/>
        <a:lstStyle/>
        <a:p>
          <a:endParaRPr sz="2500"/>
        </a:p>
      </dgm:t>
    </dgm:pt>
    <dgm:pt modelId="{42A9927F-7EEB-49E2-AAE0-BB93F204DC73}">
      <dgm:prSet phldrT="[Texto]" custT="1"/>
      <dgm:spPr/>
      <dgm:t>
        <a:bodyPr/>
        <a:lstStyle/>
        <a:p>
          <a:pPr>
            <a:defRPr sz="2500"/>
          </a:pPr>
          <a:r>
            <a:rPr sz="2800" dirty="0"/>
            <a:t>1.1 </a:t>
          </a:r>
          <a:r>
            <a:rPr sz="2800" dirty="0" err="1"/>
            <a:t>Introducción</a:t>
          </a:r>
          <a:r>
            <a:rPr sz="2800" dirty="0"/>
            <a:t> al Marketing Digital</a:t>
          </a:r>
        </a:p>
      </dgm:t>
    </dgm:pt>
    <dgm:pt modelId="{5DB0D6A3-46B0-4811-A8CA-83424F54EA2C}" type="parTrans" cxnId="{F06D23CE-DC23-4FAC-BB37-755864DD5239}">
      <dgm:prSet/>
      <dgm:spPr/>
      <dgm:t>
        <a:bodyPr/>
        <a:lstStyle/>
        <a:p>
          <a:endParaRPr sz="2500"/>
        </a:p>
      </dgm:t>
    </dgm:pt>
    <dgm:pt modelId="{4F51661B-22E6-4157-ABC3-8828C1279766}" type="sibTrans" cxnId="{F06D23CE-DC23-4FAC-BB37-755864DD5239}">
      <dgm:prSet/>
      <dgm:spPr/>
      <dgm:t>
        <a:bodyPr/>
        <a:lstStyle/>
        <a:p>
          <a:endParaRPr sz="2500"/>
        </a:p>
      </dgm:t>
    </dgm:pt>
    <dgm:pt modelId="{F3138C2B-07EE-EA4D-9872-9FFFD5DF4094}">
      <dgm:prSet phldrT="[Texto]" custT="1"/>
      <dgm:spPr/>
      <dgm:t>
        <a:bodyPr/>
        <a:lstStyle/>
        <a:p>
          <a:pPr>
            <a:defRPr sz="2500"/>
          </a:pPr>
          <a:r>
            <a:rPr sz="2800" dirty="0"/>
            <a:t>1.3 </a:t>
          </a:r>
          <a:r>
            <a:rPr sz="2800" dirty="0" err="1"/>
            <a:t>Estrategias</a:t>
          </a:r>
          <a:r>
            <a:rPr sz="2800" dirty="0"/>
            <a:t> de </a:t>
          </a:r>
          <a:r>
            <a:rPr sz="2800" dirty="0" err="1"/>
            <a:t>generación</a:t>
          </a:r>
          <a:r>
            <a:rPr sz="2800" dirty="0"/>
            <a:t> de </a:t>
          </a:r>
          <a:r>
            <a:rPr sz="2800" dirty="0" err="1"/>
            <a:t>plomo</a:t>
          </a:r>
          <a:endParaRPr sz="2800" dirty="0"/>
        </a:p>
      </dgm:t>
    </dgm:pt>
    <dgm:pt modelId="{6039C5DF-0C16-1B4B-9A64-F02DD2B4FE50}" type="parTrans" cxnId="{BAF8B15D-981B-F743-B524-2793474508D2}">
      <dgm:prSet/>
      <dgm:spPr/>
      <dgm:t>
        <a:bodyPr/>
        <a:lstStyle/>
        <a:p>
          <a:endParaRPr sz="2500"/>
        </a:p>
      </dgm:t>
    </dgm:pt>
    <dgm:pt modelId="{78625433-4DE6-004C-91A3-F1E6A86F7816}" type="sibTrans" cxnId="{BAF8B15D-981B-F743-B524-2793474508D2}">
      <dgm:prSet/>
      <dgm:spPr/>
      <dgm:t>
        <a:bodyPr/>
        <a:lstStyle/>
        <a:p>
          <a:endParaRPr sz="2500"/>
        </a:p>
      </dgm:t>
    </dgm:pt>
    <dgm:pt modelId="{E66DA7E5-97BB-DF47-AB9F-8B2C7D736D1B}">
      <dgm:prSet phldrT="[Texto]" custT="1"/>
      <dgm:spPr/>
      <dgm:t>
        <a:bodyPr/>
        <a:lstStyle/>
        <a:p>
          <a:pPr>
            <a:defRPr sz="2500"/>
          </a:pPr>
          <a:r>
            <a:rPr sz="2800" dirty="0"/>
            <a:t>1.4 </a:t>
          </a:r>
          <a:r>
            <a:rPr sz="2800" dirty="0" err="1"/>
            <a:t>Optimización</a:t>
          </a:r>
          <a:r>
            <a:rPr sz="2800" dirty="0"/>
            <a:t> de la </a:t>
          </a:r>
          <a:r>
            <a:rPr sz="2800" dirty="0" err="1"/>
            <a:t>conversión</a:t>
          </a:r>
          <a:endParaRPr sz="2800" dirty="0"/>
        </a:p>
      </dgm:t>
    </dgm:pt>
    <dgm:pt modelId="{217ABF85-C553-BD46-907F-F1815633D4E1}" type="parTrans" cxnId="{6E594159-F866-1B4E-9EBD-E96F2B4EC210}">
      <dgm:prSet/>
      <dgm:spPr/>
      <dgm:t>
        <a:bodyPr/>
        <a:lstStyle/>
        <a:p>
          <a:endParaRPr sz="2500"/>
        </a:p>
      </dgm:t>
    </dgm:pt>
    <dgm:pt modelId="{331D6D9A-BA1B-344F-8FC5-09A5A7D62C23}" type="sibTrans" cxnId="{6E594159-F866-1B4E-9EBD-E96F2B4EC210}">
      <dgm:prSet/>
      <dgm:spPr/>
      <dgm:t>
        <a:bodyPr/>
        <a:lstStyle/>
        <a:p>
          <a:endParaRPr sz="2500"/>
        </a:p>
      </dgm:t>
    </dgm:pt>
    <dgm:pt modelId="{865B8DBD-8D52-FB49-8D27-F6E0E19C3321}">
      <dgm:prSet phldrT="[Texto]" custT="1"/>
      <dgm:spPr/>
      <dgm:t>
        <a:bodyPr/>
        <a:lstStyle/>
        <a:p>
          <a:pPr>
            <a:defRPr sz="2500"/>
          </a:pPr>
          <a:r>
            <a:rPr sz="2800" dirty="0"/>
            <a:t>1.5 </a:t>
          </a:r>
          <a:r>
            <a:rPr sz="2800" dirty="0" err="1"/>
            <a:t>Retención</a:t>
          </a:r>
          <a:r>
            <a:rPr sz="2800" dirty="0"/>
            <a:t> de </a:t>
          </a:r>
          <a:r>
            <a:rPr sz="2800" dirty="0" err="1"/>
            <a:t>clientes</a:t>
          </a:r>
          <a:r>
            <a:rPr sz="2800" dirty="0"/>
            <a:t> </a:t>
          </a:r>
          <a:r>
            <a:rPr sz="2800" dirty="0" err="1"/>
            <a:t>en</a:t>
          </a:r>
          <a:r>
            <a:rPr sz="2800" dirty="0"/>
            <a:t> la era digital</a:t>
          </a:r>
        </a:p>
      </dgm:t>
    </dgm:pt>
    <dgm:pt modelId="{2EE034B8-89CD-884A-BC6E-E821A6EBF593}" type="parTrans" cxnId="{B19DF913-636E-A040-B12B-5F1ABCC0D2A6}">
      <dgm:prSet/>
      <dgm:spPr/>
      <dgm:t>
        <a:bodyPr/>
        <a:lstStyle/>
        <a:p>
          <a:endParaRPr sz="2500"/>
        </a:p>
      </dgm:t>
    </dgm:pt>
    <dgm:pt modelId="{448C24C9-46A1-2C48-84AB-6347B35C4552}" type="sibTrans" cxnId="{B19DF913-636E-A040-B12B-5F1ABCC0D2A6}">
      <dgm:prSet/>
      <dgm:spPr/>
      <dgm:t>
        <a:bodyPr/>
        <a:lstStyle/>
        <a:p>
          <a:endParaRPr sz="2500"/>
        </a:p>
      </dgm:t>
    </dgm:pt>
    <dgm:pt modelId="{A6BA572E-E5C0-4EEE-90CE-31877E0F0790}">
      <dgm:prSet phldrT="[Texto]" custT="1"/>
      <dgm:spPr/>
      <dgm:t>
        <a:bodyPr/>
        <a:lstStyle/>
        <a:p>
          <a:pPr>
            <a:defRPr sz="2500"/>
          </a:pPr>
          <a:r>
            <a:rPr sz="2800" dirty="0"/>
            <a:t>2.1 </a:t>
          </a:r>
          <a:r>
            <a:rPr sz="2800" dirty="0" err="1"/>
            <a:t>Introducción</a:t>
          </a:r>
          <a:r>
            <a:rPr sz="2800" dirty="0"/>
            <a:t> a la </a:t>
          </a:r>
          <a:r>
            <a:rPr sz="2800" dirty="0" err="1"/>
            <a:t>Comunicación</a:t>
          </a:r>
          <a:r>
            <a:rPr sz="2800" dirty="0"/>
            <a:t> Digital</a:t>
          </a:r>
        </a:p>
      </dgm:t>
    </dgm:pt>
    <dgm:pt modelId="{7FC9B69B-175E-4E9B-A1E3-4807EA68850B}" type="sibTrans" cxnId="{8DF58874-90BD-40B0-9B30-7FDE6ACFD19F}">
      <dgm:prSet/>
      <dgm:spPr/>
      <dgm:t>
        <a:bodyPr/>
        <a:lstStyle/>
        <a:p>
          <a:endParaRPr sz="2500"/>
        </a:p>
      </dgm:t>
    </dgm:pt>
    <dgm:pt modelId="{288CA62C-7E68-441B-BF77-1ACBD0260079}" type="parTrans" cxnId="{8DF58874-90BD-40B0-9B30-7FDE6ACFD19F}">
      <dgm:prSet/>
      <dgm:spPr/>
      <dgm:t>
        <a:bodyPr/>
        <a:lstStyle/>
        <a:p>
          <a:endParaRPr sz="2500"/>
        </a:p>
      </dgm:t>
    </dgm:pt>
    <dgm:pt modelId="{11DBDE9E-1701-1A40-96FE-209ECFF7BA8F}">
      <dgm:prSet phldrT="[Texto]" custT="1"/>
      <dgm:spPr/>
      <dgm:t>
        <a:bodyPr/>
        <a:lstStyle/>
        <a:p>
          <a:pPr>
            <a:defRPr sz="2500"/>
          </a:pPr>
          <a:r>
            <a:rPr sz="2800" dirty="0"/>
            <a:t>2.4 </a:t>
          </a:r>
          <a:r>
            <a:rPr sz="2800" dirty="0" err="1"/>
            <a:t>Elaboración</a:t>
          </a:r>
          <a:r>
            <a:rPr sz="2800" dirty="0"/>
            <a:t> de un plan editorial </a:t>
          </a:r>
          <a:r>
            <a:rPr sz="2800" dirty="0" err="1"/>
            <a:t>eficaz</a:t>
          </a:r>
          <a:endParaRPr sz="2800" dirty="0"/>
        </a:p>
      </dgm:t>
    </dgm:pt>
    <dgm:pt modelId="{D179B50A-7661-7E4E-AB10-39DF7F5FE31F}" type="parTrans" cxnId="{F7A11C88-7918-224C-BDF5-BEFBB46824DE}">
      <dgm:prSet/>
      <dgm:spPr/>
      <dgm:t>
        <a:bodyPr/>
        <a:lstStyle/>
        <a:p>
          <a:endParaRPr sz="2500"/>
        </a:p>
      </dgm:t>
    </dgm:pt>
    <dgm:pt modelId="{B37DF02C-0AC9-504A-8EA8-4A633D14ED83}" type="sibTrans" cxnId="{F7A11C88-7918-224C-BDF5-BEFBB46824DE}">
      <dgm:prSet/>
      <dgm:spPr/>
      <dgm:t>
        <a:bodyPr/>
        <a:lstStyle/>
        <a:p>
          <a:endParaRPr sz="2500"/>
        </a:p>
      </dgm:t>
    </dgm:pt>
    <dgm:pt modelId="{2AF559D4-B5FB-BC43-94C5-3801D3D1609C}">
      <dgm:prSet phldrT="[Texto]" custT="1"/>
      <dgm:spPr/>
      <dgm:t>
        <a:bodyPr/>
        <a:lstStyle/>
        <a:p>
          <a:pPr>
            <a:defRPr sz="2500"/>
          </a:pPr>
          <a:r>
            <a:rPr sz="2800" dirty="0"/>
            <a:t>2.5 </a:t>
          </a:r>
          <a:r>
            <a:rPr sz="2800" dirty="0" err="1"/>
            <a:t>Integración</a:t>
          </a:r>
          <a:r>
            <a:rPr sz="2800" dirty="0"/>
            <a:t> de </a:t>
          </a:r>
          <a:r>
            <a:rPr sz="2800" dirty="0" err="1"/>
            <a:t>estrategias</a:t>
          </a:r>
          <a:r>
            <a:rPr sz="2800" dirty="0"/>
            <a:t> de marketing digital y </a:t>
          </a:r>
          <a:r>
            <a:rPr sz="2800" dirty="0" err="1"/>
            <a:t>comunicación</a:t>
          </a:r>
          <a:endParaRPr sz="2800" dirty="0"/>
        </a:p>
      </dgm:t>
    </dgm:pt>
    <dgm:pt modelId="{356FF26F-032D-BB4B-9EBD-27CEDFAEE2FE}" type="parTrans" cxnId="{55AB0C65-3D16-6A4D-926B-51923520A73D}">
      <dgm:prSet/>
      <dgm:spPr/>
      <dgm:t>
        <a:bodyPr/>
        <a:lstStyle/>
        <a:p>
          <a:endParaRPr sz="2500"/>
        </a:p>
      </dgm:t>
    </dgm:pt>
    <dgm:pt modelId="{E5C3F70D-7907-9C40-8264-B9B27F8C7B96}" type="sibTrans" cxnId="{55AB0C65-3D16-6A4D-926B-51923520A73D}">
      <dgm:prSet/>
      <dgm:spPr/>
      <dgm:t>
        <a:bodyPr/>
        <a:lstStyle/>
        <a:p>
          <a:endParaRPr sz="2500"/>
        </a:p>
      </dgm:t>
    </dgm:pt>
    <dgm:pt modelId="{527BB445-F64E-634F-8250-1F58671FCD97}">
      <dgm:prSet phldrT="[Texto]" custT="1"/>
      <dgm:spPr/>
      <dgm:t>
        <a:bodyPr/>
        <a:lstStyle/>
        <a:p>
          <a:pPr>
            <a:defRPr sz="2500"/>
          </a:pPr>
          <a:r>
            <a:rPr sz="2800" dirty="0"/>
            <a:t>1.6 Un </a:t>
          </a:r>
          <a:r>
            <a:rPr sz="2800" dirty="0" err="1"/>
            <a:t>ejemplo</a:t>
          </a:r>
          <a:r>
            <a:rPr sz="2800" dirty="0"/>
            <a:t> </a:t>
          </a:r>
          <a:r>
            <a:rPr sz="2800" dirty="0" err="1"/>
            <a:t>práctico</a:t>
          </a:r>
          <a:r>
            <a:rPr sz="2800" dirty="0"/>
            <a:t> para </a:t>
          </a:r>
          <a:r>
            <a:rPr sz="2800" dirty="0" err="1"/>
            <a:t>construir</a:t>
          </a:r>
          <a:r>
            <a:rPr sz="2800" dirty="0"/>
            <a:t> una </a:t>
          </a:r>
          <a:r>
            <a:rPr sz="2800" dirty="0" err="1"/>
            <a:t>presencia</a:t>
          </a:r>
          <a:r>
            <a:rPr sz="2800" dirty="0"/>
            <a:t> </a:t>
          </a:r>
          <a:r>
            <a:rPr sz="2800" dirty="0" err="1"/>
            <a:t>en</a:t>
          </a:r>
          <a:r>
            <a:rPr sz="2800" dirty="0"/>
            <a:t> </a:t>
          </a:r>
          <a:r>
            <a:rPr sz="2800" dirty="0" err="1"/>
            <a:t>línea</a:t>
          </a:r>
          <a:r>
            <a:rPr sz="2800" dirty="0"/>
            <a:t>: </a:t>
          </a:r>
          <a:r>
            <a:rPr sz="2800" dirty="0" err="1"/>
            <a:t>Perfil</a:t>
          </a:r>
          <a:r>
            <a:rPr sz="2800" dirty="0"/>
            <a:t> de </a:t>
          </a:r>
          <a:r>
            <a:rPr sz="2800" dirty="0" err="1"/>
            <a:t>negocio</a:t>
          </a:r>
          <a:r>
            <a:rPr sz="2800" dirty="0"/>
            <a:t> de Google</a:t>
          </a:r>
        </a:p>
      </dgm:t>
    </dgm:pt>
    <dgm:pt modelId="{013C7A8F-4B98-AD48-9206-F1B24CE07190}" type="parTrans" cxnId="{2965A5F2-7992-1945-B657-E1AB488038D4}">
      <dgm:prSet/>
      <dgm:spPr/>
      <dgm:t>
        <a:bodyPr/>
        <a:lstStyle/>
        <a:p>
          <a:endParaRPr/>
        </a:p>
      </dgm:t>
    </dgm:pt>
    <dgm:pt modelId="{129D393D-752A-7640-9415-4FEE84B096E6}" type="sibTrans" cxnId="{2965A5F2-7992-1945-B657-E1AB488038D4}">
      <dgm:prSet/>
      <dgm:spPr/>
      <dgm:t>
        <a:bodyPr/>
        <a:lstStyle/>
        <a:p>
          <a:endParaRPr/>
        </a:p>
      </dgm:t>
    </dgm:pt>
    <dgm:pt modelId="{860CF492-C8FC-B64E-82A9-4AE72AD447C8}">
      <dgm:prSet phldrT="[Texto]" custT="1"/>
      <dgm:spPr/>
      <dgm:t>
        <a:bodyPr/>
        <a:lstStyle/>
        <a:p>
          <a:pPr>
            <a:defRPr sz="2500"/>
          </a:pPr>
          <a:r>
            <a:rPr sz="2800"/>
            <a:t>1.2 Desarrollar un plan de marketing digital</a:t>
          </a:r>
        </a:p>
      </dgm:t>
    </dgm:pt>
    <dgm:pt modelId="{39B6865A-BC24-7341-AFCE-B543B975FAED}" type="parTrans" cxnId="{781107A5-AE5F-EA44-921E-28A0220FF10D}">
      <dgm:prSet/>
      <dgm:spPr/>
      <dgm:t>
        <a:bodyPr/>
        <a:lstStyle/>
        <a:p>
          <a:endParaRPr/>
        </a:p>
      </dgm:t>
    </dgm:pt>
    <dgm:pt modelId="{AA502935-368D-8249-AE9F-3D297CF6D537}" type="sibTrans" cxnId="{781107A5-AE5F-EA44-921E-28A0220FF10D}">
      <dgm:prSet/>
      <dgm:spPr/>
      <dgm:t>
        <a:bodyPr/>
        <a:lstStyle/>
        <a:p>
          <a:endParaRPr/>
        </a:p>
      </dgm:t>
    </dgm:pt>
    <dgm:pt modelId="{55DB04CE-5557-C846-B4FF-1238135CADD9}">
      <dgm:prSet phldrT="[Texto]" custT="1"/>
      <dgm:spPr/>
      <dgm:t>
        <a:bodyPr/>
        <a:lstStyle/>
        <a:p>
          <a:pPr>
            <a:defRPr sz="2500"/>
          </a:pPr>
          <a:r>
            <a:rPr sz="2800" dirty="0"/>
            <a:t>2.3 </a:t>
          </a:r>
          <a:r>
            <a:rPr sz="2800" dirty="0" err="1"/>
            <a:t>Elegir</a:t>
          </a:r>
          <a:r>
            <a:rPr sz="2800" dirty="0"/>
            <a:t> las </a:t>
          </a:r>
          <a:r>
            <a:rPr sz="2800" dirty="0" err="1"/>
            <a:t>plataformas</a:t>
          </a:r>
          <a:r>
            <a:rPr sz="2800" dirty="0"/>
            <a:t> de redes </a:t>
          </a:r>
          <a:r>
            <a:rPr sz="2800" dirty="0" err="1"/>
            <a:t>sociales</a:t>
          </a:r>
          <a:r>
            <a:rPr sz="2800" dirty="0"/>
            <a:t> </a:t>
          </a:r>
          <a:r>
            <a:rPr sz="2800" dirty="0" err="1"/>
            <a:t>adecuadas</a:t>
          </a:r>
          <a:endParaRPr sz="2800" dirty="0"/>
        </a:p>
      </dgm:t>
    </dgm:pt>
    <dgm:pt modelId="{FB637183-9B3E-5E4E-8AF4-CE856B13D551}" type="parTrans" cxnId="{F3E0EEE4-618A-3B4F-86F4-715C07309EB7}">
      <dgm:prSet/>
      <dgm:spPr/>
      <dgm:t>
        <a:bodyPr/>
        <a:lstStyle/>
        <a:p>
          <a:endParaRPr/>
        </a:p>
      </dgm:t>
    </dgm:pt>
    <dgm:pt modelId="{0BDADF7C-5953-1642-8B7C-BBC6B94D6EBA}" type="sibTrans" cxnId="{F3E0EEE4-618A-3B4F-86F4-715C07309EB7}">
      <dgm:prSet/>
      <dgm:spPr/>
      <dgm:t>
        <a:bodyPr/>
        <a:lstStyle/>
        <a:p>
          <a:endParaRPr/>
        </a:p>
      </dgm:t>
    </dgm:pt>
    <dgm:pt modelId="{22312DAA-6163-FA45-9C91-EFBD42B086C4}">
      <dgm:prSet phldrT="[Texto]" custT="1"/>
      <dgm:spPr/>
      <dgm:t>
        <a:bodyPr/>
        <a:lstStyle/>
        <a:p>
          <a:pPr>
            <a:defRPr sz="2500"/>
          </a:pPr>
          <a:r>
            <a:rPr sz="2800" dirty="0"/>
            <a:t>2.2 </a:t>
          </a:r>
          <a:r>
            <a:rPr sz="2800" dirty="0" err="1"/>
            <a:t>Estrategias</a:t>
          </a:r>
          <a:r>
            <a:rPr sz="2800" dirty="0"/>
            <a:t> de </a:t>
          </a:r>
          <a:r>
            <a:rPr sz="2800" dirty="0" err="1"/>
            <a:t>comunicación</a:t>
          </a:r>
          <a:r>
            <a:rPr sz="2800" dirty="0"/>
            <a:t> </a:t>
          </a:r>
          <a:r>
            <a:rPr sz="2800" dirty="0" err="1"/>
            <a:t>interactiva</a:t>
          </a:r>
          <a:endParaRPr sz="2800" dirty="0"/>
        </a:p>
      </dgm:t>
    </dgm:pt>
    <dgm:pt modelId="{986E5A94-6231-C440-B7E0-1E364FD72CB2}" type="parTrans" cxnId="{B0312827-625A-2A4C-AA00-0729088A463C}">
      <dgm:prSet/>
      <dgm:spPr/>
      <dgm:t>
        <a:bodyPr/>
        <a:lstStyle/>
        <a:p>
          <a:endParaRPr/>
        </a:p>
      </dgm:t>
    </dgm:pt>
    <dgm:pt modelId="{9D4F0C31-1DEE-7E4D-BC90-245D15DB8583}" type="sibTrans" cxnId="{B0312827-625A-2A4C-AA00-0729088A463C}">
      <dgm:prSet/>
      <dgm:spPr/>
      <dgm:t>
        <a:bodyPr/>
        <a:lstStyle/>
        <a:p>
          <a:endParaRPr/>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25AE130A-09B9-F844-88D9-F4BC322A01EE}" type="presOf" srcId="{55DB04CE-5557-C846-B4FF-1238135CADD9}" destId="{6A06E1D3-CB2E-499A-A964-4B9EA4634424}" srcOrd="0" destOrd="3" presId="urn:microsoft.com/office/officeart/2005/8/layout/hList6"/>
    <dgm:cxn modelId="{A269130C-CD2D-CF45-8481-405198516214}" type="presOf" srcId="{E66DA7E5-97BB-DF47-AB9F-8B2C7D736D1B}" destId="{3812FEFD-0534-4CDE-BDFC-5DC8A0A6E211}" srcOrd="0" destOrd="4" presId="urn:microsoft.com/office/officeart/2005/8/layout/hList6"/>
    <dgm:cxn modelId="{B19DF913-636E-A040-B12B-5F1ABCC0D2A6}" srcId="{19D75968-110D-4570-A796-4EFA7A289980}" destId="{865B8DBD-8D52-FB49-8D27-F6E0E19C3321}" srcOrd="4" destOrd="0" parTransId="{2EE034B8-89CD-884A-BC6E-E821A6EBF593}" sibTransId="{448C24C9-46A1-2C48-84AB-6347B35C4552}"/>
    <dgm:cxn modelId="{B0312827-625A-2A4C-AA00-0729088A463C}" srcId="{609B7737-2F8B-426B-AF67-1EE3ED08022C}" destId="{22312DAA-6163-FA45-9C91-EFBD42B086C4}" srcOrd="1" destOrd="0" parTransId="{986E5A94-6231-C440-B7E0-1E364FD72CB2}" sibTransId="{9D4F0C31-1DEE-7E4D-BC90-245D15DB8583}"/>
    <dgm:cxn modelId="{00DBA840-2EFC-D04F-921F-F17CC2BAF14A}" type="presOf" srcId="{860CF492-C8FC-B64E-82A9-4AE72AD447C8}" destId="{3812FEFD-0534-4CDE-BDFC-5DC8A0A6E211}" srcOrd="0" destOrd="2" presId="urn:microsoft.com/office/officeart/2005/8/layout/hList6"/>
    <dgm:cxn modelId="{D129385D-7F33-8D41-B6A3-13A4CE0BDC79}" type="presOf" srcId="{19D75968-110D-4570-A796-4EFA7A289980}" destId="{3812FEFD-0534-4CDE-BDFC-5DC8A0A6E211}" srcOrd="0" destOrd="0" presId="urn:microsoft.com/office/officeart/2005/8/layout/hList6"/>
    <dgm:cxn modelId="{BAF8B15D-981B-F743-B524-2793474508D2}" srcId="{19D75968-110D-4570-A796-4EFA7A289980}" destId="{F3138C2B-07EE-EA4D-9872-9FFFD5DF4094}" srcOrd="2" destOrd="0" parTransId="{6039C5DF-0C16-1B4B-9A64-F02DD2B4FE50}" sibTransId="{78625433-4DE6-004C-91A3-F1E6A86F7816}"/>
    <dgm:cxn modelId="{55AB0C65-3D16-6A4D-926B-51923520A73D}" srcId="{609B7737-2F8B-426B-AF67-1EE3ED08022C}" destId="{2AF559D4-B5FB-BC43-94C5-3801D3D1609C}" srcOrd="4" destOrd="0" parTransId="{356FF26F-032D-BB4B-9EBD-27CEDFAEE2FE}" sibTransId="{E5C3F70D-7907-9C40-8264-B9B27F8C7B96}"/>
    <dgm:cxn modelId="{8DF58874-90BD-40B0-9B30-7FDE6ACFD19F}" srcId="{609B7737-2F8B-426B-AF67-1EE3ED08022C}" destId="{A6BA572E-E5C0-4EEE-90CE-31877E0F0790}" srcOrd="0" destOrd="0" parTransId="{288CA62C-7E68-441B-BF77-1ACBD0260079}" sibTransId="{7FC9B69B-175E-4E9B-A1E3-4807EA68850B}"/>
    <dgm:cxn modelId="{6E594159-F866-1B4E-9EBD-E96F2B4EC210}" srcId="{19D75968-110D-4570-A796-4EFA7A289980}" destId="{E66DA7E5-97BB-DF47-AB9F-8B2C7D736D1B}" srcOrd="3" destOrd="0" parTransId="{217ABF85-C553-BD46-907F-F1815633D4E1}" sibTransId="{331D6D9A-BA1B-344F-8FC5-09A5A7D62C23}"/>
    <dgm:cxn modelId="{F7A11C88-7918-224C-BDF5-BEFBB46824DE}" srcId="{609B7737-2F8B-426B-AF67-1EE3ED08022C}" destId="{11DBDE9E-1701-1A40-96FE-209ECFF7BA8F}" srcOrd="3" destOrd="0" parTransId="{D179B50A-7661-7E4E-AB10-39DF7F5FE31F}" sibTransId="{B37DF02C-0AC9-504A-8EA8-4A633D14ED83}"/>
    <dgm:cxn modelId="{781107A5-AE5F-EA44-921E-28A0220FF10D}" srcId="{19D75968-110D-4570-A796-4EFA7A289980}" destId="{860CF492-C8FC-B64E-82A9-4AE72AD447C8}" srcOrd="1" destOrd="0" parTransId="{39B6865A-BC24-7341-AFCE-B543B975FAED}" sibTransId="{AA502935-368D-8249-AE9F-3D297CF6D537}"/>
    <dgm:cxn modelId="{19AB66A8-B8A5-9646-A2EC-A6BDFE68F017}" type="presOf" srcId="{11DBDE9E-1701-1A40-96FE-209ECFF7BA8F}" destId="{6A06E1D3-CB2E-499A-A964-4B9EA4634424}" srcOrd="0" destOrd="4" presId="urn:microsoft.com/office/officeart/2005/8/layout/hList6"/>
    <dgm:cxn modelId="{A140DCAE-B90A-884F-BBBD-7A9469A9E2D0}" type="presOf" srcId="{865B8DBD-8D52-FB49-8D27-F6E0E19C3321}" destId="{3812FEFD-0534-4CDE-BDFC-5DC8A0A6E211}" srcOrd="0" destOrd="5" presId="urn:microsoft.com/office/officeart/2005/8/layout/hList6"/>
    <dgm:cxn modelId="{485BFEB3-6DA0-8D4F-98B6-56C4AB78115E}" type="presOf" srcId="{609B7737-2F8B-426B-AF67-1EE3ED08022C}" destId="{6A06E1D3-CB2E-499A-A964-4B9EA4634424}"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26C90CBF-B399-9D43-96E0-D991952AF0AE}" type="presOf" srcId="{F3138C2B-07EE-EA4D-9872-9FFFD5DF4094}" destId="{3812FEFD-0534-4CDE-BDFC-5DC8A0A6E211}" srcOrd="0" destOrd="3" presId="urn:microsoft.com/office/officeart/2005/8/layout/hList6"/>
    <dgm:cxn modelId="{4B28A6C3-82C2-4E4B-A3E6-F96B368EB6ED}" type="presOf" srcId="{2AF559D4-B5FB-BC43-94C5-3801D3D1609C}" destId="{6A06E1D3-CB2E-499A-A964-4B9EA4634424}" srcOrd="0" destOrd="5" presId="urn:microsoft.com/office/officeart/2005/8/layout/hList6"/>
    <dgm:cxn modelId="{F06D23CE-DC23-4FAC-BB37-755864DD5239}" srcId="{19D75968-110D-4570-A796-4EFA7A289980}" destId="{42A9927F-7EEB-49E2-AAE0-BB93F204DC73}" srcOrd="0" destOrd="0" parTransId="{5DB0D6A3-46B0-4811-A8CA-83424F54EA2C}" sibTransId="{4F51661B-22E6-4157-ABC3-8828C1279766}"/>
    <dgm:cxn modelId="{8BF6BED3-9C0B-D044-B04C-A4CE45F95954}" type="presOf" srcId="{527BB445-F64E-634F-8250-1F58671FCD97}" destId="{3812FEFD-0534-4CDE-BDFC-5DC8A0A6E211}" srcOrd="0" destOrd="6" presId="urn:microsoft.com/office/officeart/2005/8/layout/hList6"/>
    <dgm:cxn modelId="{BCC583DC-FD7C-D04D-B899-5DFAD5F6C895}" type="presOf" srcId="{42A9927F-7EEB-49E2-AAE0-BB93F204DC73}" destId="{3812FEFD-0534-4CDE-BDFC-5DC8A0A6E211}" srcOrd="0" destOrd="1" presId="urn:microsoft.com/office/officeart/2005/8/layout/hList6"/>
    <dgm:cxn modelId="{F3E0EEE4-618A-3B4F-86F4-715C07309EB7}" srcId="{609B7737-2F8B-426B-AF67-1EE3ED08022C}" destId="{55DB04CE-5557-C846-B4FF-1238135CADD9}" srcOrd="2" destOrd="0" parTransId="{FB637183-9B3E-5E4E-8AF4-CE856B13D551}" sibTransId="{0BDADF7C-5953-1642-8B7C-BBC6B94D6EBA}"/>
    <dgm:cxn modelId="{2965A5F2-7992-1945-B657-E1AB488038D4}" srcId="{19D75968-110D-4570-A796-4EFA7A289980}" destId="{527BB445-F64E-634F-8250-1F58671FCD97}" srcOrd="5" destOrd="0" parTransId="{013C7A8F-4B98-AD48-9206-F1B24CE07190}" sibTransId="{129D393D-752A-7640-9415-4FEE84B096E6}"/>
    <dgm:cxn modelId="{BA8EDDF4-5039-8D47-98B5-CD4CC41865B2}" type="presOf" srcId="{36AF0E53-CBCF-4C04-A4FB-7AC87E586F76}" destId="{6FB93B61-4A53-45FE-ACC1-D6604E1BAA6B}" srcOrd="0" destOrd="0" presId="urn:microsoft.com/office/officeart/2005/8/layout/hList6"/>
    <dgm:cxn modelId="{636D90F7-518A-B949-A82E-DD73F58F7CC5}" type="presOf" srcId="{A6BA572E-E5C0-4EEE-90CE-31877E0F0790}" destId="{6A06E1D3-CB2E-499A-A964-4B9EA4634424}" srcOrd="0" destOrd="1" presId="urn:microsoft.com/office/officeart/2005/8/layout/hList6"/>
    <dgm:cxn modelId="{ADD302FE-967B-4FE9-B6D1-D27BC1B89707}" srcId="{36AF0E53-CBCF-4C04-A4FB-7AC87E586F76}" destId="{609B7737-2F8B-426B-AF67-1EE3ED08022C}" srcOrd="1" destOrd="0" parTransId="{975E8B56-3427-4763-936D-3ECC0B455C10}" sibTransId="{0E0957BF-B5FA-4EBB-B90A-1ECF37440F7B}"/>
    <dgm:cxn modelId="{D40538FF-FB83-BC4E-8AE0-8468F6D3FE8D}" type="presOf" srcId="{22312DAA-6163-FA45-9C91-EFBD42B086C4}" destId="{6A06E1D3-CB2E-499A-A964-4B9EA4634424}" srcOrd="0" destOrd="2" presId="urn:microsoft.com/office/officeart/2005/8/layout/hList6"/>
    <dgm:cxn modelId="{02BE0E38-6953-3949-AF0B-F3C8AC84D0C6}" type="presParOf" srcId="{6FB93B61-4A53-45FE-ACC1-D6604E1BAA6B}" destId="{3812FEFD-0534-4CDE-BDFC-5DC8A0A6E211}" srcOrd="0" destOrd="0" presId="urn:microsoft.com/office/officeart/2005/8/layout/hList6"/>
    <dgm:cxn modelId="{F593E241-3194-C74E-85B6-6048726784B3}" type="presParOf" srcId="{6FB93B61-4A53-45FE-ACC1-D6604E1BAA6B}" destId="{632743F5-E281-41B2-B8E1-5F853312A20E}" srcOrd="1" destOrd="0" presId="urn:microsoft.com/office/officeart/2005/8/layout/hList6"/>
    <dgm:cxn modelId="{05BFF042-2643-B142-987A-19A46481E8B0}"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8052D1-940B-244C-AD74-25DB91B3CA10}"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a:p>
      </dgm:t>
    </dgm:pt>
    <dgm:pt modelId="{10EB291C-4867-8347-8BFD-6AE495702F89}">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rPr sz="1800" dirty="0" err="1"/>
            <a:t>Fijación</a:t>
          </a:r>
          <a:r>
            <a:rPr sz="1800" dirty="0"/>
            <a:t> de </a:t>
          </a:r>
          <a:r>
            <a:rPr sz="1800" dirty="0" err="1"/>
            <a:t>metas</a:t>
          </a:r>
          <a:endParaRPr sz="1800" dirty="0"/>
        </a:p>
      </dgm:t>
    </dgm:pt>
    <dgm:pt modelId="{8B1FD0B8-9B71-AA41-9576-D16F1D2C55E0}" type="parTrans" cxnId="{4EFA8BC7-2FD3-2B4F-86FB-CAF71C160641}">
      <dgm:prSet/>
      <dgm:spPr/>
      <dgm:t>
        <a:bodyPr/>
        <a:lstStyle/>
        <a:p>
          <a:endParaRPr sz="2000">
            <a:latin typeface="Microsoft Sans Serif" panose="020B0604020202020204" pitchFamily="34" charset="0"/>
            <a:cs typeface="Microsoft Sans Serif" panose="020B0604020202020204" pitchFamily="34" charset="0"/>
          </a:endParaRPr>
        </a:p>
      </dgm:t>
    </dgm:pt>
    <dgm:pt modelId="{3118F1E0-004F-244C-ABA3-A1230363659C}" type="sibTrans" cxnId="{4EFA8BC7-2FD3-2B4F-86FB-CAF71C160641}">
      <dgm:prSet custT="1"/>
      <dgm:spPr>
        <a:solidFill>
          <a:srgbClr val="0070C0"/>
        </a:solidFill>
        <a:ln>
          <a:solidFill>
            <a:srgbClr val="0070C0"/>
          </a:solidFill>
        </a:ln>
      </dgm:spPr>
      <dgm:t>
        <a:bodyPr/>
        <a:lstStyle/>
        <a:p>
          <a:endParaRPr sz="2000">
            <a:latin typeface="Microsoft Sans Serif" panose="020B0604020202020204" pitchFamily="34" charset="0"/>
            <a:cs typeface="Microsoft Sans Serif" panose="020B0604020202020204" pitchFamily="34" charset="0"/>
          </a:endParaRPr>
        </a:p>
      </dgm:t>
    </dgm:pt>
    <dgm:pt modelId="{03A6EB64-F8AE-5141-8B3A-8D3DED73EF42}">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rPr sz="1800" dirty="0" err="1"/>
            <a:t>Formulación</a:t>
          </a:r>
          <a:r>
            <a:rPr sz="1800" dirty="0"/>
            <a:t> de </a:t>
          </a:r>
          <a:r>
            <a:rPr sz="1800" dirty="0" err="1"/>
            <a:t>estrategias</a:t>
          </a:r>
          <a:endParaRPr sz="1800" dirty="0"/>
        </a:p>
      </dgm:t>
    </dgm:pt>
    <dgm:pt modelId="{02F8AECF-07E5-064B-AC98-4CF6351BF4F5}" type="parTrans" cxnId="{C8296655-5A1E-F046-B81D-D6A8C592954A}">
      <dgm:prSet/>
      <dgm:spPr/>
      <dgm:t>
        <a:bodyPr/>
        <a:lstStyle/>
        <a:p>
          <a:endParaRPr sz="2000">
            <a:latin typeface="Microsoft Sans Serif" panose="020B0604020202020204" pitchFamily="34" charset="0"/>
            <a:cs typeface="Microsoft Sans Serif" panose="020B0604020202020204" pitchFamily="34" charset="0"/>
          </a:endParaRPr>
        </a:p>
      </dgm:t>
    </dgm:pt>
    <dgm:pt modelId="{7D500352-276D-A449-AE5A-4029AE1095EE}" type="sibTrans" cxnId="{C8296655-5A1E-F046-B81D-D6A8C592954A}">
      <dgm:prSet custT="1"/>
      <dgm:spPr>
        <a:solidFill>
          <a:srgbClr val="0070C0"/>
        </a:solidFill>
        <a:ln>
          <a:solidFill>
            <a:srgbClr val="0070C0"/>
          </a:solidFill>
        </a:ln>
      </dgm:spPr>
      <dgm:t>
        <a:bodyPr/>
        <a:lstStyle/>
        <a:p>
          <a:endParaRPr sz="2000">
            <a:latin typeface="Microsoft Sans Serif" panose="020B0604020202020204" pitchFamily="34" charset="0"/>
            <a:cs typeface="Microsoft Sans Serif" panose="020B0604020202020204" pitchFamily="34" charset="0"/>
          </a:endParaRPr>
        </a:p>
      </dgm:t>
    </dgm:pt>
    <dgm:pt modelId="{49D69D19-6552-8042-8F2B-6043FFC7D2D0}">
      <dgm:prSet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rPr sz="1800" dirty="0" err="1"/>
            <a:t>Planificación</a:t>
          </a:r>
          <a:r>
            <a:rPr sz="1800" dirty="0"/>
            <a:t> </a:t>
          </a:r>
          <a:r>
            <a:rPr sz="1800" dirty="0" err="1"/>
            <a:t>táctica</a:t>
          </a:r>
          <a:endParaRPr sz="1800" dirty="0"/>
        </a:p>
      </dgm:t>
    </dgm:pt>
    <dgm:pt modelId="{C8ED64FC-96A6-954A-99F9-8AECDDDED6F9}" type="parTrans" cxnId="{C086E205-FC06-DD44-8024-329AD5682742}">
      <dgm:prSet/>
      <dgm:spPr/>
      <dgm:t>
        <a:bodyPr/>
        <a:lstStyle/>
        <a:p>
          <a:endParaRPr sz="2000">
            <a:latin typeface="Microsoft Sans Serif" panose="020B0604020202020204" pitchFamily="34" charset="0"/>
            <a:cs typeface="Microsoft Sans Serif" panose="020B0604020202020204" pitchFamily="34" charset="0"/>
          </a:endParaRPr>
        </a:p>
      </dgm:t>
    </dgm:pt>
    <dgm:pt modelId="{42CF0F5E-00EA-3B40-9FD3-BBA326BDDD29}" type="sibTrans" cxnId="{C086E205-FC06-DD44-8024-329AD5682742}">
      <dgm:prSet custT="1"/>
      <dgm:spPr>
        <a:solidFill>
          <a:srgbClr val="0070C0"/>
        </a:solidFill>
        <a:ln>
          <a:solidFill>
            <a:srgbClr val="0070C0"/>
          </a:solidFill>
        </a:ln>
      </dgm:spPr>
      <dgm:t>
        <a:bodyPr/>
        <a:lstStyle/>
        <a:p>
          <a:endParaRPr sz="2000">
            <a:latin typeface="Microsoft Sans Serif" panose="020B0604020202020204" pitchFamily="34" charset="0"/>
            <a:cs typeface="Microsoft Sans Serif" panose="020B0604020202020204" pitchFamily="34" charset="0"/>
          </a:endParaRPr>
        </a:p>
      </dgm:t>
    </dgm:pt>
    <dgm:pt modelId="{93780A88-070F-3A40-8E56-0F10655ACC8D}">
      <dgm:prSet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rPr sz="2000" dirty="0" err="1"/>
            <a:t>Evaluación</a:t>
          </a:r>
          <a:r>
            <a:rPr sz="2000" dirty="0"/>
            <a:t> </a:t>
          </a:r>
          <a:r>
            <a:rPr sz="2000" dirty="0" err="1"/>
            <a:t>en</a:t>
          </a:r>
          <a:r>
            <a:rPr sz="2000" dirty="0"/>
            <a:t> </a:t>
          </a:r>
          <a:r>
            <a:rPr sz="2000" dirty="0" err="1"/>
            <a:t>curso</a:t>
          </a:r>
          <a:endParaRPr sz="2000" dirty="0"/>
        </a:p>
      </dgm:t>
    </dgm:pt>
    <dgm:pt modelId="{DB8057AC-F108-ED46-9A97-CE6EA2E64E5B}" type="parTrans" cxnId="{22E71F1A-4B0B-9443-B43C-04EE859A46C2}">
      <dgm:prSet/>
      <dgm:spPr/>
      <dgm:t>
        <a:bodyPr/>
        <a:lstStyle/>
        <a:p>
          <a:endParaRPr sz="2000">
            <a:latin typeface="Microsoft Sans Serif" panose="020B0604020202020204" pitchFamily="34" charset="0"/>
            <a:cs typeface="Microsoft Sans Serif" panose="020B0604020202020204" pitchFamily="34" charset="0"/>
          </a:endParaRPr>
        </a:p>
      </dgm:t>
    </dgm:pt>
    <dgm:pt modelId="{1D2769F4-0B2B-C54D-B23F-6754997B607B}" type="sibTrans" cxnId="{22E71F1A-4B0B-9443-B43C-04EE859A46C2}">
      <dgm:prSet/>
      <dgm:spPr/>
      <dgm:t>
        <a:bodyPr/>
        <a:lstStyle/>
        <a:p>
          <a:endParaRPr sz="2000">
            <a:latin typeface="Microsoft Sans Serif" panose="020B0604020202020204" pitchFamily="34" charset="0"/>
            <a:cs typeface="Microsoft Sans Serif" panose="020B0604020202020204" pitchFamily="34" charset="0"/>
          </a:endParaRPr>
        </a:p>
      </dgm:t>
    </dgm:pt>
    <dgm:pt modelId="{A7851261-9DB9-D845-8CA3-484E225BC711}">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rPr sz="1800"/>
            <a:t>Fase de análisis</a:t>
          </a:r>
        </a:p>
      </dgm:t>
    </dgm:pt>
    <dgm:pt modelId="{3764D6C3-E0E6-0B4F-986D-F90C95DD3FC7}" type="sibTrans" cxnId="{8BA6345C-5BD8-B84B-8D75-1782FBBD206F}">
      <dgm:prSet custT="1"/>
      <dgm:spPr>
        <a:solidFill>
          <a:srgbClr val="0070C0"/>
        </a:solidFill>
        <a:ln>
          <a:solidFill>
            <a:srgbClr val="0070C0"/>
          </a:solidFill>
        </a:ln>
      </dgm:spPr>
      <dgm:t>
        <a:bodyPr/>
        <a:lstStyle/>
        <a:p>
          <a:endParaRPr sz="2000">
            <a:latin typeface="Microsoft Sans Serif" panose="020B0604020202020204" pitchFamily="34" charset="0"/>
            <a:cs typeface="Microsoft Sans Serif" panose="020B0604020202020204" pitchFamily="34" charset="0"/>
          </a:endParaRPr>
        </a:p>
      </dgm:t>
    </dgm:pt>
    <dgm:pt modelId="{EEF63FE2-B61A-D74B-B4E9-F90C6A25D305}" type="parTrans" cxnId="{8BA6345C-5BD8-B84B-8D75-1782FBBD206F}">
      <dgm:prSet/>
      <dgm:spPr/>
      <dgm:t>
        <a:bodyPr/>
        <a:lstStyle/>
        <a:p>
          <a:endParaRPr sz="2000">
            <a:latin typeface="Microsoft Sans Serif" panose="020B0604020202020204" pitchFamily="34" charset="0"/>
            <a:cs typeface="Microsoft Sans Serif" panose="020B0604020202020204" pitchFamily="34" charset="0"/>
          </a:endParaRPr>
        </a:p>
      </dgm:t>
    </dgm:pt>
    <dgm:pt modelId="{3F1E1F26-9111-DF4C-B815-468B07F69273}" type="pres">
      <dgm:prSet presAssocID="{7A8052D1-940B-244C-AD74-25DB91B3CA10}" presName="Name0" presStyleCnt="0">
        <dgm:presLayoutVars>
          <dgm:dir/>
          <dgm:resizeHandles val="exact"/>
        </dgm:presLayoutVars>
      </dgm:prSet>
      <dgm:spPr/>
    </dgm:pt>
    <dgm:pt modelId="{3A6F904F-77B6-0040-884E-5AE361F16FF5}" type="pres">
      <dgm:prSet presAssocID="{A7851261-9DB9-D845-8CA3-484E225BC711}" presName="node" presStyleLbl="node1" presStyleIdx="0" presStyleCnt="5" custScaleX="259490">
        <dgm:presLayoutVars>
          <dgm:bulletEnabled val="1"/>
        </dgm:presLayoutVars>
      </dgm:prSet>
      <dgm:spPr>
        <a:prstGeom prst="rect">
          <a:avLst/>
        </a:prstGeom>
      </dgm:spPr>
    </dgm:pt>
    <dgm:pt modelId="{8760F31A-0223-7B4D-8107-BC450668984B}" type="pres">
      <dgm:prSet presAssocID="{3764D6C3-E0E6-0B4F-986D-F90C95DD3FC7}" presName="sibTrans" presStyleLbl="sibTrans2D1" presStyleIdx="0" presStyleCnt="4"/>
      <dgm:spPr/>
    </dgm:pt>
    <dgm:pt modelId="{4F2A6C93-F9E4-0D4E-BA81-32746BCCFDCD}" type="pres">
      <dgm:prSet presAssocID="{3764D6C3-E0E6-0B4F-986D-F90C95DD3FC7}" presName="connectorText" presStyleLbl="sibTrans2D1" presStyleIdx="0" presStyleCnt="4"/>
      <dgm:spPr/>
    </dgm:pt>
    <dgm:pt modelId="{EA191B47-0D79-6C47-B2B2-CFCD93E5DB0C}" type="pres">
      <dgm:prSet presAssocID="{10EB291C-4867-8347-8BFD-6AE495702F89}" presName="node" presStyleLbl="node1" presStyleIdx="1" presStyleCnt="5" custScaleX="259490">
        <dgm:presLayoutVars>
          <dgm:bulletEnabled val="1"/>
        </dgm:presLayoutVars>
      </dgm:prSet>
      <dgm:spPr>
        <a:prstGeom prst="rect">
          <a:avLst/>
        </a:prstGeom>
      </dgm:spPr>
    </dgm:pt>
    <dgm:pt modelId="{657F2FFE-D32D-3648-ACC4-5EA8C8CAF777}" type="pres">
      <dgm:prSet presAssocID="{3118F1E0-004F-244C-ABA3-A1230363659C}" presName="sibTrans" presStyleLbl="sibTrans2D1" presStyleIdx="1" presStyleCnt="4"/>
      <dgm:spPr/>
    </dgm:pt>
    <dgm:pt modelId="{D378CF52-E6C6-1F40-99BD-2319ED26792E}" type="pres">
      <dgm:prSet presAssocID="{3118F1E0-004F-244C-ABA3-A1230363659C}" presName="connectorText" presStyleLbl="sibTrans2D1" presStyleIdx="1" presStyleCnt="4"/>
      <dgm:spPr/>
    </dgm:pt>
    <dgm:pt modelId="{9DAB9E9B-31EF-FA4A-A501-DA0D6ADA7448}" type="pres">
      <dgm:prSet presAssocID="{03A6EB64-F8AE-5141-8B3A-8D3DED73EF42}" presName="node" presStyleLbl="node1" presStyleIdx="2" presStyleCnt="5" custScaleX="259490">
        <dgm:presLayoutVars>
          <dgm:bulletEnabled val="1"/>
        </dgm:presLayoutVars>
      </dgm:prSet>
      <dgm:spPr>
        <a:prstGeom prst="rect">
          <a:avLst/>
        </a:prstGeom>
      </dgm:spPr>
    </dgm:pt>
    <dgm:pt modelId="{B34FB9FB-70F4-5A4B-A204-805392DC2DEA}" type="pres">
      <dgm:prSet presAssocID="{7D500352-276D-A449-AE5A-4029AE1095EE}" presName="sibTrans" presStyleLbl="sibTrans2D1" presStyleIdx="2" presStyleCnt="4"/>
      <dgm:spPr/>
    </dgm:pt>
    <dgm:pt modelId="{FF8AA172-881E-2A4F-AFFE-38DAC27B6B4D}" type="pres">
      <dgm:prSet presAssocID="{7D500352-276D-A449-AE5A-4029AE1095EE}" presName="connectorText" presStyleLbl="sibTrans2D1" presStyleIdx="2" presStyleCnt="4"/>
      <dgm:spPr/>
    </dgm:pt>
    <dgm:pt modelId="{CD66F2D2-D561-5A4C-870B-0984B24BCE57}" type="pres">
      <dgm:prSet presAssocID="{49D69D19-6552-8042-8F2B-6043FFC7D2D0}" presName="node" presStyleLbl="node1" presStyleIdx="3" presStyleCnt="5" custScaleX="259490">
        <dgm:presLayoutVars>
          <dgm:bulletEnabled val="1"/>
        </dgm:presLayoutVars>
      </dgm:prSet>
      <dgm:spPr>
        <a:prstGeom prst="rect">
          <a:avLst/>
        </a:prstGeom>
      </dgm:spPr>
    </dgm:pt>
    <dgm:pt modelId="{38142B90-9F49-AF4D-8FD9-3480AF9E4E55}" type="pres">
      <dgm:prSet presAssocID="{42CF0F5E-00EA-3B40-9FD3-BBA326BDDD29}" presName="sibTrans" presStyleLbl="sibTrans2D1" presStyleIdx="3" presStyleCnt="4"/>
      <dgm:spPr/>
    </dgm:pt>
    <dgm:pt modelId="{43F84331-510A-5E40-9554-E99155CDC6CE}" type="pres">
      <dgm:prSet presAssocID="{42CF0F5E-00EA-3B40-9FD3-BBA326BDDD29}" presName="connectorText" presStyleLbl="sibTrans2D1" presStyleIdx="3" presStyleCnt="4"/>
      <dgm:spPr/>
    </dgm:pt>
    <dgm:pt modelId="{4F519BC0-F083-3F4E-AF64-66CB1DFBB081}" type="pres">
      <dgm:prSet presAssocID="{93780A88-070F-3A40-8E56-0F10655ACC8D}" presName="node" presStyleLbl="node1" presStyleIdx="4" presStyleCnt="5" custScaleX="259490">
        <dgm:presLayoutVars>
          <dgm:bulletEnabled val="1"/>
        </dgm:presLayoutVars>
      </dgm:prSet>
      <dgm:spPr>
        <a:prstGeom prst="rect">
          <a:avLst/>
        </a:prstGeom>
      </dgm:spPr>
    </dgm:pt>
  </dgm:ptLst>
  <dgm:cxnLst>
    <dgm:cxn modelId="{C086E205-FC06-DD44-8024-329AD5682742}" srcId="{7A8052D1-940B-244C-AD74-25DB91B3CA10}" destId="{49D69D19-6552-8042-8F2B-6043FFC7D2D0}" srcOrd="3" destOrd="0" parTransId="{C8ED64FC-96A6-954A-99F9-8AECDDDED6F9}" sibTransId="{42CF0F5E-00EA-3B40-9FD3-BBA326BDDD29}"/>
    <dgm:cxn modelId="{22E71F1A-4B0B-9443-B43C-04EE859A46C2}" srcId="{7A8052D1-940B-244C-AD74-25DB91B3CA10}" destId="{93780A88-070F-3A40-8E56-0F10655ACC8D}" srcOrd="4" destOrd="0" parTransId="{DB8057AC-F108-ED46-9A97-CE6EA2E64E5B}" sibTransId="{1D2769F4-0B2B-C54D-B23F-6754997B607B}"/>
    <dgm:cxn modelId="{ED088A3E-8C2E-F44C-941E-9A91E5F65674}" type="presOf" srcId="{7D500352-276D-A449-AE5A-4029AE1095EE}" destId="{B34FB9FB-70F4-5A4B-A204-805392DC2DEA}" srcOrd="0" destOrd="0" presId="urn:microsoft.com/office/officeart/2005/8/layout/process1"/>
    <dgm:cxn modelId="{8BA6345C-5BD8-B84B-8D75-1782FBBD206F}" srcId="{7A8052D1-940B-244C-AD74-25DB91B3CA10}" destId="{A7851261-9DB9-D845-8CA3-484E225BC711}" srcOrd="0" destOrd="0" parTransId="{EEF63FE2-B61A-D74B-B4E9-F90C6A25D305}" sibTransId="{3764D6C3-E0E6-0B4F-986D-F90C95DD3FC7}"/>
    <dgm:cxn modelId="{55B89C60-B909-DF40-BD66-CFB415454728}" type="presOf" srcId="{3764D6C3-E0E6-0B4F-986D-F90C95DD3FC7}" destId="{8760F31A-0223-7B4D-8107-BC450668984B}" srcOrd="0" destOrd="0" presId="urn:microsoft.com/office/officeart/2005/8/layout/process1"/>
    <dgm:cxn modelId="{AFCFBC43-F02C-2848-BFB7-8F2A558B7319}" type="presOf" srcId="{3118F1E0-004F-244C-ABA3-A1230363659C}" destId="{D378CF52-E6C6-1F40-99BD-2319ED26792E}" srcOrd="1" destOrd="0" presId="urn:microsoft.com/office/officeart/2005/8/layout/process1"/>
    <dgm:cxn modelId="{4EEA8C4C-5908-2E49-86C1-8366BBE9C80E}" type="presOf" srcId="{42CF0F5E-00EA-3B40-9FD3-BBA326BDDD29}" destId="{43F84331-510A-5E40-9554-E99155CDC6CE}" srcOrd="1" destOrd="0" presId="urn:microsoft.com/office/officeart/2005/8/layout/process1"/>
    <dgm:cxn modelId="{BEA51475-2373-294D-9DBC-389CD12585CE}" type="presOf" srcId="{42CF0F5E-00EA-3B40-9FD3-BBA326BDDD29}" destId="{38142B90-9F49-AF4D-8FD9-3480AF9E4E55}" srcOrd="0" destOrd="0" presId="urn:microsoft.com/office/officeart/2005/8/layout/process1"/>
    <dgm:cxn modelId="{C8296655-5A1E-F046-B81D-D6A8C592954A}" srcId="{7A8052D1-940B-244C-AD74-25DB91B3CA10}" destId="{03A6EB64-F8AE-5141-8B3A-8D3DED73EF42}" srcOrd="2" destOrd="0" parTransId="{02F8AECF-07E5-064B-AC98-4CF6351BF4F5}" sibTransId="{7D500352-276D-A449-AE5A-4029AE1095EE}"/>
    <dgm:cxn modelId="{35FCB09B-DBFB-2840-B094-90F9999DB961}" type="presOf" srcId="{93780A88-070F-3A40-8E56-0F10655ACC8D}" destId="{4F519BC0-F083-3F4E-AF64-66CB1DFBB081}" srcOrd="0" destOrd="0" presId="urn:microsoft.com/office/officeart/2005/8/layout/process1"/>
    <dgm:cxn modelId="{1FE887A1-09D9-1246-8EAC-D1CDDFB1A544}" type="presOf" srcId="{7A8052D1-940B-244C-AD74-25DB91B3CA10}" destId="{3F1E1F26-9111-DF4C-B815-468B07F69273}" srcOrd="0" destOrd="0" presId="urn:microsoft.com/office/officeart/2005/8/layout/process1"/>
    <dgm:cxn modelId="{DED90FA9-21C7-724E-90C7-E208AA56BE27}" type="presOf" srcId="{A7851261-9DB9-D845-8CA3-484E225BC711}" destId="{3A6F904F-77B6-0040-884E-5AE361F16FF5}" srcOrd="0" destOrd="0" presId="urn:microsoft.com/office/officeart/2005/8/layout/process1"/>
    <dgm:cxn modelId="{4EFA8BC7-2FD3-2B4F-86FB-CAF71C160641}" srcId="{7A8052D1-940B-244C-AD74-25DB91B3CA10}" destId="{10EB291C-4867-8347-8BFD-6AE495702F89}" srcOrd="1" destOrd="0" parTransId="{8B1FD0B8-9B71-AA41-9576-D16F1D2C55E0}" sibTransId="{3118F1E0-004F-244C-ABA3-A1230363659C}"/>
    <dgm:cxn modelId="{947F8FC7-5D3D-9645-8DF5-B22441F75059}" type="presOf" srcId="{03A6EB64-F8AE-5141-8B3A-8D3DED73EF42}" destId="{9DAB9E9B-31EF-FA4A-A501-DA0D6ADA7448}" srcOrd="0" destOrd="0" presId="urn:microsoft.com/office/officeart/2005/8/layout/process1"/>
    <dgm:cxn modelId="{271100CD-8BF6-0143-B0C0-64D88A7AD09D}" type="presOf" srcId="{49D69D19-6552-8042-8F2B-6043FFC7D2D0}" destId="{CD66F2D2-D561-5A4C-870B-0984B24BCE57}" srcOrd="0" destOrd="0" presId="urn:microsoft.com/office/officeart/2005/8/layout/process1"/>
    <dgm:cxn modelId="{60A524E3-DBD4-0B46-B06F-2FA9977DB77F}" type="presOf" srcId="{3764D6C3-E0E6-0B4F-986D-F90C95DD3FC7}" destId="{4F2A6C93-F9E4-0D4E-BA81-32746BCCFDCD}" srcOrd="1" destOrd="0" presId="urn:microsoft.com/office/officeart/2005/8/layout/process1"/>
    <dgm:cxn modelId="{7373C4E9-3FA5-4845-B445-0E6C6B195C5F}" type="presOf" srcId="{10EB291C-4867-8347-8BFD-6AE495702F89}" destId="{EA191B47-0D79-6C47-B2B2-CFCD93E5DB0C}" srcOrd="0" destOrd="0" presId="urn:microsoft.com/office/officeart/2005/8/layout/process1"/>
    <dgm:cxn modelId="{6E4C4FEF-E67B-9A47-A2E3-0951E663C446}" type="presOf" srcId="{7D500352-276D-A449-AE5A-4029AE1095EE}" destId="{FF8AA172-881E-2A4F-AFFE-38DAC27B6B4D}" srcOrd="1" destOrd="0" presId="urn:microsoft.com/office/officeart/2005/8/layout/process1"/>
    <dgm:cxn modelId="{15AC64F0-384B-C542-87DF-4A5A7606DF9D}" type="presOf" srcId="{3118F1E0-004F-244C-ABA3-A1230363659C}" destId="{657F2FFE-D32D-3648-ACC4-5EA8C8CAF777}" srcOrd="0" destOrd="0" presId="urn:microsoft.com/office/officeart/2005/8/layout/process1"/>
    <dgm:cxn modelId="{0A108358-2230-A549-8B85-0E4B0BE4D55C}" type="presParOf" srcId="{3F1E1F26-9111-DF4C-B815-468B07F69273}" destId="{3A6F904F-77B6-0040-884E-5AE361F16FF5}" srcOrd="0" destOrd="0" presId="urn:microsoft.com/office/officeart/2005/8/layout/process1"/>
    <dgm:cxn modelId="{63BF5728-7361-C145-A526-DCA3EAFBA2C1}" type="presParOf" srcId="{3F1E1F26-9111-DF4C-B815-468B07F69273}" destId="{8760F31A-0223-7B4D-8107-BC450668984B}" srcOrd="1" destOrd="0" presId="urn:microsoft.com/office/officeart/2005/8/layout/process1"/>
    <dgm:cxn modelId="{71BCCF11-E621-504E-9603-97DAE7A1902A}" type="presParOf" srcId="{8760F31A-0223-7B4D-8107-BC450668984B}" destId="{4F2A6C93-F9E4-0D4E-BA81-32746BCCFDCD}" srcOrd="0" destOrd="0" presId="urn:microsoft.com/office/officeart/2005/8/layout/process1"/>
    <dgm:cxn modelId="{EE146D5C-F98B-5449-87C7-C3D8F33BC1B0}" type="presParOf" srcId="{3F1E1F26-9111-DF4C-B815-468B07F69273}" destId="{EA191B47-0D79-6C47-B2B2-CFCD93E5DB0C}" srcOrd="2" destOrd="0" presId="urn:microsoft.com/office/officeart/2005/8/layout/process1"/>
    <dgm:cxn modelId="{5D853D34-8A83-2043-AD5E-1CF8B51C9949}" type="presParOf" srcId="{3F1E1F26-9111-DF4C-B815-468B07F69273}" destId="{657F2FFE-D32D-3648-ACC4-5EA8C8CAF777}" srcOrd="3" destOrd="0" presId="urn:microsoft.com/office/officeart/2005/8/layout/process1"/>
    <dgm:cxn modelId="{41DE0FFF-F109-6848-B760-B31EBF3A9BC4}" type="presParOf" srcId="{657F2FFE-D32D-3648-ACC4-5EA8C8CAF777}" destId="{D378CF52-E6C6-1F40-99BD-2319ED26792E}" srcOrd="0" destOrd="0" presId="urn:microsoft.com/office/officeart/2005/8/layout/process1"/>
    <dgm:cxn modelId="{4D5E01D7-3F44-7D4A-8B56-B1DB5F3ABD1C}" type="presParOf" srcId="{3F1E1F26-9111-DF4C-B815-468B07F69273}" destId="{9DAB9E9B-31EF-FA4A-A501-DA0D6ADA7448}" srcOrd="4" destOrd="0" presId="urn:microsoft.com/office/officeart/2005/8/layout/process1"/>
    <dgm:cxn modelId="{366D396F-54D3-CB41-A8B1-B18A5E18916D}" type="presParOf" srcId="{3F1E1F26-9111-DF4C-B815-468B07F69273}" destId="{B34FB9FB-70F4-5A4B-A204-805392DC2DEA}" srcOrd="5" destOrd="0" presId="urn:microsoft.com/office/officeart/2005/8/layout/process1"/>
    <dgm:cxn modelId="{2D3B8C9C-7217-E646-8169-4C5E1E1F5A94}" type="presParOf" srcId="{B34FB9FB-70F4-5A4B-A204-805392DC2DEA}" destId="{FF8AA172-881E-2A4F-AFFE-38DAC27B6B4D}" srcOrd="0" destOrd="0" presId="urn:microsoft.com/office/officeart/2005/8/layout/process1"/>
    <dgm:cxn modelId="{6C410700-3C1B-6B4C-97B9-2C6618647AFC}" type="presParOf" srcId="{3F1E1F26-9111-DF4C-B815-468B07F69273}" destId="{CD66F2D2-D561-5A4C-870B-0984B24BCE57}" srcOrd="6" destOrd="0" presId="urn:microsoft.com/office/officeart/2005/8/layout/process1"/>
    <dgm:cxn modelId="{9E0E611E-1FE7-DB4E-89ED-FC0E9EEFCE39}" type="presParOf" srcId="{3F1E1F26-9111-DF4C-B815-468B07F69273}" destId="{38142B90-9F49-AF4D-8FD9-3480AF9E4E55}" srcOrd="7" destOrd="0" presId="urn:microsoft.com/office/officeart/2005/8/layout/process1"/>
    <dgm:cxn modelId="{6CCA8B89-C3DD-394C-9191-2483647A3579}" type="presParOf" srcId="{38142B90-9F49-AF4D-8FD9-3480AF9E4E55}" destId="{43F84331-510A-5E40-9554-E99155CDC6CE}" srcOrd="0" destOrd="0" presId="urn:microsoft.com/office/officeart/2005/8/layout/process1"/>
    <dgm:cxn modelId="{4E7C7E38-255D-A240-A623-DD9F87F0B151}" type="presParOf" srcId="{3F1E1F26-9111-DF4C-B815-468B07F69273}" destId="{4F519BC0-F083-3F4E-AF64-66CB1DFBB081}"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8052D1-940B-244C-AD74-25DB91B3CA10}" type="doc">
      <dgm:prSet loTypeId="urn:microsoft.com/office/officeart/2005/8/layout/process1" loCatId="" qsTypeId="urn:microsoft.com/office/officeart/2005/8/quickstyle/simple1" qsCatId="simple" csTypeId="urn:microsoft.com/office/officeart/2005/8/colors/accent1_2" csCatId="accent1" phldr="1"/>
      <dgm:spPr/>
      <dgm:t>
        <a:bodyPr/>
        <a:lstStyle/>
        <a:p>
          <a:endParaRPr/>
        </a:p>
      </dgm:t>
    </dgm:pt>
    <dgm:pt modelId="{10EB291C-4867-8347-8BFD-6AE495702F89}">
      <dgm:prSet phldrT="[Testo]" custT="1">
        <dgm:style>
          <a:lnRef idx="2">
            <a:schemeClr val="accent1"/>
          </a:lnRef>
          <a:fillRef idx="1">
            <a:schemeClr val="lt1"/>
          </a:fillRef>
          <a:effectRef idx="0">
            <a:schemeClr val="accent1"/>
          </a:effectRef>
          <a:fontRef idx="minor">
            <a:schemeClr val="dk1"/>
          </a:fontRef>
        </dgm:style>
      </dgm:prSet>
      <dgm:spPr>
        <a:solidFill>
          <a:srgbClr val="BFD7EE"/>
        </a:solidFill>
        <a:ln>
          <a:solidFill>
            <a:srgbClr val="0070C0"/>
          </a:solidFill>
          <a:prstDash val="dash"/>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t>Conversión</a:t>
          </a:r>
        </a:p>
      </dgm:t>
    </dgm:pt>
    <dgm:pt modelId="{8B1FD0B8-9B71-AA41-9576-D16F1D2C55E0}" type="parTrans" cxnId="{4EFA8BC7-2FD3-2B4F-86FB-CAF71C160641}">
      <dgm:prSet/>
      <dgm:spPr/>
      <dgm:t>
        <a:bodyPr/>
        <a:lstStyle/>
        <a:p>
          <a:endParaRPr sz="2200">
            <a:latin typeface="Microsoft Sans Serif" panose="020B0604020202020204" pitchFamily="34" charset="0"/>
            <a:cs typeface="Microsoft Sans Serif" panose="020B0604020202020204" pitchFamily="34" charset="0"/>
          </a:endParaRPr>
        </a:p>
      </dgm:t>
    </dgm:pt>
    <dgm:pt modelId="{3118F1E0-004F-244C-ABA3-A1230363659C}" type="sibTrans" cxnId="{4EFA8BC7-2FD3-2B4F-86FB-CAF71C160641}">
      <dgm:prSet custT="1"/>
      <dgm:spPr>
        <a:solidFill>
          <a:srgbClr val="BFD7EE"/>
        </a:solidFill>
        <a:ln>
          <a:solidFill>
            <a:srgbClr val="0070C0"/>
          </a:solidFill>
          <a:prstDash val="dash"/>
        </a:ln>
      </dgm:spPr>
      <dgm:t>
        <a:bodyPr/>
        <a:lstStyle/>
        <a:p>
          <a:endParaRPr sz="2200">
            <a:latin typeface="Microsoft Sans Serif" panose="020B0604020202020204" pitchFamily="34" charset="0"/>
            <a:cs typeface="Microsoft Sans Serif" panose="020B0604020202020204" pitchFamily="34" charset="0"/>
          </a:endParaRPr>
        </a:p>
      </dgm:t>
    </dgm:pt>
    <dgm:pt modelId="{03A6EB64-F8AE-5141-8B3A-8D3DED73EF42}">
      <dgm:prSet phldrT="[Testo]" custT="1">
        <dgm:style>
          <a:lnRef idx="2">
            <a:schemeClr val="accent1"/>
          </a:lnRef>
          <a:fillRef idx="1">
            <a:schemeClr val="lt1"/>
          </a:fillRef>
          <a:effectRef idx="0">
            <a:schemeClr val="accent1"/>
          </a:effectRef>
          <a:fontRef idx="minor">
            <a:schemeClr val="dk1"/>
          </a:fontRef>
        </dgm:style>
      </dgm:prSet>
      <dgm:spPr>
        <a:solidFill>
          <a:srgbClr val="BFD7EE"/>
        </a:solidFill>
        <a:ln>
          <a:solidFill>
            <a:srgbClr val="0070C0"/>
          </a:solidFill>
          <a:prstDash val="dash"/>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t>Retención</a:t>
          </a:r>
        </a:p>
      </dgm:t>
    </dgm:pt>
    <dgm:pt modelId="{02F8AECF-07E5-064B-AC98-4CF6351BF4F5}" type="parTrans" cxnId="{C8296655-5A1E-F046-B81D-D6A8C592954A}">
      <dgm:prSet/>
      <dgm:spPr/>
      <dgm:t>
        <a:bodyPr/>
        <a:lstStyle/>
        <a:p>
          <a:endParaRPr sz="2200">
            <a:latin typeface="Microsoft Sans Serif" panose="020B0604020202020204" pitchFamily="34" charset="0"/>
            <a:cs typeface="Microsoft Sans Serif" panose="020B0604020202020204" pitchFamily="34" charset="0"/>
          </a:endParaRPr>
        </a:p>
      </dgm:t>
    </dgm:pt>
    <dgm:pt modelId="{7D500352-276D-A449-AE5A-4029AE1095EE}" type="sibTrans" cxnId="{C8296655-5A1E-F046-B81D-D6A8C592954A}">
      <dgm:prSet custT="1"/>
      <dgm:spPr>
        <a:solidFill>
          <a:srgbClr val="0070C0"/>
        </a:solidFill>
        <a:ln>
          <a:solidFill>
            <a:srgbClr val="0070C0"/>
          </a:solidFill>
        </a:ln>
      </dgm:spPr>
      <dgm:t>
        <a:bodyPr/>
        <a:lstStyle/>
        <a:p>
          <a:endParaRPr sz="2200">
            <a:latin typeface="Microsoft Sans Serif" panose="020B0604020202020204" pitchFamily="34" charset="0"/>
            <a:cs typeface="Microsoft Sans Serif" panose="020B0604020202020204" pitchFamily="34" charset="0"/>
          </a:endParaRPr>
        </a:p>
      </dgm:t>
    </dgm:pt>
    <dgm:pt modelId="{A7851261-9DB9-D845-8CA3-484E225BC711}">
      <dgm:prSet phldrT="[Testo]" custT="1">
        <dgm:style>
          <a:lnRef idx="2">
            <a:schemeClr val="accent1"/>
          </a:lnRef>
          <a:fillRef idx="1">
            <a:schemeClr val="lt1"/>
          </a:fillRef>
          <a:effectRef idx="0">
            <a:schemeClr val="accent1"/>
          </a:effectRef>
          <a:fontRef idx="minor">
            <a:schemeClr val="dk1"/>
          </a:fontRef>
        </dgm:style>
      </dgm:prSet>
      <dgm:spPr>
        <a:solidFill>
          <a:srgbClr val="0070C0"/>
        </a:solidFill>
        <a:ln>
          <a:solidFill>
            <a:srgbClr val="0070C0"/>
          </a:solidFill>
        </a:ln>
      </dgm:spPr>
      <dgm:t>
        <a:bodyPr/>
        <a:lstStyle/>
        <a:p>
          <a:pPr>
            <a:defRPr sz="2200" b="1">
              <a:solidFill>
                <a:schemeClr val="bg1"/>
              </a:solidFill>
              <a:latin typeface="Microsoft Sans Serif" panose="020B0604020202020204" pitchFamily="34" charset="0"/>
              <a:cs typeface="Microsoft Sans Serif" panose="020B0604020202020204" pitchFamily="34" charset="0"/>
            </a:defRPr>
          </a:pPr>
          <a:r>
            <a:t>Generación de leads</a:t>
          </a:r>
        </a:p>
      </dgm:t>
    </dgm:pt>
    <dgm:pt modelId="{3764D6C3-E0E6-0B4F-986D-F90C95DD3FC7}" type="sibTrans" cxnId="{8BA6345C-5BD8-B84B-8D75-1782FBBD206F}">
      <dgm:prSet custT="1"/>
      <dgm:spPr>
        <a:solidFill>
          <a:srgbClr val="BFD7EE"/>
        </a:solidFill>
        <a:ln>
          <a:solidFill>
            <a:srgbClr val="0070C0"/>
          </a:solidFill>
          <a:prstDash val="dash"/>
        </a:ln>
      </dgm:spPr>
      <dgm:t>
        <a:bodyPr/>
        <a:lstStyle/>
        <a:p>
          <a:endParaRPr sz="2200">
            <a:latin typeface="Microsoft Sans Serif" panose="020B0604020202020204" pitchFamily="34" charset="0"/>
            <a:cs typeface="Microsoft Sans Serif" panose="020B0604020202020204" pitchFamily="34" charset="0"/>
          </a:endParaRPr>
        </a:p>
      </dgm:t>
    </dgm:pt>
    <dgm:pt modelId="{EEF63FE2-B61A-D74B-B4E9-F90C6A25D305}" type="parTrans" cxnId="{8BA6345C-5BD8-B84B-8D75-1782FBBD206F}">
      <dgm:prSet/>
      <dgm:spPr/>
      <dgm:t>
        <a:bodyPr/>
        <a:lstStyle/>
        <a:p>
          <a:endParaRPr sz="2200">
            <a:latin typeface="Microsoft Sans Serif" panose="020B0604020202020204" pitchFamily="34" charset="0"/>
            <a:cs typeface="Microsoft Sans Serif" panose="020B0604020202020204" pitchFamily="34" charset="0"/>
          </a:endParaRPr>
        </a:p>
      </dgm:t>
    </dgm:pt>
    <dgm:pt modelId="{3F1E1F26-9111-DF4C-B815-468B07F69273}" type="pres">
      <dgm:prSet presAssocID="{7A8052D1-940B-244C-AD74-25DB91B3CA10}" presName="Name0" presStyleCnt="0">
        <dgm:presLayoutVars>
          <dgm:dir/>
          <dgm:resizeHandles val="exact"/>
        </dgm:presLayoutVars>
      </dgm:prSet>
      <dgm:spPr/>
    </dgm:pt>
    <dgm:pt modelId="{3A6F904F-77B6-0040-884E-5AE361F16FF5}" type="pres">
      <dgm:prSet presAssocID="{A7851261-9DB9-D845-8CA3-484E225BC711}" presName="node" presStyleLbl="node1" presStyleIdx="0" presStyleCnt="3" custScaleX="111372" custLinFactNeighborX="5235">
        <dgm:presLayoutVars>
          <dgm:bulletEnabled val="1"/>
        </dgm:presLayoutVars>
      </dgm:prSet>
      <dgm:spPr>
        <a:prstGeom prst="rect">
          <a:avLst/>
        </a:prstGeom>
      </dgm:spPr>
    </dgm:pt>
    <dgm:pt modelId="{8760F31A-0223-7B4D-8107-BC450668984B}" type="pres">
      <dgm:prSet presAssocID="{3764D6C3-E0E6-0B4F-986D-F90C95DD3FC7}" presName="sibTrans" presStyleLbl="sibTrans2D1" presStyleIdx="0" presStyleCnt="2" custScaleY="49554"/>
      <dgm:spPr/>
    </dgm:pt>
    <dgm:pt modelId="{4F2A6C93-F9E4-0D4E-BA81-32746BCCFDCD}" type="pres">
      <dgm:prSet presAssocID="{3764D6C3-E0E6-0B4F-986D-F90C95DD3FC7}" presName="connectorText" presStyleLbl="sibTrans2D1" presStyleIdx="0" presStyleCnt="2"/>
      <dgm:spPr/>
    </dgm:pt>
    <dgm:pt modelId="{EA191B47-0D79-6C47-B2B2-CFCD93E5DB0C}" type="pres">
      <dgm:prSet presAssocID="{10EB291C-4867-8347-8BFD-6AE495702F89}" presName="node" presStyleLbl="node1" presStyleIdx="1" presStyleCnt="3" custScaleX="111372">
        <dgm:presLayoutVars>
          <dgm:bulletEnabled val="1"/>
        </dgm:presLayoutVars>
      </dgm:prSet>
      <dgm:spPr>
        <a:prstGeom prst="rect">
          <a:avLst/>
        </a:prstGeom>
      </dgm:spPr>
    </dgm:pt>
    <dgm:pt modelId="{657F2FFE-D32D-3648-ACC4-5EA8C8CAF777}" type="pres">
      <dgm:prSet presAssocID="{3118F1E0-004F-244C-ABA3-A1230363659C}" presName="sibTrans" presStyleLbl="sibTrans2D1" presStyleIdx="1" presStyleCnt="2" custScaleY="49554"/>
      <dgm:spPr/>
    </dgm:pt>
    <dgm:pt modelId="{D378CF52-E6C6-1F40-99BD-2319ED26792E}" type="pres">
      <dgm:prSet presAssocID="{3118F1E0-004F-244C-ABA3-A1230363659C}" presName="connectorText" presStyleLbl="sibTrans2D1" presStyleIdx="1" presStyleCnt="2"/>
      <dgm:spPr/>
    </dgm:pt>
    <dgm:pt modelId="{9DAB9E9B-31EF-FA4A-A501-DA0D6ADA7448}" type="pres">
      <dgm:prSet presAssocID="{03A6EB64-F8AE-5141-8B3A-8D3DED73EF42}" presName="node" presStyleLbl="node1" presStyleIdx="2" presStyleCnt="3" custScaleX="111372">
        <dgm:presLayoutVars>
          <dgm:bulletEnabled val="1"/>
        </dgm:presLayoutVars>
      </dgm:prSet>
      <dgm:spPr>
        <a:prstGeom prst="rect">
          <a:avLst/>
        </a:prstGeom>
      </dgm:spPr>
    </dgm:pt>
  </dgm:ptLst>
  <dgm:cxnLst>
    <dgm:cxn modelId="{8BA6345C-5BD8-B84B-8D75-1782FBBD206F}" srcId="{7A8052D1-940B-244C-AD74-25DB91B3CA10}" destId="{A7851261-9DB9-D845-8CA3-484E225BC711}" srcOrd="0" destOrd="0" parTransId="{EEF63FE2-B61A-D74B-B4E9-F90C6A25D305}" sibTransId="{3764D6C3-E0E6-0B4F-986D-F90C95DD3FC7}"/>
    <dgm:cxn modelId="{55B89C60-B909-DF40-BD66-CFB415454728}" type="presOf" srcId="{3764D6C3-E0E6-0B4F-986D-F90C95DD3FC7}" destId="{8760F31A-0223-7B4D-8107-BC450668984B}" srcOrd="0" destOrd="0" presId="urn:microsoft.com/office/officeart/2005/8/layout/process1"/>
    <dgm:cxn modelId="{AFCFBC43-F02C-2848-BFB7-8F2A558B7319}" type="presOf" srcId="{3118F1E0-004F-244C-ABA3-A1230363659C}" destId="{D378CF52-E6C6-1F40-99BD-2319ED26792E}" srcOrd="1" destOrd="0" presId="urn:microsoft.com/office/officeart/2005/8/layout/process1"/>
    <dgm:cxn modelId="{C8296655-5A1E-F046-B81D-D6A8C592954A}" srcId="{7A8052D1-940B-244C-AD74-25DB91B3CA10}" destId="{03A6EB64-F8AE-5141-8B3A-8D3DED73EF42}" srcOrd="2" destOrd="0" parTransId="{02F8AECF-07E5-064B-AC98-4CF6351BF4F5}" sibTransId="{7D500352-276D-A449-AE5A-4029AE1095EE}"/>
    <dgm:cxn modelId="{1FE887A1-09D9-1246-8EAC-D1CDDFB1A544}" type="presOf" srcId="{7A8052D1-940B-244C-AD74-25DB91B3CA10}" destId="{3F1E1F26-9111-DF4C-B815-468B07F69273}" srcOrd="0" destOrd="0" presId="urn:microsoft.com/office/officeart/2005/8/layout/process1"/>
    <dgm:cxn modelId="{DED90FA9-21C7-724E-90C7-E208AA56BE27}" type="presOf" srcId="{A7851261-9DB9-D845-8CA3-484E225BC711}" destId="{3A6F904F-77B6-0040-884E-5AE361F16FF5}" srcOrd="0" destOrd="0" presId="urn:microsoft.com/office/officeart/2005/8/layout/process1"/>
    <dgm:cxn modelId="{4EFA8BC7-2FD3-2B4F-86FB-CAF71C160641}" srcId="{7A8052D1-940B-244C-AD74-25DB91B3CA10}" destId="{10EB291C-4867-8347-8BFD-6AE495702F89}" srcOrd="1" destOrd="0" parTransId="{8B1FD0B8-9B71-AA41-9576-D16F1D2C55E0}" sibTransId="{3118F1E0-004F-244C-ABA3-A1230363659C}"/>
    <dgm:cxn modelId="{947F8FC7-5D3D-9645-8DF5-B22441F75059}" type="presOf" srcId="{03A6EB64-F8AE-5141-8B3A-8D3DED73EF42}" destId="{9DAB9E9B-31EF-FA4A-A501-DA0D6ADA7448}" srcOrd="0" destOrd="0" presId="urn:microsoft.com/office/officeart/2005/8/layout/process1"/>
    <dgm:cxn modelId="{60A524E3-DBD4-0B46-B06F-2FA9977DB77F}" type="presOf" srcId="{3764D6C3-E0E6-0B4F-986D-F90C95DD3FC7}" destId="{4F2A6C93-F9E4-0D4E-BA81-32746BCCFDCD}" srcOrd="1" destOrd="0" presId="urn:microsoft.com/office/officeart/2005/8/layout/process1"/>
    <dgm:cxn modelId="{7373C4E9-3FA5-4845-B445-0E6C6B195C5F}" type="presOf" srcId="{10EB291C-4867-8347-8BFD-6AE495702F89}" destId="{EA191B47-0D79-6C47-B2B2-CFCD93E5DB0C}" srcOrd="0" destOrd="0" presId="urn:microsoft.com/office/officeart/2005/8/layout/process1"/>
    <dgm:cxn modelId="{15AC64F0-384B-C542-87DF-4A5A7606DF9D}" type="presOf" srcId="{3118F1E0-004F-244C-ABA3-A1230363659C}" destId="{657F2FFE-D32D-3648-ACC4-5EA8C8CAF777}" srcOrd="0" destOrd="0" presId="urn:microsoft.com/office/officeart/2005/8/layout/process1"/>
    <dgm:cxn modelId="{0A108358-2230-A549-8B85-0E4B0BE4D55C}" type="presParOf" srcId="{3F1E1F26-9111-DF4C-B815-468B07F69273}" destId="{3A6F904F-77B6-0040-884E-5AE361F16FF5}" srcOrd="0" destOrd="0" presId="urn:microsoft.com/office/officeart/2005/8/layout/process1"/>
    <dgm:cxn modelId="{63BF5728-7361-C145-A526-DCA3EAFBA2C1}" type="presParOf" srcId="{3F1E1F26-9111-DF4C-B815-468B07F69273}" destId="{8760F31A-0223-7B4D-8107-BC450668984B}" srcOrd="1" destOrd="0" presId="urn:microsoft.com/office/officeart/2005/8/layout/process1"/>
    <dgm:cxn modelId="{71BCCF11-E621-504E-9603-97DAE7A1902A}" type="presParOf" srcId="{8760F31A-0223-7B4D-8107-BC450668984B}" destId="{4F2A6C93-F9E4-0D4E-BA81-32746BCCFDCD}" srcOrd="0" destOrd="0" presId="urn:microsoft.com/office/officeart/2005/8/layout/process1"/>
    <dgm:cxn modelId="{EE146D5C-F98B-5449-87C7-C3D8F33BC1B0}" type="presParOf" srcId="{3F1E1F26-9111-DF4C-B815-468B07F69273}" destId="{EA191B47-0D79-6C47-B2B2-CFCD93E5DB0C}" srcOrd="2" destOrd="0" presId="urn:microsoft.com/office/officeart/2005/8/layout/process1"/>
    <dgm:cxn modelId="{5D853D34-8A83-2043-AD5E-1CF8B51C9949}" type="presParOf" srcId="{3F1E1F26-9111-DF4C-B815-468B07F69273}" destId="{657F2FFE-D32D-3648-ACC4-5EA8C8CAF777}" srcOrd="3" destOrd="0" presId="urn:microsoft.com/office/officeart/2005/8/layout/process1"/>
    <dgm:cxn modelId="{41DE0FFF-F109-6848-B760-B31EBF3A9BC4}" type="presParOf" srcId="{657F2FFE-D32D-3648-ACC4-5EA8C8CAF777}" destId="{D378CF52-E6C6-1F40-99BD-2319ED26792E}" srcOrd="0" destOrd="0" presId="urn:microsoft.com/office/officeart/2005/8/layout/process1"/>
    <dgm:cxn modelId="{4D5E01D7-3F44-7D4A-8B56-B1DB5F3ABD1C}" type="presParOf" srcId="{3F1E1F26-9111-DF4C-B815-468B07F69273}" destId="{9DAB9E9B-31EF-FA4A-A501-DA0D6ADA7448}"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772614" y="-764529"/>
          <a:ext cx="6248401" cy="777746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defRPr sz="2500" b="1"/>
          </a:pPr>
          <a:r>
            <a:rPr sz="2800" kern="1200" dirty="0"/>
            <a:t>UNIDAD 1: </a:t>
          </a:r>
          <a:r>
            <a:rPr sz="2800" kern="1200" dirty="0" err="1"/>
            <a:t>Dominar</a:t>
          </a:r>
          <a:r>
            <a:rPr sz="2800" kern="1200" dirty="0"/>
            <a:t> las </a:t>
          </a:r>
          <a:r>
            <a:rPr sz="2800" kern="1200" dirty="0" err="1"/>
            <a:t>estrategias</a:t>
          </a:r>
          <a:r>
            <a:rPr sz="2800" kern="1200" dirty="0"/>
            <a:t> de marketing digital</a:t>
          </a:r>
        </a:p>
        <a:p>
          <a:pPr marL="285750" lvl="1" indent="-285750" algn="l" defTabSz="1244600">
            <a:lnSpc>
              <a:spcPct val="90000"/>
            </a:lnSpc>
            <a:spcBef>
              <a:spcPct val="0"/>
            </a:spcBef>
            <a:spcAft>
              <a:spcPct val="15000"/>
            </a:spcAft>
            <a:buChar char="•"/>
            <a:defRPr sz="2500"/>
          </a:pPr>
          <a:r>
            <a:rPr sz="2800" kern="1200" dirty="0"/>
            <a:t>1.1 </a:t>
          </a:r>
          <a:r>
            <a:rPr sz="2800" kern="1200" dirty="0" err="1"/>
            <a:t>Introducción</a:t>
          </a:r>
          <a:r>
            <a:rPr sz="2800" kern="1200" dirty="0"/>
            <a:t> al Marketing Digital</a:t>
          </a:r>
        </a:p>
        <a:p>
          <a:pPr marL="285750" lvl="1" indent="-285750" algn="l" defTabSz="1244600">
            <a:lnSpc>
              <a:spcPct val="90000"/>
            </a:lnSpc>
            <a:spcBef>
              <a:spcPct val="0"/>
            </a:spcBef>
            <a:spcAft>
              <a:spcPct val="15000"/>
            </a:spcAft>
            <a:buChar char="•"/>
            <a:defRPr sz="2500"/>
          </a:pPr>
          <a:r>
            <a:rPr sz="2800" kern="1200"/>
            <a:t>1.2 Desarrollar un plan de marketing digital</a:t>
          </a:r>
        </a:p>
        <a:p>
          <a:pPr marL="285750" lvl="1" indent="-285750" algn="l" defTabSz="1244600">
            <a:lnSpc>
              <a:spcPct val="90000"/>
            </a:lnSpc>
            <a:spcBef>
              <a:spcPct val="0"/>
            </a:spcBef>
            <a:spcAft>
              <a:spcPct val="15000"/>
            </a:spcAft>
            <a:buChar char="•"/>
            <a:defRPr sz="2500"/>
          </a:pPr>
          <a:r>
            <a:rPr sz="2800" kern="1200" dirty="0"/>
            <a:t>1.3 </a:t>
          </a:r>
          <a:r>
            <a:rPr sz="2800" kern="1200" dirty="0" err="1"/>
            <a:t>Estrategias</a:t>
          </a:r>
          <a:r>
            <a:rPr sz="2800" kern="1200" dirty="0"/>
            <a:t> de </a:t>
          </a:r>
          <a:r>
            <a:rPr sz="2800" kern="1200" dirty="0" err="1"/>
            <a:t>generación</a:t>
          </a:r>
          <a:r>
            <a:rPr sz="2800" kern="1200" dirty="0"/>
            <a:t> de </a:t>
          </a:r>
          <a:r>
            <a:rPr sz="2800" kern="1200" dirty="0" err="1"/>
            <a:t>plomo</a:t>
          </a:r>
          <a:endParaRPr sz="2800" kern="1200" dirty="0"/>
        </a:p>
        <a:p>
          <a:pPr marL="285750" lvl="1" indent="-285750" algn="l" defTabSz="1244600">
            <a:lnSpc>
              <a:spcPct val="90000"/>
            </a:lnSpc>
            <a:spcBef>
              <a:spcPct val="0"/>
            </a:spcBef>
            <a:spcAft>
              <a:spcPct val="15000"/>
            </a:spcAft>
            <a:buChar char="•"/>
            <a:defRPr sz="2500"/>
          </a:pPr>
          <a:r>
            <a:rPr sz="2800" kern="1200" dirty="0"/>
            <a:t>1.4 </a:t>
          </a:r>
          <a:r>
            <a:rPr sz="2800" kern="1200" dirty="0" err="1"/>
            <a:t>Optimización</a:t>
          </a:r>
          <a:r>
            <a:rPr sz="2800" kern="1200" dirty="0"/>
            <a:t> de la </a:t>
          </a:r>
          <a:r>
            <a:rPr sz="2800" kern="1200" dirty="0" err="1"/>
            <a:t>conversión</a:t>
          </a:r>
          <a:endParaRPr sz="2800" kern="1200" dirty="0"/>
        </a:p>
        <a:p>
          <a:pPr marL="285750" lvl="1" indent="-285750" algn="l" defTabSz="1244600">
            <a:lnSpc>
              <a:spcPct val="90000"/>
            </a:lnSpc>
            <a:spcBef>
              <a:spcPct val="0"/>
            </a:spcBef>
            <a:spcAft>
              <a:spcPct val="15000"/>
            </a:spcAft>
            <a:buChar char="•"/>
            <a:defRPr sz="2500"/>
          </a:pPr>
          <a:r>
            <a:rPr sz="2800" kern="1200" dirty="0"/>
            <a:t>1.5 </a:t>
          </a:r>
          <a:r>
            <a:rPr sz="2800" kern="1200" dirty="0" err="1"/>
            <a:t>Retención</a:t>
          </a:r>
          <a:r>
            <a:rPr sz="2800" kern="1200" dirty="0"/>
            <a:t> de </a:t>
          </a:r>
          <a:r>
            <a:rPr sz="2800" kern="1200" dirty="0" err="1"/>
            <a:t>clientes</a:t>
          </a:r>
          <a:r>
            <a:rPr sz="2800" kern="1200" dirty="0"/>
            <a:t> </a:t>
          </a:r>
          <a:r>
            <a:rPr sz="2800" kern="1200" dirty="0" err="1"/>
            <a:t>en</a:t>
          </a:r>
          <a:r>
            <a:rPr sz="2800" kern="1200" dirty="0"/>
            <a:t> la era digital</a:t>
          </a:r>
        </a:p>
        <a:p>
          <a:pPr marL="285750" lvl="1" indent="-285750" algn="l" defTabSz="1244600">
            <a:lnSpc>
              <a:spcPct val="90000"/>
            </a:lnSpc>
            <a:spcBef>
              <a:spcPct val="0"/>
            </a:spcBef>
            <a:spcAft>
              <a:spcPct val="15000"/>
            </a:spcAft>
            <a:buChar char="•"/>
            <a:defRPr sz="2500"/>
          </a:pPr>
          <a:r>
            <a:rPr sz="2800" kern="1200" dirty="0"/>
            <a:t>1.6 Un </a:t>
          </a:r>
          <a:r>
            <a:rPr sz="2800" kern="1200" dirty="0" err="1"/>
            <a:t>ejemplo</a:t>
          </a:r>
          <a:r>
            <a:rPr sz="2800" kern="1200" dirty="0"/>
            <a:t> </a:t>
          </a:r>
          <a:r>
            <a:rPr sz="2800" kern="1200" dirty="0" err="1"/>
            <a:t>práctico</a:t>
          </a:r>
          <a:r>
            <a:rPr sz="2800" kern="1200" dirty="0"/>
            <a:t> para </a:t>
          </a:r>
          <a:r>
            <a:rPr sz="2800" kern="1200" dirty="0" err="1"/>
            <a:t>construir</a:t>
          </a:r>
          <a:r>
            <a:rPr sz="2800" kern="1200" dirty="0"/>
            <a:t> una </a:t>
          </a:r>
          <a:r>
            <a:rPr sz="2800" kern="1200" dirty="0" err="1"/>
            <a:t>presencia</a:t>
          </a:r>
          <a:r>
            <a:rPr sz="2800" kern="1200" dirty="0"/>
            <a:t> </a:t>
          </a:r>
          <a:r>
            <a:rPr sz="2800" kern="1200" dirty="0" err="1"/>
            <a:t>en</a:t>
          </a:r>
          <a:r>
            <a:rPr sz="2800" kern="1200" dirty="0"/>
            <a:t> </a:t>
          </a:r>
          <a:r>
            <a:rPr sz="2800" kern="1200" dirty="0" err="1"/>
            <a:t>línea</a:t>
          </a:r>
          <a:r>
            <a:rPr sz="2800" kern="1200" dirty="0"/>
            <a:t>: </a:t>
          </a:r>
          <a:r>
            <a:rPr sz="2800" kern="1200" dirty="0" err="1"/>
            <a:t>Perfil</a:t>
          </a:r>
          <a:r>
            <a:rPr sz="2800" kern="1200" dirty="0"/>
            <a:t> de </a:t>
          </a:r>
          <a:r>
            <a:rPr sz="2800" kern="1200" dirty="0" err="1"/>
            <a:t>negocio</a:t>
          </a:r>
          <a:r>
            <a:rPr sz="2800" kern="1200" dirty="0"/>
            <a:t> de Google</a:t>
          </a:r>
        </a:p>
      </dsp:txBody>
      <dsp:txXfrm rot="5400000">
        <a:off x="8085" y="1249680"/>
        <a:ext cx="7777460" cy="3749041"/>
      </dsp:txXfrm>
    </dsp:sp>
    <dsp:sp modelId="{6A06E1D3-CB2E-499A-A964-4B9EA4634424}">
      <dsp:nvSpPr>
        <dsp:cNvPr id="0" name=""/>
        <dsp:cNvSpPr/>
      </dsp:nvSpPr>
      <dsp:spPr>
        <a:xfrm rot="16200000">
          <a:off x="9133384" y="-764529"/>
          <a:ext cx="6248401" cy="777746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t" anchorCtr="0">
          <a:noAutofit/>
        </a:bodyPr>
        <a:lstStyle/>
        <a:p>
          <a:pPr marL="0" lvl="0" indent="0" algn="l" defTabSz="1244600">
            <a:lnSpc>
              <a:spcPct val="90000"/>
            </a:lnSpc>
            <a:spcBef>
              <a:spcPct val="0"/>
            </a:spcBef>
            <a:spcAft>
              <a:spcPct val="35000"/>
            </a:spcAft>
            <a:buNone/>
            <a:defRPr sz="2500" b="1"/>
          </a:pPr>
          <a:r>
            <a:rPr sz="2800" kern="1200" dirty="0"/>
            <a:t>UNIDAD 2: </a:t>
          </a:r>
          <a:r>
            <a:rPr sz="2800" kern="1200" dirty="0" err="1"/>
            <a:t>Comunicación</a:t>
          </a:r>
          <a:r>
            <a:rPr sz="2800" kern="1200" dirty="0"/>
            <a:t> digital e </a:t>
          </a:r>
          <a:r>
            <a:rPr sz="2800" kern="1200" dirty="0" err="1"/>
            <a:t>interacción</a:t>
          </a:r>
          <a:endParaRPr sz="2800" kern="1200" dirty="0"/>
        </a:p>
        <a:p>
          <a:pPr marL="285750" lvl="1" indent="-285750" algn="l" defTabSz="1244600">
            <a:lnSpc>
              <a:spcPct val="90000"/>
            </a:lnSpc>
            <a:spcBef>
              <a:spcPct val="0"/>
            </a:spcBef>
            <a:spcAft>
              <a:spcPct val="15000"/>
            </a:spcAft>
            <a:buChar char="•"/>
            <a:defRPr sz="2500"/>
          </a:pPr>
          <a:r>
            <a:rPr sz="2800" kern="1200" dirty="0"/>
            <a:t>2.1 </a:t>
          </a:r>
          <a:r>
            <a:rPr sz="2800" kern="1200" dirty="0" err="1"/>
            <a:t>Introducción</a:t>
          </a:r>
          <a:r>
            <a:rPr sz="2800" kern="1200" dirty="0"/>
            <a:t> a la </a:t>
          </a:r>
          <a:r>
            <a:rPr sz="2800" kern="1200" dirty="0" err="1"/>
            <a:t>Comunicación</a:t>
          </a:r>
          <a:r>
            <a:rPr sz="2800" kern="1200" dirty="0"/>
            <a:t> Digital</a:t>
          </a:r>
        </a:p>
        <a:p>
          <a:pPr marL="285750" lvl="1" indent="-285750" algn="l" defTabSz="1244600">
            <a:lnSpc>
              <a:spcPct val="90000"/>
            </a:lnSpc>
            <a:spcBef>
              <a:spcPct val="0"/>
            </a:spcBef>
            <a:spcAft>
              <a:spcPct val="15000"/>
            </a:spcAft>
            <a:buChar char="•"/>
            <a:defRPr sz="2500"/>
          </a:pPr>
          <a:r>
            <a:rPr sz="2800" kern="1200" dirty="0"/>
            <a:t>2.2 </a:t>
          </a:r>
          <a:r>
            <a:rPr sz="2800" kern="1200" dirty="0" err="1"/>
            <a:t>Estrategias</a:t>
          </a:r>
          <a:r>
            <a:rPr sz="2800" kern="1200" dirty="0"/>
            <a:t> de </a:t>
          </a:r>
          <a:r>
            <a:rPr sz="2800" kern="1200" dirty="0" err="1"/>
            <a:t>comunicación</a:t>
          </a:r>
          <a:r>
            <a:rPr sz="2800" kern="1200" dirty="0"/>
            <a:t> </a:t>
          </a:r>
          <a:r>
            <a:rPr sz="2800" kern="1200" dirty="0" err="1"/>
            <a:t>interactiva</a:t>
          </a:r>
          <a:endParaRPr sz="2800" kern="1200" dirty="0"/>
        </a:p>
        <a:p>
          <a:pPr marL="285750" lvl="1" indent="-285750" algn="l" defTabSz="1244600">
            <a:lnSpc>
              <a:spcPct val="90000"/>
            </a:lnSpc>
            <a:spcBef>
              <a:spcPct val="0"/>
            </a:spcBef>
            <a:spcAft>
              <a:spcPct val="15000"/>
            </a:spcAft>
            <a:buChar char="•"/>
            <a:defRPr sz="2500"/>
          </a:pPr>
          <a:r>
            <a:rPr sz="2800" kern="1200" dirty="0"/>
            <a:t>2.3 </a:t>
          </a:r>
          <a:r>
            <a:rPr sz="2800" kern="1200" dirty="0" err="1"/>
            <a:t>Elegir</a:t>
          </a:r>
          <a:r>
            <a:rPr sz="2800" kern="1200" dirty="0"/>
            <a:t> las </a:t>
          </a:r>
          <a:r>
            <a:rPr sz="2800" kern="1200" dirty="0" err="1"/>
            <a:t>plataformas</a:t>
          </a:r>
          <a:r>
            <a:rPr sz="2800" kern="1200" dirty="0"/>
            <a:t> de redes </a:t>
          </a:r>
          <a:r>
            <a:rPr sz="2800" kern="1200" dirty="0" err="1"/>
            <a:t>sociales</a:t>
          </a:r>
          <a:r>
            <a:rPr sz="2800" kern="1200" dirty="0"/>
            <a:t> </a:t>
          </a:r>
          <a:r>
            <a:rPr sz="2800" kern="1200" dirty="0" err="1"/>
            <a:t>adecuadas</a:t>
          </a:r>
          <a:endParaRPr sz="2800" kern="1200" dirty="0"/>
        </a:p>
        <a:p>
          <a:pPr marL="285750" lvl="1" indent="-285750" algn="l" defTabSz="1244600">
            <a:lnSpc>
              <a:spcPct val="90000"/>
            </a:lnSpc>
            <a:spcBef>
              <a:spcPct val="0"/>
            </a:spcBef>
            <a:spcAft>
              <a:spcPct val="15000"/>
            </a:spcAft>
            <a:buChar char="•"/>
            <a:defRPr sz="2500"/>
          </a:pPr>
          <a:r>
            <a:rPr sz="2800" kern="1200" dirty="0"/>
            <a:t>2.4 </a:t>
          </a:r>
          <a:r>
            <a:rPr sz="2800" kern="1200" dirty="0" err="1"/>
            <a:t>Elaboración</a:t>
          </a:r>
          <a:r>
            <a:rPr sz="2800" kern="1200" dirty="0"/>
            <a:t> de un plan editorial </a:t>
          </a:r>
          <a:r>
            <a:rPr sz="2800" kern="1200" dirty="0" err="1"/>
            <a:t>eficaz</a:t>
          </a:r>
          <a:endParaRPr sz="2800" kern="1200" dirty="0"/>
        </a:p>
        <a:p>
          <a:pPr marL="285750" lvl="1" indent="-285750" algn="l" defTabSz="1244600">
            <a:lnSpc>
              <a:spcPct val="90000"/>
            </a:lnSpc>
            <a:spcBef>
              <a:spcPct val="0"/>
            </a:spcBef>
            <a:spcAft>
              <a:spcPct val="15000"/>
            </a:spcAft>
            <a:buChar char="•"/>
            <a:defRPr sz="2500"/>
          </a:pPr>
          <a:r>
            <a:rPr sz="2800" kern="1200" dirty="0"/>
            <a:t>2.5 </a:t>
          </a:r>
          <a:r>
            <a:rPr sz="2800" kern="1200" dirty="0" err="1"/>
            <a:t>Integración</a:t>
          </a:r>
          <a:r>
            <a:rPr sz="2800" kern="1200" dirty="0"/>
            <a:t> de </a:t>
          </a:r>
          <a:r>
            <a:rPr sz="2800" kern="1200" dirty="0" err="1"/>
            <a:t>estrategias</a:t>
          </a:r>
          <a:r>
            <a:rPr sz="2800" kern="1200" dirty="0"/>
            <a:t> de marketing digital y </a:t>
          </a:r>
          <a:r>
            <a:rPr sz="2800" kern="1200" dirty="0" err="1"/>
            <a:t>comunicación</a:t>
          </a:r>
          <a:endParaRPr sz="2800" kern="1200" dirty="0"/>
        </a:p>
      </dsp:txBody>
      <dsp:txXfrm rot="5400000">
        <a:off x="8368855" y="1249680"/>
        <a:ext cx="7777460" cy="37490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F904F-77B6-0040-884E-5AE361F16FF5}">
      <dsp:nvSpPr>
        <dsp:cNvPr id="0" name=""/>
        <dsp:cNvSpPr/>
      </dsp:nvSpPr>
      <dsp:spPr>
        <a:xfrm>
          <a:off x="9341"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1800" kern="1200"/>
            <a:t>Fase de análisis</a:t>
          </a:r>
        </a:p>
      </dsp:txBody>
      <dsp:txXfrm>
        <a:off x="9341" y="302678"/>
        <a:ext cx="2981400" cy="690041"/>
      </dsp:txXfrm>
    </dsp:sp>
    <dsp:sp modelId="{8760F31A-0223-7B4D-8107-BC450668984B}">
      <dsp:nvSpPr>
        <dsp:cNvPr id="0" name=""/>
        <dsp:cNvSpPr/>
      </dsp:nvSpPr>
      <dsp:spPr>
        <a:xfrm>
          <a:off x="3105636"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sz="2000" kern="1200">
            <a:latin typeface="Microsoft Sans Serif" panose="020B0604020202020204" pitchFamily="34" charset="0"/>
            <a:cs typeface="Microsoft Sans Serif" panose="020B0604020202020204" pitchFamily="34" charset="0"/>
          </a:endParaRPr>
        </a:p>
      </dsp:txBody>
      <dsp:txXfrm>
        <a:off x="3105636" y="562218"/>
        <a:ext cx="170503" cy="170962"/>
      </dsp:txXfrm>
    </dsp:sp>
    <dsp:sp modelId="{EA191B47-0D79-6C47-B2B2-CFCD93E5DB0C}">
      <dsp:nvSpPr>
        <dsp:cNvPr id="0" name=""/>
        <dsp:cNvSpPr/>
      </dsp:nvSpPr>
      <dsp:spPr>
        <a:xfrm>
          <a:off x="3450320"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1800" kern="1200" dirty="0" err="1"/>
            <a:t>Fijación</a:t>
          </a:r>
          <a:r>
            <a:rPr sz="1800" kern="1200" dirty="0"/>
            <a:t> de </a:t>
          </a:r>
          <a:r>
            <a:rPr sz="1800" kern="1200" dirty="0" err="1"/>
            <a:t>metas</a:t>
          </a:r>
          <a:endParaRPr sz="1800" kern="1200" dirty="0"/>
        </a:p>
      </dsp:txBody>
      <dsp:txXfrm>
        <a:off x="3450320" y="302678"/>
        <a:ext cx="2981400" cy="690041"/>
      </dsp:txXfrm>
    </dsp:sp>
    <dsp:sp modelId="{657F2FFE-D32D-3648-ACC4-5EA8C8CAF777}">
      <dsp:nvSpPr>
        <dsp:cNvPr id="0" name=""/>
        <dsp:cNvSpPr/>
      </dsp:nvSpPr>
      <dsp:spPr>
        <a:xfrm>
          <a:off x="6546615"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sz="2000" kern="1200">
            <a:latin typeface="Microsoft Sans Serif" panose="020B0604020202020204" pitchFamily="34" charset="0"/>
            <a:cs typeface="Microsoft Sans Serif" panose="020B0604020202020204" pitchFamily="34" charset="0"/>
          </a:endParaRPr>
        </a:p>
      </dsp:txBody>
      <dsp:txXfrm>
        <a:off x="6546615" y="562218"/>
        <a:ext cx="170503" cy="170962"/>
      </dsp:txXfrm>
    </dsp:sp>
    <dsp:sp modelId="{9DAB9E9B-31EF-FA4A-A501-DA0D6ADA7448}">
      <dsp:nvSpPr>
        <dsp:cNvPr id="0" name=""/>
        <dsp:cNvSpPr/>
      </dsp:nvSpPr>
      <dsp:spPr>
        <a:xfrm>
          <a:off x="6891299"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1800" kern="1200" dirty="0" err="1"/>
            <a:t>Formulación</a:t>
          </a:r>
          <a:r>
            <a:rPr sz="1800" kern="1200" dirty="0"/>
            <a:t> de </a:t>
          </a:r>
          <a:r>
            <a:rPr sz="1800" kern="1200" dirty="0" err="1"/>
            <a:t>estrategias</a:t>
          </a:r>
          <a:endParaRPr sz="1800" kern="1200" dirty="0"/>
        </a:p>
      </dsp:txBody>
      <dsp:txXfrm>
        <a:off x="6891299" y="302678"/>
        <a:ext cx="2981400" cy="690041"/>
      </dsp:txXfrm>
    </dsp:sp>
    <dsp:sp modelId="{B34FB9FB-70F4-5A4B-A204-805392DC2DEA}">
      <dsp:nvSpPr>
        <dsp:cNvPr id="0" name=""/>
        <dsp:cNvSpPr/>
      </dsp:nvSpPr>
      <dsp:spPr>
        <a:xfrm>
          <a:off x="9987594"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sz="2000" kern="1200">
            <a:latin typeface="Microsoft Sans Serif" panose="020B0604020202020204" pitchFamily="34" charset="0"/>
            <a:cs typeface="Microsoft Sans Serif" panose="020B0604020202020204" pitchFamily="34" charset="0"/>
          </a:endParaRPr>
        </a:p>
      </dsp:txBody>
      <dsp:txXfrm>
        <a:off x="9987594" y="562218"/>
        <a:ext cx="170503" cy="170962"/>
      </dsp:txXfrm>
    </dsp:sp>
    <dsp:sp modelId="{CD66F2D2-D561-5A4C-870B-0984B24BCE57}">
      <dsp:nvSpPr>
        <dsp:cNvPr id="0" name=""/>
        <dsp:cNvSpPr/>
      </dsp:nvSpPr>
      <dsp:spPr>
        <a:xfrm>
          <a:off x="10332278"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1800" kern="1200" dirty="0" err="1"/>
            <a:t>Planificación</a:t>
          </a:r>
          <a:r>
            <a:rPr sz="1800" kern="1200" dirty="0"/>
            <a:t> </a:t>
          </a:r>
          <a:r>
            <a:rPr sz="1800" kern="1200" dirty="0" err="1"/>
            <a:t>táctica</a:t>
          </a:r>
          <a:endParaRPr sz="1800" kern="1200" dirty="0"/>
        </a:p>
      </dsp:txBody>
      <dsp:txXfrm>
        <a:off x="10332278" y="302678"/>
        <a:ext cx="2981400" cy="690041"/>
      </dsp:txXfrm>
    </dsp:sp>
    <dsp:sp modelId="{38142B90-9F49-AF4D-8FD9-3480AF9E4E55}">
      <dsp:nvSpPr>
        <dsp:cNvPr id="0" name=""/>
        <dsp:cNvSpPr/>
      </dsp:nvSpPr>
      <dsp:spPr>
        <a:xfrm>
          <a:off x="13428573" y="505230"/>
          <a:ext cx="243576" cy="284938"/>
        </a:xfrm>
        <a:prstGeom prst="rightArrow">
          <a:avLst>
            <a:gd name="adj1" fmla="val 60000"/>
            <a:gd name="adj2" fmla="val 50000"/>
          </a:avLst>
        </a:prstGeom>
        <a:solidFill>
          <a:srgbClr val="0070C0"/>
        </a:solidFill>
        <a:ln>
          <a:solidFill>
            <a:srgbClr val="0070C0"/>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sz="2000" kern="1200">
            <a:latin typeface="Microsoft Sans Serif" panose="020B0604020202020204" pitchFamily="34" charset="0"/>
            <a:cs typeface="Microsoft Sans Serif" panose="020B0604020202020204" pitchFamily="34" charset="0"/>
          </a:endParaRPr>
        </a:p>
      </dsp:txBody>
      <dsp:txXfrm>
        <a:off x="13428573" y="562218"/>
        <a:ext cx="170503" cy="170962"/>
      </dsp:txXfrm>
    </dsp:sp>
    <dsp:sp modelId="{4F519BC0-F083-3F4E-AF64-66CB1DFBB081}">
      <dsp:nvSpPr>
        <dsp:cNvPr id="0" name=""/>
        <dsp:cNvSpPr/>
      </dsp:nvSpPr>
      <dsp:spPr>
        <a:xfrm>
          <a:off x="13773257" y="302678"/>
          <a:ext cx="2981400" cy="69004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2000" kern="1200" dirty="0" err="1"/>
            <a:t>Evaluación</a:t>
          </a:r>
          <a:r>
            <a:rPr sz="2000" kern="1200" dirty="0"/>
            <a:t> </a:t>
          </a:r>
          <a:r>
            <a:rPr sz="2000" kern="1200" dirty="0" err="1"/>
            <a:t>en</a:t>
          </a:r>
          <a:r>
            <a:rPr sz="2000" kern="1200" dirty="0"/>
            <a:t> </a:t>
          </a:r>
          <a:r>
            <a:rPr sz="2000" kern="1200" dirty="0" err="1"/>
            <a:t>curso</a:t>
          </a:r>
          <a:endParaRPr sz="2000" kern="1200" dirty="0"/>
        </a:p>
      </dsp:txBody>
      <dsp:txXfrm>
        <a:off x="13773257" y="302678"/>
        <a:ext cx="2981400" cy="6900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6F904F-77B6-0040-884E-5AE361F16FF5}">
      <dsp:nvSpPr>
        <dsp:cNvPr id="0" name=""/>
        <dsp:cNvSpPr/>
      </dsp:nvSpPr>
      <dsp:spPr>
        <a:xfrm>
          <a:off x="77487" y="0"/>
          <a:ext cx="3725755" cy="868721"/>
        </a:xfrm>
        <a:prstGeom prst="rect">
          <a:avLst/>
        </a:prstGeom>
        <a:solidFill>
          <a:srgbClr val="0070C0"/>
        </a:solidFill>
        <a:ln w="12700" cap="flat" cmpd="sng" algn="ctr">
          <a:solidFill>
            <a:srgbClr val="0070C0"/>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3600" kern="1200"/>
            <a:t>Generación de leads</a:t>
          </a:r>
        </a:p>
      </dsp:txBody>
      <dsp:txXfrm>
        <a:off x="77487" y="0"/>
        <a:ext cx="3725755" cy="868721"/>
      </dsp:txXfrm>
    </dsp:sp>
    <dsp:sp modelId="{8760F31A-0223-7B4D-8107-BC450668984B}">
      <dsp:nvSpPr>
        <dsp:cNvPr id="0" name=""/>
        <dsp:cNvSpPr/>
      </dsp:nvSpPr>
      <dsp:spPr>
        <a:xfrm>
          <a:off x="4120262" y="228800"/>
          <a:ext cx="672081" cy="411120"/>
        </a:xfrm>
        <a:prstGeom prst="rightArrow">
          <a:avLst>
            <a:gd name="adj1" fmla="val 60000"/>
            <a:gd name="adj2" fmla="val 50000"/>
          </a:avLst>
        </a:prstGeom>
        <a:solidFill>
          <a:srgbClr val="BFD7EE"/>
        </a:solidFill>
        <a:ln>
          <a:solidFill>
            <a:srgbClr val="0070C0"/>
          </a:solidFill>
          <a:prstDash val="dash"/>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sz="2200" kern="1200">
            <a:latin typeface="Microsoft Sans Serif" panose="020B0604020202020204" pitchFamily="34" charset="0"/>
            <a:cs typeface="Microsoft Sans Serif" panose="020B0604020202020204" pitchFamily="34" charset="0"/>
          </a:endParaRPr>
        </a:p>
      </dsp:txBody>
      <dsp:txXfrm>
        <a:off x="4120262" y="311024"/>
        <a:ext cx="548745" cy="246672"/>
      </dsp:txXfrm>
    </dsp:sp>
    <dsp:sp modelId="{EA191B47-0D79-6C47-B2B2-CFCD93E5DB0C}">
      <dsp:nvSpPr>
        <dsp:cNvPr id="0" name=""/>
        <dsp:cNvSpPr/>
      </dsp:nvSpPr>
      <dsp:spPr>
        <a:xfrm>
          <a:off x="5071322" y="0"/>
          <a:ext cx="3725755" cy="868721"/>
        </a:xfrm>
        <a:prstGeom prst="rect">
          <a:avLst/>
        </a:prstGeom>
        <a:solidFill>
          <a:srgbClr val="BFD7EE"/>
        </a:solidFill>
        <a:ln w="12700" cap="flat" cmpd="sng" algn="ctr">
          <a:solidFill>
            <a:srgbClr val="0070C0"/>
          </a:solidFill>
          <a:prstDash val="dash"/>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3600" kern="1200"/>
            <a:t>Conversión</a:t>
          </a:r>
        </a:p>
      </dsp:txBody>
      <dsp:txXfrm>
        <a:off x="5071322" y="0"/>
        <a:ext cx="3725755" cy="868721"/>
      </dsp:txXfrm>
    </dsp:sp>
    <dsp:sp modelId="{657F2FFE-D32D-3648-ACC4-5EA8C8CAF777}">
      <dsp:nvSpPr>
        <dsp:cNvPr id="0" name=""/>
        <dsp:cNvSpPr/>
      </dsp:nvSpPr>
      <dsp:spPr>
        <a:xfrm>
          <a:off x="9131610" y="228800"/>
          <a:ext cx="709209" cy="411120"/>
        </a:xfrm>
        <a:prstGeom prst="rightArrow">
          <a:avLst>
            <a:gd name="adj1" fmla="val 60000"/>
            <a:gd name="adj2" fmla="val 50000"/>
          </a:avLst>
        </a:prstGeom>
        <a:solidFill>
          <a:srgbClr val="BFD7EE"/>
        </a:solidFill>
        <a:ln>
          <a:solidFill>
            <a:srgbClr val="0070C0"/>
          </a:solidFill>
          <a:prstDash val="dash"/>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sz="2200" kern="1200">
            <a:latin typeface="Microsoft Sans Serif" panose="020B0604020202020204" pitchFamily="34" charset="0"/>
            <a:cs typeface="Microsoft Sans Serif" panose="020B0604020202020204" pitchFamily="34" charset="0"/>
          </a:endParaRPr>
        </a:p>
      </dsp:txBody>
      <dsp:txXfrm>
        <a:off x="9131610" y="311024"/>
        <a:ext cx="585873" cy="246672"/>
      </dsp:txXfrm>
    </dsp:sp>
    <dsp:sp modelId="{9DAB9E9B-31EF-FA4A-A501-DA0D6ADA7448}">
      <dsp:nvSpPr>
        <dsp:cNvPr id="0" name=""/>
        <dsp:cNvSpPr/>
      </dsp:nvSpPr>
      <dsp:spPr>
        <a:xfrm>
          <a:off x="10135208" y="0"/>
          <a:ext cx="3725755" cy="868721"/>
        </a:xfrm>
        <a:prstGeom prst="rect">
          <a:avLst/>
        </a:prstGeom>
        <a:solidFill>
          <a:srgbClr val="BFD7EE"/>
        </a:solidFill>
        <a:ln w="12700" cap="flat" cmpd="sng" algn="ctr">
          <a:solidFill>
            <a:srgbClr val="0070C0"/>
          </a:solidFill>
          <a:prstDash val="dash"/>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defRPr sz="2200" b="1">
              <a:solidFill>
                <a:schemeClr val="bg1"/>
              </a:solidFill>
              <a:latin typeface="Microsoft Sans Serif" panose="020B0604020202020204" pitchFamily="34" charset="0"/>
              <a:cs typeface="Microsoft Sans Serif" panose="020B0604020202020204" pitchFamily="34" charset="0"/>
            </a:defRPr>
          </a:pPr>
          <a:r>
            <a:rPr sz="3600" kern="1200"/>
            <a:t>Retención</a:t>
          </a:r>
        </a:p>
      </dsp:txBody>
      <dsp:txXfrm>
        <a:off x="10135208" y="0"/>
        <a:ext cx="3725755" cy="868721"/>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a:lstStyle>
            <a:lvl1pPr algn="r">
              <a:defRPr sz="1200"/>
            </a:lvl1pPr>
          </a:lstStyle>
          <a:p>
            <a:fld id="{AF83BB2D-BFF3-4512-852A-ADC83E812481}" type="datetimeFigureOut">
              <a:rPr lang="es-ES" smtClean="0"/>
              <a:t>15/12/2023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anchor="b"/>
          <a:lstStyle>
            <a:lvl1pPr algn="r">
              <a:defRPr sz="1200"/>
            </a:lvl1pPr>
          </a:lstStyle>
          <a:p>
            <a:fld id="{65CCAE04-102E-4987-8452-DB8C2E58FA98}" type="slidenum">
              <a:rPr lang="es-ES" smtClean="0"/>
              <a:t>‹Nº›</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65CCAE04-102E-4987-8452-DB8C2E58FA98}" type="slidenum">
              <a:rPr lang="es-ES" smtClean="0"/>
              <a:t>5</a:t>
            </a:fld>
            <a:endParaRPr lang="es-ES"/>
          </a:p>
        </p:txBody>
      </p:sp>
    </p:spTree>
    <p:extLst>
      <p:ext uri="{BB962C8B-B14F-4D97-AF65-F5344CB8AC3E}">
        <p14:creationId xmlns:p14="http://schemas.microsoft.com/office/powerpoint/2010/main" val="239844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65CCAE04-102E-4987-8452-DB8C2E58FA98}" type="slidenum">
              <a:rPr lang="es-ES" smtClean="0"/>
              <a:t>13</a:t>
            </a:fld>
            <a:endParaRPr lang="es-ES"/>
          </a:p>
        </p:txBody>
      </p:sp>
    </p:spTree>
    <p:extLst>
      <p:ext uri="{BB962C8B-B14F-4D97-AF65-F5344CB8AC3E}">
        <p14:creationId xmlns:p14="http://schemas.microsoft.com/office/powerpoint/2010/main" val="288300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65CCAE04-102E-4987-8452-DB8C2E58FA98}" type="slidenum">
              <a:rPr lang="es-ES" smtClean="0"/>
              <a:t>22</a:t>
            </a:fld>
            <a:endParaRPr lang="es-ES"/>
          </a:p>
        </p:txBody>
      </p:sp>
    </p:spTree>
    <p:extLst>
      <p:ext uri="{BB962C8B-B14F-4D97-AF65-F5344CB8AC3E}">
        <p14:creationId xmlns:p14="http://schemas.microsoft.com/office/powerpoint/2010/main" val="396124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a:p>
        </p:txBody>
      </p:sp>
      <p:sp>
        <p:nvSpPr>
          <p:cNvPr id="4" name="Segnaposto numero diapositiva 3"/>
          <p:cNvSpPr>
            <a:spLocks noGrp="1"/>
          </p:cNvSpPr>
          <p:nvPr>
            <p:ph type="sldNum" sz="quarter" idx="5"/>
          </p:nvPr>
        </p:nvSpPr>
        <p:spPr/>
        <p:txBody>
          <a:bodyPr/>
          <a:lstStyle/>
          <a:p>
            <a:fld id="{65CCAE04-102E-4987-8452-DB8C2E58FA98}" type="slidenum">
              <a:rPr lang="es-ES" smtClean="0"/>
              <a:t>23</a:t>
            </a:fld>
            <a:endParaRPr lang="es-ES"/>
          </a:p>
        </p:txBody>
      </p:sp>
    </p:spTree>
    <p:extLst>
      <p:ext uri="{BB962C8B-B14F-4D97-AF65-F5344CB8AC3E}">
        <p14:creationId xmlns:p14="http://schemas.microsoft.com/office/powerpoint/2010/main" val="138116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Descripción legal — Licencias Creative Commons: Los materiales publicados en el sitio web del proyecto Micro2 están clasificados</a:t>
            </a:r>
          </a:p>
          <a:p>
            <a:pPr marL="12700" marR="8890">
              <a:lnSpc>
                <a:spcPct val="112500"/>
              </a:lnSpc>
            </a:pPr>
            <a:r>
              <a:t>como Recursos Educativos Abiertos (REA) y pueden ser libremente (sin permiso de sus creadores): descargado, utilizado, reutilizado, copiado, adaptado y compartido por los usuarios, con información sobre la fuente de su origen.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t>El apoyo de la Comisión Europea a la producción de esta publicación no constituye un</a:t>
            </a:r>
          </a:p>
          <a:p>
            <a:pPr marL="12700" marR="5715">
              <a:lnSpc>
                <a:spcPct val="112500"/>
              </a:lnSpc>
            </a:pPr>
            <a:r>
              <a:t>la aprobación de los contenidos, que reflejan únicamente los puntos de vista de los autores, y la Comisión no se hace responsable de cualquier uso que pueda hacerse de la información contenida en el mismo.</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15/12/2023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300990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477000" y="0"/>
            <a:ext cx="11677352" cy="4320030"/>
            <a:chOff x="6611228" y="1104901"/>
            <a:chExt cx="11677352" cy="4320030"/>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297028" y="1104901"/>
              <a:ext cx="134001" cy="22161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323580" y="4062095"/>
            <a:ext cx="2344420" cy="319405"/>
          </a:xfrm>
          <a:prstGeom prst="rect">
            <a:avLst/>
          </a:prstGeom>
        </p:spPr>
        <p:txBody>
          <a:bodyPr vert="horz" wrap="square" lIns="0" tIns="15875" rIns="0" bIns="0">
            <a:spAutoFit/>
          </a:bodyPr>
          <a:lstStyle/>
          <a:p>
            <a:pPr marL="12700">
              <a:lnSpc>
                <a:spcPct val="100000"/>
              </a:lnSpc>
              <a:spcBef>
                <a:spcPts val="125"/>
              </a:spcBef>
              <a:defRPr sz="1900">
                <a:solidFill>
                  <a:srgbClr val="83AA36"/>
                </a:solidFill>
                <a:latin typeface="Trebuchet MS"/>
                <a:cs typeface="Trebuchet MS"/>
                <a:hlinkClick r:id="rId8"/>
              </a:defRPr>
            </a:pPr>
            <a:r>
              <a:t>www.digitalmicro2.eu</a:t>
            </a:r>
            <a:endParaRPr sz="190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0"/>
            <a:ext cx="18275715" cy="1994096"/>
            <a:chOff x="0" y="495301"/>
            <a:chExt cx="18275715" cy="1994096"/>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495301"/>
              <a:ext cx="93290" cy="4584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57401"/>
              <a:ext cx="577999" cy="431996"/>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10436" y="1790699"/>
            <a:ext cx="2285364" cy="243015"/>
          </a:xfrm>
          <a:prstGeom prst="rect">
            <a:avLst/>
          </a:prstGeom>
        </p:spPr>
        <p:txBody>
          <a:bodyPr vert="horz" wrap="square" lIns="0" tIns="12065" rIns="0" bIns="0">
            <a:spAutoFit/>
          </a:bodyPr>
          <a:lstStyle/>
          <a:p>
            <a:pPr marL="12700">
              <a:lnSpc>
                <a:spcPct val="100000"/>
              </a:lnSpc>
              <a:spcBef>
                <a:spcPts val="95"/>
              </a:spcBef>
              <a:defRPr sz="1500">
                <a:solidFill>
                  <a:srgbClr val="83AA36"/>
                </a:solidFill>
                <a:latin typeface="Trebuchet MS"/>
                <a:cs typeface="Trebuchet MS"/>
                <a:hlinkClick r:id="rId16"/>
              </a:defRPr>
            </a:pPr>
            <a:r>
              <a:rPr dirty="0"/>
              <a:t>www.digitalmicro2.eu</a:t>
            </a:r>
            <a:endParaRPr sz="1500" dirty="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El apoyo de la Comisión Europea a la producción de esta publicación no constituye un</a:t>
            </a:r>
          </a:p>
          <a:p>
            <a:pPr marL="12700" marR="5715" algn="just">
              <a:lnSpc>
                <a:spcPct val="112500"/>
              </a:lnSpc>
              <a:defRPr sz="1100"/>
            </a:pPr>
            <a:r>
              <a:t>la aprobación de los contenidos, que reflejan únicamente los puntos de vista de los autores, y la Comisión no se hace responsable de cualquier uso que pueda hacerse de la información contenida en el mismo.</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a:spAutoFit/>
          </a:bodyPr>
          <a:ls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defRPr sz="1100"/>
            </a:pPr>
            <a:r>
              <a:t>Descripción legal — Licencias Creative Commons: Los materiales publicados en el sitio web del proyecto Micro2 están clasificados</a:t>
            </a:r>
          </a:p>
          <a:p>
            <a:pPr marL="12700" marR="8890" algn="just">
              <a:lnSpc>
                <a:spcPct val="112500"/>
              </a:lnSpc>
              <a:defRPr sz="1100"/>
            </a:pPr>
            <a:r>
              <a:t>como Recursos Educativos Abiertos (REA) y pueden ser libremente (sin permiso de sus creadores): descargado, utilizado, reutilizado, copiado, adaptado y compartido por los usuarios, con información sobre la fuente de su origen.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google.com/intl/en_ie/busines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buffer.com/library/social-media-calendar/"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609600" y="4801493"/>
            <a:ext cx="17068800" cy="347787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6000">
                <a:latin typeface="Microsoft Sans Serif" panose="020B0604020202020204" pitchFamily="34" charset="0"/>
                <a:cs typeface="Microsoft Sans Serif" panose="020B0604020202020204" pitchFamily="34" charset="0"/>
              </a:defRPr>
            </a:pPr>
            <a:r>
              <a:rPr lang="es-ES" dirty="0"/>
              <a:t>Digital </a:t>
            </a:r>
            <a:r>
              <a:rPr lang="es-ES" dirty="0" err="1"/>
              <a:t>Dynamo</a:t>
            </a:r>
            <a:r>
              <a:rPr lang="es-ES" dirty="0"/>
              <a:t>: Desatando el poder del marketing digital</a:t>
            </a:r>
            <a:endParaRPr sz="2400" dirty="0">
              <a:latin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sz="3200" b="1">
                <a:latin typeface="Microsoft Sans Serif" panose="020B0604020202020204" pitchFamily="34" charset="0"/>
                <a:cs typeface="Microsoft Sans Serif" panose="020B0604020202020204" pitchFamily="34" charset="0"/>
              </a:defRPr>
            </a:pPr>
            <a:r>
              <a:rPr lang="es-ES" dirty="0" err="1"/>
              <a:t>Partner</a:t>
            </a:r>
            <a:r>
              <a:rPr dirty="0"/>
              <a:t>: IHF </a:t>
            </a:r>
            <a:r>
              <a:rPr dirty="0" err="1"/>
              <a:t>asbl</a:t>
            </a:r>
            <a:endParaRPr sz="3200" b="1" dirty="0">
              <a:latin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pPr>
            <a:endParaRPr sz="2400" b="1" dirty="0">
              <a:latin typeface="Microsoft Sans Serif" panose="020B0604020202020204" pitchFamily="34" charset="0"/>
              <a:cs typeface="Microsoft Sans Serif" panose="020B0604020202020204" pitchFamily="34" charset="0"/>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 2 – 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GB"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865DF9F5-7985-3B62-A6C5-F5A19BF4CC5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B5BE5EA5-A5A2-2693-39AC-D69EBECF6ADE}"/>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1.4 Optimización de la conversión </a:t>
            </a:r>
          </a:p>
        </p:txBody>
      </p:sp>
      <p:pic>
        <p:nvPicPr>
          <p:cNvPr id="7" name="Imagen 1">
            <a:extLst>
              <a:ext uri="{FF2B5EF4-FFF2-40B4-BE49-F238E27FC236}">
                <a16:creationId xmlns:a16="http://schemas.microsoft.com/office/drawing/2014/main" id="{1665333D-1F23-7682-05D8-B117A54EFB4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0" name="CuadroTexto 5">
            <a:extLst>
              <a:ext uri="{FF2B5EF4-FFF2-40B4-BE49-F238E27FC236}">
                <a16:creationId xmlns:a16="http://schemas.microsoft.com/office/drawing/2014/main" id="{B7BFA477-BA72-7A5F-3CCB-2F4C90C5C5EA}"/>
              </a:ext>
            </a:extLst>
          </p:cNvPr>
          <p:cNvSpPr txBox="1"/>
          <p:nvPr/>
        </p:nvSpPr>
        <p:spPr>
          <a:xfrm>
            <a:off x="1066800" y="3526392"/>
            <a:ext cx="16154400" cy="461665"/>
          </a:xfrm>
          <a:prstGeom prst="rect">
            <a:avLst/>
          </a:prstGeom>
          <a:noFill/>
        </p:spPr>
        <p:txBody>
          <a:bodyPr wrap="square">
            <a:spAutoFit/>
          </a:bodyPr>
          <a:lstStyle/>
          <a:p>
            <a:pPr algn="just"/>
            <a:endParaRPr sz="2400">
              <a:latin typeface="Microsoft Sans Serif" panose="020B0604020202020204" pitchFamily="34" charset="0"/>
              <a:cs typeface="Microsoft Sans Serif" panose="020B0604020202020204" pitchFamily="34" charset="0"/>
            </a:endParaRPr>
          </a:p>
        </p:txBody>
      </p:sp>
      <p:sp>
        <p:nvSpPr>
          <p:cNvPr id="2" name="CuadroTexto 6">
            <a:extLst>
              <a:ext uri="{FF2B5EF4-FFF2-40B4-BE49-F238E27FC236}">
                <a16:creationId xmlns:a16="http://schemas.microsoft.com/office/drawing/2014/main" id="{11478413-0343-650F-8E19-B7BB07326512}"/>
              </a:ext>
            </a:extLst>
          </p:cNvPr>
          <p:cNvSpPr txBox="1"/>
          <p:nvPr/>
        </p:nvSpPr>
        <p:spPr>
          <a:xfrm>
            <a:off x="1066800" y="2149614"/>
            <a:ext cx="13716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sp>
        <p:nvSpPr>
          <p:cNvPr id="3" name="CuadroTexto 5">
            <a:extLst>
              <a:ext uri="{FF2B5EF4-FFF2-40B4-BE49-F238E27FC236}">
                <a16:creationId xmlns:a16="http://schemas.microsoft.com/office/drawing/2014/main" id="{16FC0320-AAA9-1A2B-7E62-9E049AAEAA3C}"/>
              </a:ext>
            </a:extLst>
          </p:cNvPr>
          <p:cNvSpPr txBox="1"/>
          <p:nvPr/>
        </p:nvSpPr>
        <p:spPr>
          <a:xfrm>
            <a:off x="1066800" y="3526392"/>
            <a:ext cx="16154400" cy="4708981"/>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Una vez que los clientes potenciales han sido identificados y captados, el enfoque cambia para guiarlos sistemáticamente hacia las acciones deseadas, como convertirse en clientes potenciales o realizar una compra (compradores). Esta fase crítica, conocida como la fase </a:t>
            </a:r>
            <a:r>
              <a:rPr lang="es-ES" sz="2000" b="1" dirty="0">
                <a:solidFill>
                  <a:srgbClr val="000000"/>
                </a:solidFill>
                <a:effectLst/>
                <a:latin typeface="Arial" panose="020B0604020202020204" pitchFamily="34" charset="0"/>
                <a:ea typeface="Trebuchet MS" panose="020B0603020202020204" pitchFamily="34" charset="0"/>
              </a:rPr>
              <a:t>de conversión</a:t>
            </a:r>
            <a:r>
              <a:rPr lang="es-ES" sz="2000" dirty="0">
                <a:solidFill>
                  <a:srgbClr val="000000"/>
                </a:solidFill>
                <a:effectLst/>
                <a:latin typeface="Arial" panose="020B0604020202020204" pitchFamily="34" charset="0"/>
                <a:ea typeface="Trebuchet MS" panose="020B0603020202020204" pitchFamily="34" charset="0"/>
              </a:rPr>
              <a:t>, asegura que los esfuerzos invertidos en marketing y captación de usuarios se traduzcan en interacciones concretas y resultados tangibles, contribuyendo al crecimiento y el éxito del negocio.</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dirty="0">
                <a:solidFill>
                  <a:srgbClr val="000000"/>
                </a:solidFill>
                <a:effectLst/>
                <a:latin typeface="Arial" panose="020B0604020202020204" pitchFamily="34" charset="0"/>
                <a:ea typeface="Trebuchet MS" panose="020B0603020202020204" pitchFamily="34" charset="0"/>
              </a:rPr>
              <a:t>Para mejorar las conversiones, es esencial un proceso de investigación de conversión estructurado. Este proceso identifica los problemas existentes, su naturaleza y la justificación para abordarlos.</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b="1" dirty="0">
                <a:solidFill>
                  <a:srgbClr val="000000"/>
                </a:solidFill>
                <a:effectLst/>
                <a:latin typeface="Arial" panose="020B0604020202020204" pitchFamily="34" charset="0"/>
                <a:ea typeface="Trebuchet MS" panose="020B0603020202020204" pitchFamily="34" charset="0"/>
              </a:rPr>
              <a:t>Optimización de la tasa de conversión (CRO)</a:t>
            </a:r>
            <a:r>
              <a:rPr lang="es-ES" sz="2000" dirty="0">
                <a:solidFill>
                  <a:srgbClr val="000000"/>
                </a:solidFill>
                <a:effectLst/>
                <a:latin typeface="Arial" panose="020B0604020202020204" pitchFamily="34" charset="0"/>
                <a:ea typeface="Trebuchet MS" panose="020B0603020202020204" pitchFamily="34" charset="0"/>
              </a:rPr>
              <a:t>:</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Definición</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Un enfoque sistemático para maximizar el porcentaje de visitantes en un sitio web de negocios logrando un objetivo específico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Beneficios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Garantiza que el sitio web sea visualmente atractivo, fácil de usar y adaptado a las necesidades de los clientes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Resultado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Mayor probabilidad de convertir usuarios captados en clientes potenciales o clientes reales</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dirty="0">
                <a:solidFill>
                  <a:srgbClr val="000000"/>
                </a:solidFill>
                <a:effectLst/>
                <a:latin typeface="Arial" panose="020B0604020202020204" pitchFamily="34" charset="0"/>
                <a:ea typeface="Trebuchet MS" panose="020B0603020202020204" pitchFamily="34" charset="0"/>
              </a:rPr>
              <a:t>En el ámbito de la optimización de conversiones, las empresas refinan sus estrategias para crear una experiencia de compra sin interrupciones desde la captación inicial hasta las acciones significativas del cliente.</a:t>
            </a:r>
          </a:p>
        </p:txBody>
      </p:sp>
    </p:spTree>
    <p:extLst>
      <p:ext uri="{BB962C8B-B14F-4D97-AF65-F5344CB8AC3E}">
        <p14:creationId xmlns:p14="http://schemas.microsoft.com/office/powerpoint/2010/main" val="352235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C43CB9E0-EDDD-79BF-6A8B-A6F42DBDBA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977D9DE3-E545-84FA-31BC-3C37068FD920}"/>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1.5 Retención de clientes en la era digital (1) </a:t>
            </a:r>
          </a:p>
        </p:txBody>
      </p:sp>
      <p:pic>
        <p:nvPicPr>
          <p:cNvPr id="8" name="Imagen 1">
            <a:extLst>
              <a:ext uri="{FF2B5EF4-FFF2-40B4-BE49-F238E27FC236}">
                <a16:creationId xmlns:a16="http://schemas.microsoft.com/office/drawing/2014/main" id="{4CD54E19-615B-62AB-FF4D-F74D9F4337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EC658BEA-2177-63B8-C434-BAE3F73C38A8}"/>
              </a:ext>
            </a:extLst>
          </p:cNvPr>
          <p:cNvSpPr txBox="1"/>
          <p:nvPr/>
        </p:nvSpPr>
        <p:spPr>
          <a:xfrm>
            <a:off x="1066800" y="2149614"/>
            <a:ext cx="13030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sp>
        <p:nvSpPr>
          <p:cNvPr id="3" name="CuadroTexto 5">
            <a:extLst>
              <a:ext uri="{FF2B5EF4-FFF2-40B4-BE49-F238E27FC236}">
                <a16:creationId xmlns:a16="http://schemas.microsoft.com/office/drawing/2014/main" id="{E19A4281-FF46-582D-DABF-40FAF35BAF0F}"/>
              </a:ext>
            </a:extLst>
          </p:cNvPr>
          <p:cNvSpPr txBox="1"/>
          <p:nvPr/>
        </p:nvSpPr>
        <p:spPr>
          <a:xfrm>
            <a:off x="1066800" y="3526392"/>
            <a:ext cx="16154400" cy="3170099"/>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La retención de clientes va más allá de simplemente mantener a los clientes cerca, se trata de cultivar relaciones duraderas para transformar a los clientes en defensores de la marca firmes, una especie de embajadores de marca.</a:t>
            </a:r>
          </a:p>
          <a:p>
            <a:pPr algn="just"/>
            <a:r>
              <a:rPr lang="es-ES" sz="2000" b="1" dirty="0">
                <a:solidFill>
                  <a:srgbClr val="000000"/>
                </a:solidFill>
                <a:effectLst/>
                <a:latin typeface="Arial" panose="020B0604020202020204" pitchFamily="34" charset="0"/>
                <a:ea typeface="Trebuchet MS" panose="020B0603020202020204" pitchFamily="34" charset="0"/>
              </a:rPr>
              <a:t>Factores clave </a:t>
            </a:r>
            <a:r>
              <a:rPr lang="es-ES" sz="2000" dirty="0">
                <a:solidFill>
                  <a:srgbClr val="000000"/>
                </a:solidFill>
                <a:effectLst/>
                <a:latin typeface="Arial" panose="020B0604020202020204" pitchFamily="34" charset="0"/>
                <a:ea typeface="Trebuchet MS" panose="020B0603020202020204" pitchFamily="34" charset="0"/>
              </a:rPr>
              <a:t>que influyen en la retención de clientes:</a:t>
            </a:r>
          </a:p>
          <a:p>
            <a:pPr algn="just"/>
            <a:endParaRPr lang="es-ES" sz="2000" dirty="0">
              <a:solidFill>
                <a:srgbClr val="000000"/>
              </a:solidFill>
              <a:effectLst/>
              <a:latin typeface="Arial" panose="020B0604020202020204" pitchFamily="34" charset="0"/>
              <a:ea typeface="Trebuchet MS" panose="020B0603020202020204" pitchFamily="34"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Fundamentos psicológicos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Las habilidades de retención profundizan en la psicología, como para desentrañar los secretos de las relaciones duraderas. Esto implica comprender las complejidades del comportamiento humano, las emociones y las percepciones.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Vínculos Emocionales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El éxito en la fidelización depende de establecer vínculos emocionales con los clientes. Reconocer y satisfacer sus necesidades emocionales fomenta la lealtad y el compromiso a largo plazo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Análisis conductual</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Al diseccionar las motivaciones psicológicas detrás de la lealtad de los clientes, las empresas obtienen información sobre las fuerzas que impulsan y fomentan la lealtad.</a:t>
            </a:r>
          </a:p>
        </p:txBody>
      </p:sp>
    </p:spTree>
    <p:extLst>
      <p:ext uri="{BB962C8B-B14F-4D97-AF65-F5344CB8AC3E}">
        <p14:creationId xmlns:p14="http://schemas.microsoft.com/office/powerpoint/2010/main" val="1561706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C43CB9E0-EDDD-79BF-6A8B-A6F42DBDBA1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977D9DE3-E545-84FA-31BC-3C37068FD920}"/>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1.5 Retención de clientes en la era digital (2) </a:t>
            </a:r>
          </a:p>
        </p:txBody>
      </p:sp>
      <p:pic>
        <p:nvPicPr>
          <p:cNvPr id="8" name="Imagen 1">
            <a:extLst>
              <a:ext uri="{FF2B5EF4-FFF2-40B4-BE49-F238E27FC236}">
                <a16:creationId xmlns:a16="http://schemas.microsoft.com/office/drawing/2014/main" id="{4CD54E19-615B-62AB-FF4D-F74D9F4337E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EC658BEA-2177-63B8-C434-BAE3F73C38A8}"/>
              </a:ext>
            </a:extLst>
          </p:cNvPr>
          <p:cNvSpPr txBox="1"/>
          <p:nvPr/>
        </p:nvSpPr>
        <p:spPr>
          <a:xfrm>
            <a:off x="1066800" y="2149614"/>
            <a:ext cx="13411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grpSp>
        <p:nvGrpSpPr>
          <p:cNvPr id="6" name="Gruppo 5">
            <a:extLst>
              <a:ext uri="{FF2B5EF4-FFF2-40B4-BE49-F238E27FC236}">
                <a16:creationId xmlns:a16="http://schemas.microsoft.com/office/drawing/2014/main" id="{F2863FF7-B5BF-8829-F1E3-172E3CA5ACCF}"/>
              </a:ext>
            </a:extLst>
          </p:cNvPr>
          <p:cNvGrpSpPr/>
          <p:nvPr/>
        </p:nvGrpSpPr>
        <p:grpSpPr>
          <a:xfrm>
            <a:off x="1066800" y="3526392"/>
            <a:ext cx="16154400" cy="5774592"/>
            <a:chOff x="1066800" y="3526392"/>
            <a:chExt cx="16154400" cy="5774592"/>
          </a:xfrm>
        </p:grpSpPr>
        <p:sp>
          <p:nvSpPr>
            <p:cNvPr id="3" name="CuadroTexto 5">
              <a:extLst>
                <a:ext uri="{FF2B5EF4-FFF2-40B4-BE49-F238E27FC236}">
                  <a16:creationId xmlns:a16="http://schemas.microsoft.com/office/drawing/2014/main" id="{E19A4281-FF46-582D-DABF-40FAF35BAF0F}"/>
                </a:ext>
              </a:extLst>
            </p:cNvPr>
            <p:cNvSpPr txBox="1"/>
            <p:nvPr/>
          </p:nvSpPr>
          <p:spPr>
            <a:xfrm>
              <a:off x="1066800" y="3526392"/>
              <a:ext cx="16154400" cy="3785652"/>
            </a:xfrm>
            <a:prstGeom prst="rect">
              <a:avLst/>
            </a:prstGeom>
            <a:noFill/>
          </p:spPr>
          <p:txBody>
            <a:bodyPr wrap="square">
              <a:spAutoFit/>
            </a:bodyPr>
            <a:lstStyle/>
            <a:p>
              <a:pPr algn="just"/>
              <a:r>
                <a:rPr lang="es-ES" sz="2000" b="1" dirty="0">
                  <a:solidFill>
                    <a:srgbClr val="000000"/>
                  </a:solidFill>
                  <a:effectLst/>
                  <a:latin typeface="Arial" panose="020B0604020202020204" pitchFamily="34" charset="0"/>
                  <a:ea typeface="Trebuchet MS" panose="020B0603020202020204" pitchFamily="34" charset="0"/>
                </a:rPr>
                <a:t>Estrategias</a:t>
              </a:r>
              <a:r>
                <a:rPr lang="es-ES" sz="2000" dirty="0">
                  <a:solidFill>
                    <a:srgbClr val="000000"/>
                  </a:solidFill>
                  <a:effectLst/>
                  <a:latin typeface="Arial" panose="020B0604020202020204" pitchFamily="34" charset="0"/>
                  <a:ea typeface="Trebuchet MS" panose="020B0603020202020204" pitchFamily="34" charset="0"/>
                </a:rPr>
                <a:t> para la retención del cliente:</a:t>
              </a:r>
            </a:p>
            <a:p>
              <a:pPr algn="just"/>
              <a:endParaRPr lang="es-ES" sz="2000" dirty="0">
                <a:solidFill>
                  <a:srgbClr val="000000"/>
                </a:solidFill>
                <a:effectLst/>
                <a:latin typeface="Arial" panose="020B0604020202020204" pitchFamily="34" charset="0"/>
                <a:ea typeface="Trebuchet MS" panose="020B0603020202020204" pitchFamily="34"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Compromiso personalizado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Adaptar las interacciones basándose en las preferencias y comportamientos individuales</a:t>
              </a:r>
            </a:p>
            <a:p>
              <a:pPr marL="342900" lvl="0" indent="-342900" algn="just">
                <a:buFont typeface="Arial" panose="020B0604020202020204" pitchFamily="34" charset="0"/>
                <a:buChar char="•"/>
                <a:tabLst>
                  <a:tab pos="4572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Comunicación eficaz</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Comunicación regular y significativa para mantenerse conectado y abordar las preocupaciones de los clientes</a:t>
              </a:r>
            </a:p>
            <a:p>
              <a:pPr marL="342900" lvl="0" indent="-342900" algn="just">
                <a:buFont typeface="Arial" panose="020B0604020202020204" pitchFamily="34" charset="0"/>
                <a:buChar char="•"/>
                <a:tabLst>
                  <a:tab pos="4572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Programas de fidelización</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Incentivar la repetición de acciones de compra a través de recompensas, descuentos u ofertas exclusivas</a:t>
              </a:r>
            </a:p>
            <a:p>
              <a:pPr marL="342900" lvl="0" indent="-342900" algn="just">
                <a:buFont typeface="Arial" panose="020B0604020202020204" pitchFamily="34" charset="0"/>
                <a:buChar char="•"/>
                <a:tabLst>
                  <a:tab pos="4572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Feedback</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t>
              </a: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Loop</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Fomentar el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feedback</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de los clientes y utilizarlo para mejorar los productos o servicios</a:t>
              </a:r>
            </a:p>
            <a:p>
              <a:pPr marL="342900" lvl="0" indent="-342900" algn="just">
                <a:buFont typeface="Arial" panose="020B0604020202020204" pitchFamily="34" charset="0"/>
                <a:buChar char="•"/>
                <a:tabLst>
                  <a:tab pos="4572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Crear Comunidades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Crear un sentido de pertenencia y comunidad alrededor de la marca</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4" name="CuadroTexto 5">
              <a:extLst>
                <a:ext uri="{FF2B5EF4-FFF2-40B4-BE49-F238E27FC236}">
                  <a16:creationId xmlns:a16="http://schemas.microsoft.com/office/drawing/2014/main" id="{D7A5A84B-FC54-5C89-C7AF-A6D899D0BC3F}"/>
                </a:ext>
              </a:extLst>
            </p:cNvPr>
            <p:cNvSpPr txBox="1"/>
            <p:nvPr/>
          </p:nvSpPr>
          <p:spPr>
            <a:xfrm>
              <a:off x="1066800" y="7669768"/>
              <a:ext cx="16154400" cy="1631216"/>
            </a:xfrm>
            <a:prstGeom prst="rect">
              <a:avLst/>
            </a:prstGeom>
            <a:noFill/>
            <a:ln>
              <a:solidFill>
                <a:srgbClr val="0070C0"/>
              </a:solidFill>
            </a:ln>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r>
                <a:rPr lang="es-ES" sz="2000" b="1" dirty="0">
                  <a:solidFill>
                    <a:srgbClr val="0070C0"/>
                  </a:solidFill>
                  <a:effectLst/>
                  <a:latin typeface="Arial" panose="020B0604020202020204" pitchFamily="34" charset="0"/>
                  <a:ea typeface="Trebuchet MS" panose="020B0603020202020204" pitchFamily="34" charset="0"/>
                </a:rPr>
                <a:t>Enfoque en las microempresas en las zonas rurales</a:t>
              </a:r>
              <a:r>
                <a:rPr lang="es-ES" sz="2000" dirty="0">
                  <a:solidFill>
                    <a:srgbClr val="000000"/>
                  </a:solidFill>
                  <a:effectLst/>
                  <a:latin typeface="Arial" panose="020B0604020202020204" pitchFamily="34" charset="0"/>
                  <a:ea typeface="Trebuchet MS" panose="020B0603020202020204" pitchFamily="34" charset="0"/>
                </a:rPr>
                <a:t>: En este contexto, un cliente fidelizado no solo garantiza la repetición de acciones de compra, sino que también se transforma en potencial embajador de marca local. Esta influencia local, junto con estrategias digitales como las reseñas en línea, permite a las empresas rurales extender su impacto más allá de las fronteras locales. Por lo tanto, la retención de clientes se convierte en una estrategia dual, consolidando el negocio dentro de la comunidad local al tiempo que aprovecha el espacio digital para llegar a una audiencia más amplia a través de los clientes fidelizados.</a:t>
              </a:r>
              <a:endParaRPr lang="es-ES" sz="2000" dirty="0">
                <a:effectLst/>
                <a:latin typeface="Arial" panose="020B0604020202020204" pitchFamily="34" charset="0"/>
                <a:ea typeface="Trebuchet MS" panose="020B0603020202020204" pitchFamily="34" charset="0"/>
              </a:endParaRPr>
            </a:p>
          </p:txBody>
        </p:sp>
      </p:grpSp>
    </p:spTree>
    <p:extLst>
      <p:ext uri="{BB962C8B-B14F-4D97-AF65-F5344CB8AC3E}">
        <p14:creationId xmlns:p14="http://schemas.microsoft.com/office/powerpoint/2010/main" val="116299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2D538D24-6D02-7068-6FA1-28F2EC6178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DDDFF2E2-E2CE-9F55-445C-3921161BB025}"/>
              </a:ext>
            </a:extLst>
          </p:cNvPr>
          <p:cNvSpPr txBox="1"/>
          <p:nvPr/>
        </p:nvSpPr>
        <p:spPr>
          <a:xfrm>
            <a:off x="1066800" y="2818506"/>
            <a:ext cx="16154400" cy="461665"/>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rPr sz="2400" dirty="0"/>
              <a:t>1.6 </a:t>
            </a:r>
            <a:r>
              <a:rPr lang="es-ES" sz="2400" dirty="0">
                <a:effectLst/>
                <a:latin typeface="Trebuchet MS" panose="020B0603020202020204" pitchFamily="34" charset="0"/>
                <a:ea typeface="Trebuchet MS" panose="020B0603020202020204" pitchFamily="34" charset="0"/>
                <a:cs typeface="Trebuchet MS" panose="020B0603020202020204" pitchFamily="34" charset="0"/>
              </a:rPr>
              <a:t>Un ejemplo práctico para construir una presencia en línea: Google Business </a:t>
            </a:r>
            <a:r>
              <a:rPr lang="es-ES" sz="2400" dirty="0" err="1">
                <a:effectLst/>
                <a:latin typeface="Trebuchet MS" panose="020B0603020202020204" pitchFamily="34" charset="0"/>
                <a:ea typeface="Trebuchet MS" panose="020B0603020202020204" pitchFamily="34" charset="0"/>
                <a:cs typeface="Trebuchet MS" panose="020B0603020202020204" pitchFamily="34" charset="0"/>
              </a:rPr>
              <a:t>Profile</a:t>
            </a:r>
            <a:endParaRPr sz="2400" dirty="0"/>
          </a:p>
        </p:txBody>
      </p:sp>
      <p:pic>
        <p:nvPicPr>
          <p:cNvPr id="8" name="Imagen 1">
            <a:extLst>
              <a:ext uri="{FF2B5EF4-FFF2-40B4-BE49-F238E27FC236}">
                <a16:creationId xmlns:a16="http://schemas.microsoft.com/office/drawing/2014/main" id="{2C6A9321-DF31-7F0B-289F-57A1A613CBE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1" name="CuadroTexto 5">
            <a:extLst>
              <a:ext uri="{FF2B5EF4-FFF2-40B4-BE49-F238E27FC236}">
                <a16:creationId xmlns:a16="http://schemas.microsoft.com/office/drawing/2014/main" id="{F2F24FE0-37FE-AA31-3657-917BE8801F06}"/>
              </a:ext>
            </a:extLst>
          </p:cNvPr>
          <p:cNvSpPr txBox="1"/>
          <p:nvPr/>
        </p:nvSpPr>
        <p:spPr>
          <a:xfrm>
            <a:off x="1066800" y="3526392"/>
            <a:ext cx="16154400" cy="461665"/>
          </a:xfrm>
          <a:prstGeom prst="rect">
            <a:avLst/>
          </a:prstGeom>
          <a:noFill/>
        </p:spPr>
        <p:txBody>
          <a:bodyPr wrap="square">
            <a:spAutoFit/>
          </a:bodyPr>
          <a:lstStyle/>
          <a:p>
            <a:pPr algn="just"/>
            <a:endParaRPr sz="2400">
              <a:latin typeface="Microsoft Sans Serif" panose="020B0604020202020204" pitchFamily="34" charset="0"/>
              <a:cs typeface="Microsoft Sans Serif" panose="020B0604020202020204" pitchFamily="34" charset="0"/>
            </a:endParaRPr>
          </a:p>
        </p:txBody>
      </p:sp>
      <p:sp>
        <p:nvSpPr>
          <p:cNvPr id="10" name="CuadroTexto 6">
            <a:extLst>
              <a:ext uri="{FF2B5EF4-FFF2-40B4-BE49-F238E27FC236}">
                <a16:creationId xmlns:a16="http://schemas.microsoft.com/office/drawing/2014/main" id="{97915E2D-9362-0429-7A8A-9C2113BB51D8}"/>
              </a:ext>
            </a:extLst>
          </p:cNvPr>
          <p:cNvSpPr txBox="1"/>
          <p:nvPr/>
        </p:nvSpPr>
        <p:spPr>
          <a:xfrm>
            <a:off x="1066800" y="2149614"/>
            <a:ext cx="15316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grpSp>
        <p:nvGrpSpPr>
          <p:cNvPr id="20" name="Gruppo 19">
            <a:extLst>
              <a:ext uri="{FF2B5EF4-FFF2-40B4-BE49-F238E27FC236}">
                <a16:creationId xmlns:a16="http://schemas.microsoft.com/office/drawing/2014/main" id="{C26557D7-5910-CDA1-85F4-8D583BBF1FE2}"/>
              </a:ext>
            </a:extLst>
          </p:cNvPr>
          <p:cNvGrpSpPr/>
          <p:nvPr/>
        </p:nvGrpSpPr>
        <p:grpSpPr>
          <a:xfrm>
            <a:off x="1066800" y="3526392"/>
            <a:ext cx="16154400" cy="5658685"/>
            <a:chOff x="1066800" y="3526392"/>
            <a:chExt cx="16154400" cy="5658685"/>
          </a:xfrm>
        </p:grpSpPr>
        <p:grpSp>
          <p:nvGrpSpPr>
            <p:cNvPr id="16" name="Gruppo 15">
              <a:extLst>
                <a:ext uri="{FF2B5EF4-FFF2-40B4-BE49-F238E27FC236}">
                  <a16:creationId xmlns:a16="http://schemas.microsoft.com/office/drawing/2014/main" id="{791DA9DC-7D71-AF50-29DB-7E00380DAA73}"/>
                </a:ext>
              </a:extLst>
            </p:cNvPr>
            <p:cNvGrpSpPr/>
            <p:nvPr/>
          </p:nvGrpSpPr>
          <p:grpSpPr>
            <a:xfrm>
              <a:off x="1066800" y="3526392"/>
              <a:ext cx="16154400" cy="5658685"/>
              <a:chOff x="1066800" y="3526392"/>
              <a:chExt cx="16154400" cy="5658685"/>
            </a:xfrm>
          </p:grpSpPr>
          <p:sp>
            <p:nvSpPr>
              <p:cNvPr id="12" name="CuadroTexto 5">
                <a:extLst>
                  <a:ext uri="{FF2B5EF4-FFF2-40B4-BE49-F238E27FC236}">
                    <a16:creationId xmlns:a16="http://schemas.microsoft.com/office/drawing/2014/main" id="{ED8CB49F-0243-5AF4-E2C8-5CA4EBD82ADC}"/>
                  </a:ext>
                </a:extLst>
              </p:cNvPr>
              <p:cNvSpPr txBox="1"/>
              <p:nvPr/>
            </p:nvSpPr>
            <p:spPr>
              <a:xfrm>
                <a:off x="1066800" y="3526392"/>
                <a:ext cx="10972800" cy="4401205"/>
              </a:xfrm>
              <a:prstGeom prst="rect">
                <a:avLst/>
              </a:prstGeom>
              <a:noFill/>
            </p:spPr>
            <p:txBody>
              <a:bodyPr wrap="square">
                <a:spAutoFit/>
              </a:bodyPr>
              <a:lstStyle/>
              <a:p>
                <a:pPr algn="just">
                  <a:defRPr sz="2200" b="1">
                    <a:effectLst/>
                    <a:latin typeface="Microsoft Sans Serif" panose="020B0604020202020204" pitchFamily="34" charset="0"/>
                    <a:cs typeface="Microsoft Sans Serif" panose="020B0604020202020204" pitchFamily="34" charset="0"/>
                    <a:hlinkClick r:id="rId4"/>
                  </a:defRPr>
                </a:pPr>
                <a:r>
                  <a:rPr dirty="0"/>
                  <a:t>«</a:t>
                </a:r>
                <a:r>
                  <a:rPr dirty="0" err="1"/>
                  <a:t>Destaque</a:t>
                </a:r>
                <a:r>
                  <a:rPr dirty="0"/>
                  <a:t> </a:t>
                </a:r>
                <a:r>
                  <a:rPr dirty="0" err="1"/>
                  <a:t>en</a:t>
                </a:r>
                <a:r>
                  <a:rPr dirty="0"/>
                  <a:t> Google con un </a:t>
                </a:r>
                <a:r>
                  <a:rPr lang="es-ES" sz="2400" dirty="0">
                    <a:effectLst/>
                    <a:latin typeface="Trebuchet MS" panose="020B0603020202020204" pitchFamily="34" charset="0"/>
                    <a:ea typeface="Trebuchet MS" panose="020B0603020202020204" pitchFamily="34" charset="0"/>
                    <a:cs typeface="Trebuchet MS" panose="020B0603020202020204" pitchFamily="34" charset="0"/>
                  </a:rPr>
                  <a:t>Business </a:t>
                </a:r>
                <a:r>
                  <a:rPr lang="es-ES" sz="2400" dirty="0" err="1">
                    <a:effectLst/>
                    <a:latin typeface="Trebuchet MS" panose="020B0603020202020204" pitchFamily="34" charset="0"/>
                    <a:ea typeface="Trebuchet MS" panose="020B0603020202020204" pitchFamily="34" charset="0"/>
                    <a:cs typeface="Trebuchet MS" panose="020B0603020202020204" pitchFamily="34" charset="0"/>
                  </a:rPr>
                  <a:t>Profile</a:t>
                </a:r>
                <a:r>
                  <a:rPr dirty="0"/>
                  <a:t>»</a:t>
                </a:r>
                <a:endParaRPr sz="2200" b="1" i="0" dirty="0">
                  <a:effectLst/>
                  <a:latin typeface="Microsoft Sans Serif" panose="020B0604020202020204" pitchFamily="34" charset="0"/>
                  <a:cs typeface="Microsoft Sans Serif" panose="020B0604020202020204" pitchFamily="34" charset="0"/>
                </a:endParaRPr>
              </a:p>
              <a:p>
                <a:pPr algn="just"/>
                <a:endParaRPr sz="2200" b="1" dirty="0">
                  <a:latin typeface="Microsoft Sans Serif" panose="020B0604020202020204" pitchFamily="34" charset="0"/>
                  <a:cs typeface="Microsoft Sans Serif" panose="020B0604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rPr>
                  <a:t>Google Business </a:t>
                </a:r>
                <a:r>
                  <a:rPr lang="es-ES" sz="1800" dirty="0" err="1">
                    <a:solidFill>
                      <a:srgbClr val="000000"/>
                    </a:solidFill>
                    <a:effectLst/>
                    <a:latin typeface="Arial" panose="020B0604020202020204" pitchFamily="34" charset="0"/>
                    <a:ea typeface="Trebuchet MS" panose="020B0603020202020204" pitchFamily="34" charset="0"/>
                  </a:rPr>
                  <a:t>Profile</a:t>
                </a:r>
                <a:r>
                  <a:rPr lang="es-ES" sz="1800" dirty="0">
                    <a:solidFill>
                      <a:srgbClr val="000000"/>
                    </a:solidFill>
                    <a:effectLst/>
                    <a:latin typeface="Arial" panose="020B0604020202020204" pitchFamily="34" charset="0"/>
                    <a:ea typeface="Trebuchet MS" panose="020B0603020202020204" pitchFamily="34" charset="0"/>
                  </a:rPr>
                  <a:t> es una poderosa herramienta para establecer y mejorar la presencia en línea de la empresa. Sirve como un escaparate virtual, proporcionando información esencial (nombre, dirección, número, indicaciones, fotos, horarios de apertura, sitio web, reseñas, etc.) sobre un negocio a los consumidores potenciales.</a:t>
                </a: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1800" b="1" dirty="0">
                    <a:solidFill>
                      <a:srgbClr val="000000"/>
                    </a:solidFill>
                    <a:effectLst/>
                    <a:latin typeface="Arial" panose="020B0604020202020204" pitchFamily="34" charset="0"/>
                    <a:ea typeface="Trebuchet MS" panose="020B0603020202020204" pitchFamily="34" charset="0"/>
                  </a:rPr>
                  <a:t>Cómo beneficia el perfil empresarial de Google a las microempresas rurales:</a:t>
                </a:r>
              </a:p>
              <a:p>
                <a:pPr marL="342900" lvl="0" indent="-342900" algn="just">
                  <a:buFont typeface="Arial" panose="020B0604020202020204" pitchFamily="34" charset="0"/>
                  <a:buChar char="•"/>
                  <a:tabLst>
                    <a:tab pos="457200" algn="l"/>
                  </a:tabLst>
                </a:pPr>
                <a:r>
                  <a:rPr lang="es-ES" sz="18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Potencial descubrimiento local</a:t>
                </a: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Las personas en los alrededores pueden encontrar fácilmente un negocio cuando buscan productos o servicios relevantes.</a:t>
                </a:r>
              </a:p>
              <a:p>
                <a:pPr marL="342900" lvl="0" indent="-342900" algn="just">
                  <a:buFont typeface="Arial" panose="020B0604020202020204" pitchFamily="34" charset="0"/>
                  <a:buChar char="•"/>
                  <a:tabLst>
                    <a:tab pos="457200" algn="l"/>
                  </a:tabLst>
                </a:pPr>
                <a:r>
                  <a:rPr lang="es-ES" sz="18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Conexión con la comunidad</a:t>
                </a: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Interactuar con los clientes a través de Google Business </a:t>
                </a:r>
                <a:r>
                  <a:rPr lang="es-ES" sz="18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Profile</a:t>
                </a: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crea un sentido de apoyo comunitario, vital para las microempresas en entornos rurales</a:t>
                </a:r>
              </a:p>
              <a:p>
                <a:pPr marL="342900" lvl="0" indent="-342900" algn="just">
                  <a:buFont typeface="Arial" panose="020B0604020202020204" pitchFamily="34" charset="0"/>
                  <a:buChar char="•"/>
                  <a:tabLst>
                    <a:tab pos="457200" algn="l"/>
                  </a:tabLst>
                </a:pPr>
                <a:r>
                  <a:rPr lang="es-ES" sz="18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Accesibilidad móvil</a:t>
                </a: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Muchos usuarios en las zonas rurales confían en los dispositivos móviles. Google Business </a:t>
                </a:r>
                <a:r>
                  <a:rPr lang="es-ES" sz="18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Profile</a:t>
                </a: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garantiza que una empresa sea accesible para ellos, incluso en áreas con recursos en línea limitados.</a:t>
                </a:r>
              </a:p>
            </p:txBody>
          </p:sp>
          <p:pic>
            <p:nvPicPr>
              <p:cNvPr id="14" name="Immagine 13" descr="Immagine che contiene testo, elettronica, Viso umano, schermata  Descrizione generata automaticamente">
                <a:extLst>
                  <a:ext uri="{FF2B5EF4-FFF2-40B4-BE49-F238E27FC236}">
                    <a16:creationId xmlns:a16="http://schemas.microsoft.com/office/drawing/2014/main" id="{7C1F0537-FA43-7F6A-5CBA-0F3E50E19D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68200" y="3526392"/>
                <a:ext cx="4953000" cy="5332641"/>
              </a:xfrm>
              <a:prstGeom prst="rect">
                <a:avLst/>
              </a:prstGeom>
              <a:ln>
                <a:solidFill>
                  <a:srgbClr val="0070C0"/>
                </a:solidFill>
              </a:ln>
            </p:spPr>
          </p:pic>
          <p:sp>
            <p:nvSpPr>
              <p:cNvPr id="15" name="CasellaDiTesto 14">
                <a:extLst>
                  <a:ext uri="{FF2B5EF4-FFF2-40B4-BE49-F238E27FC236}">
                    <a16:creationId xmlns:a16="http://schemas.microsoft.com/office/drawing/2014/main" id="{A2570AFF-2226-B864-4062-36A909A6C663}"/>
                  </a:ext>
                </a:extLst>
              </p:cNvPr>
              <p:cNvSpPr txBox="1"/>
              <p:nvPr/>
            </p:nvSpPr>
            <p:spPr>
              <a:xfrm>
                <a:off x="12268200" y="8877300"/>
                <a:ext cx="3663182" cy="307777"/>
              </a:xfrm>
              <a:prstGeom prst="rect">
                <a:avLst/>
              </a:prstGeom>
              <a:noFill/>
            </p:spPr>
            <p:txBody>
              <a:bodyPr wrap="none">
                <a:spAutoFit/>
              </a:bodyPr>
              <a:lstStyle/>
              <a:p>
                <a:pPr>
                  <a:defRPr sz="1400">
                    <a:latin typeface="Microsoft Sans Serif" panose="020B0604020202020204" pitchFamily="34" charset="0"/>
                    <a:cs typeface="Microsoft Sans Serif" panose="020B0604020202020204" pitchFamily="34" charset="0"/>
                  </a:defRPr>
                </a:pPr>
                <a:r>
                  <a:rPr b="1"/>
                  <a:t>Fuente</a:t>
                </a:r>
                <a:r>
                  <a:t>: </a:t>
                </a:r>
                <a:r>
                  <a:rPr>
                    <a:hlinkClick r:id="rId4"/>
                  </a:rPr>
                  <a:t>Perfil de negocio de Google — Visión general</a:t>
                </a:r>
                <a:endParaRPr sz="1400">
                  <a:latin typeface="Microsoft Sans Serif" panose="020B0604020202020204" pitchFamily="34" charset="0"/>
                  <a:cs typeface="Microsoft Sans Serif" panose="020B0604020202020204" pitchFamily="34" charset="0"/>
                </a:endParaRPr>
              </a:p>
            </p:txBody>
          </p:sp>
        </p:grpSp>
        <p:pic>
          <p:nvPicPr>
            <p:cNvPr id="19" name="Immagine 18">
              <a:extLst>
                <a:ext uri="{FF2B5EF4-FFF2-40B4-BE49-F238E27FC236}">
                  <a16:creationId xmlns:a16="http://schemas.microsoft.com/office/drawing/2014/main" id="{93A89A40-12AC-BE46-C66B-E90236D64E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268199" y="3541288"/>
              <a:ext cx="1188000" cy="230612"/>
            </a:xfrm>
            <a:prstGeom prst="rect">
              <a:avLst/>
            </a:prstGeom>
          </p:spPr>
        </p:pic>
      </p:grpSp>
      <p:sp>
        <p:nvSpPr>
          <p:cNvPr id="2" name="Rectangle 2">
            <a:extLst>
              <a:ext uri="{FF2B5EF4-FFF2-40B4-BE49-F238E27FC236}">
                <a16:creationId xmlns:a16="http://schemas.microsoft.com/office/drawing/2014/main" id="{62F53CC4-95F2-4C6B-900D-C3BFDE13D1A1}"/>
              </a:ext>
            </a:extLst>
          </p:cNvPr>
          <p:cNvSpPr>
            <a:spLocks noChangeArrowheads="1"/>
          </p:cNvSpPr>
          <p:nvPr/>
        </p:nvSpPr>
        <p:spPr bwMode="auto">
          <a:xfrm>
            <a:off x="0" y="0"/>
            <a:ext cx="1828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altLang="es-ES" sz="1100" b="0"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Google Business Profile es una poderosa herramienta para establecer y mejorar la presencia en línea de la empresa. Sirve como un escaparate virtual, proporcionando información esencial (nombre, dirección, número, indicaciones, fotos, horarios de apertura, sitio web, reseñas, etc.) sobre un negocio a los consumidores potenciales.</a:t>
            </a:r>
            <a:endParaRPr kumimoji="0" lang="es-ES" altLang="es-ES"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altLang="es-ES" sz="1100" b="1"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Cómo beneficia el perfil empresarial de Google a las microempresas rurales:</a:t>
            </a:r>
            <a:endParaRPr kumimoji="0" lang="es-ES" altLang="es-ES"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altLang="es-ES" sz="1100" b="1"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Potencial descubrimiento local</a:t>
            </a:r>
            <a:r>
              <a:rPr kumimoji="0" lang="es-ES" altLang="es-ES" sz="1100" b="0"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 Las personas en los alrededores pueden encontrar fácilmente un negocio cuando buscan productos o servicios relevantes.</a:t>
            </a:r>
            <a:endParaRPr kumimoji="0" lang="es-ES" altLang="es-ES"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altLang="es-ES" sz="1100" b="1"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Conexión con la comunidad</a:t>
            </a:r>
            <a:r>
              <a:rPr kumimoji="0" lang="es-ES" altLang="es-ES" sz="1100" b="0"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 Interactuar con los clientes a través de Google Business Profile crea un sentido de apoyo comunitario, vital para las microempresas en entornos rurales</a:t>
            </a:r>
            <a:endParaRPr kumimoji="0" lang="es-ES" altLang="es-ES"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altLang="es-ES" sz="1100" b="1"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Accesibilidad móvil</a:t>
            </a:r>
            <a:r>
              <a:rPr kumimoji="0" lang="es-ES" altLang="es-ES" sz="1100" b="0" i="0" u="none" strike="noStrike" cap="none" normalizeH="0" baseline="0">
                <a:ln>
                  <a:noFill/>
                </a:ln>
                <a:solidFill>
                  <a:srgbClr val="000000"/>
                </a:solidFill>
                <a:effectLst/>
                <a:latin typeface="Arial" panose="020B0604020202020204" pitchFamily="34" charset="0"/>
                <a:ea typeface="Trebuchet MS" panose="020B0603020202020204" pitchFamily="34" charset="0"/>
                <a:cs typeface="Arial" panose="020B0604020202020204" pitchFamily="34" charset="0"/>
              </a:rPr>
              <a:t>: Muchos usuarios en las zonas rurales confían en los dispositivos móviles. Google Business Profile garantiza que una empresa sea accesible para ellos, incluso en áreas con recursos en línea limitados.</a:t>
            </a:r>
            <a:endParaRPr kumimoji="0" lang="es-ES" altLang="es-ES"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2049" name="Immagine 18">
            <a:extLst>
              <a:ext uri="{FF2B5EF4-FFF2-40B4-BE49-F238E27FC236}">
                <a16:creationId xmlns:a16="http://schemas.microsoft.com/office/drawing/2014/main" id="{327DF670-283A-4919-83CE-8E82C7CA52A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3900" y="587375"/>
            <a:ext cx="503238" cy="9683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0EAFCBE9-E453-4450-AEF0-DEA462113E2A}"/>
              </a:ext>
            </a:extLst>
          </p:cNvPr>
          <p:cNvSpPr>
            <a:spLocks noChangeArrowheads="1"/>
          </p:cNvSpPr>
          <p:nvPr/>
        </p:nvSpPr>
        <p:spPr bwMode="auto">
          <a:xfrm>
            <a:off x="0" y="457200"/>
            <a:ext cx="1828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Tree>
    <p:extLst>
      <p:ext uri="{BB962C8B-B14F-4D97-AF65-F5344CB8AC3E}">
        <p14:creationId xmlns:p14="http://schemas.microsoft.com/office/powerpoint/2010/main" val="3783206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B9939E29-3FF0-DA60-90DB-B94FBABEE0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pic>
        <p:nvPicPr>
          <p:cNvPr id="7" name="Imagen 1">
            <a:extLst>
              <a:ext uri="{FF2B5EF4-FFF2-40B4-BE49-F238E27FC236}">
                <a16:creationId xmlns:a16="http://schemas.microsoft.com/office/drawing/2014/main" id="{6B4016E9-4D62-842D-3068-52F55AD26A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10" name="CuadroTexto 5">
            <a:extLst>
              <a:ext uri="{FF2B5EF4-FFF2-40B4-BE49-F238E27FC236}">
                <a16:creationId xmlns:a16="http://schemas.microsoft.com/office/drawing/2014/main" id="{209DC098-37A2-D0D9-8C86-F6DC1F908315}"/>
              </a:ext>
            </a:extLst>
          </p:cNvPr>
          <p:cNvSpPr txBox="1"/>
          <p:nvPr/>
        </p:nvSpPr>
        <p:spPr>
          <a:xfrm>
            <a:off x="1066800" y="3526392"/>
            <a:ext cx="16154400" cy="461665"/>
          </a:xfrm>
          <a:prstGeom prst="rect">
            <a:avLst/>
          </a:prstGeom>
          <a:noFill/>
        </p:spPr>
        <p:txBody>
          <a:bodyPr wrap="square">
            <a:spAutoFit/>
          </a:bodyPr>
          <a:lstStyle/>
          <a:p>
            <a:pPr algn="just"/>
            <a:endParaRPr sz="2400">
              <a:latin typeface="Microsoft Sans Serif" panose="020B0604020202020204" pitchFamily="34" charset="0"/>
              <a:cs typeface="Microsoft Sans Serif" panose="020B0604020202020204" pitchFamily="34" charset="0"/>
            </a:endParaRPr>
          </a:p>
        </p:txBody>
      </p:sp>
      <p:sp>
        <p:nvSpPr>
          <p:cNvPr id="2" name="CuadroTexto 4">
            <a:extLst>
              <a:ext uri="{FF2B5EF4-FFF2-40B4-BE49-F238E27FC236}">
                <a16:creationId xmlns:a16="http://schemas.microsoft.com/office/drawing/2014/main" id="{A6EB1C0C-595F-FEA8-45FA-73C053A83F64}"/>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2.1 Introducción a la Comunicación Digital</a:t>
            </a:r>
          </a:p>
        </p:txBody>
      </p:sp>
      <p:sp>
        <p:nvSpPr>
          <p:cNvPr id="8" name="CuadroTexto 6">
            <a:extLst>
              <a:ext uri="{FF2B5EF4-FFF2-40B4-BE49-F238E27FC236}">
                <a16:creationId xmlns:a16="http://schemas.microsoft.com/office/drawing/2014/main" id="{1A392946-EE4C-7BCD-CD32-BE4D59E1666A}"/>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grpSp>
        <p:nvGrpSpPr>
          <p:cNvPr id="16" name="Gruppo 15">
            <a:extLst>
              <a:ext uri="{FF2B5EF4-FFF2-40B4-BE49-F238E27FC236}">
                <a16:creationId xmlns:a16="http://schemas.microsoft.com/office/drawing/2014/main" id="{EE3D03B8-F6DB-D947-7F5C-7926C94E4D59}"/>
              </a:ext>
            </a:extLst>
          </p:cNvPr>
          <p:cNvGrpSpPr/>
          <p:nvPr/>
        </p:nvGrpSpPr>
        <p:grpSpPr>
          <a:xfrm>
            <a:off x="1066800" y="3526392"/>
            <a:ext cx="16154400" cy="5704107"/>
            <a:chOff x="1066800" y="3526392"/>
            <a:chExt cx="16154400" cy="5704107"/>
          </a:xfrm>
        </p:grpSpPr>
        <p:sp>
          <p:nvSpPr>
            <p:cNvPr id="13" name="CuadroTexto 5">
              <a:extLst>
                <a:ext uri="{FF2B5EF4-FFF2-40B4-BE49-F238E27FC236}">
                  <a16:creationId xmlns:a16="http://schemas.microsoft.com/office/drawing/2014/main" id="{D8B74D76-27E3-97EA-EE82-C9A49153EB18}"/>
                </a:ext>
              </a:extLst>
            </p:cNvPr>
            <p:cNvSpPr txBox="1"/>
            <p:nvPr/>
          </p:nvSpPr>
          <p:spPr>
            <a:xfrm>
              <a:off x="1066800" y="3526392"/>
              <a:ext cx="16154400" cy="2308324"/>
            </a:xfrm>
            <a:prstGeom prst="rect">
              <a:avLst/>
            </a:prstGeom>
            <a:noFill/>
          </p:spPr>
          <p:txBody>
            <a:bodyPr wrap="square">
              <a:spAutoFit/>
            </a:bodyPr>
            <a:lstStyle/>
            <a:p>
              <a:pPr algn="just"/>
              <a:r>
                <a:rPr lang="es-ES" sz="1800" dirty="0">
                  <a:solidFill>
                    <a:srgbClr val="000000"/>
                  </a:solidFill>
                  <a:effectLst/>
                  <a:latin typeface="Arial" panose="020B0604020202020204" pitchFamily="34" charset="0"/>
                  <a:ea typeface="Trebuchet MS" panose="020B0603020202020204" pitchFamily="34" charset="0"/>
                </a:rPr>
                <a:t>La comunicación digital actúa como canal de intercambio directo de datos e información facilitado por las tecnologías y plataformas digitales. Esto permite la interacción en tiempo real, la mensajería instantánea, las videoconferencias y el intercambio continuo de contenido multimedia a grandes distancias.</a:t>
              </a: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rPr>
                <a:t>Los elementos críticos de la comunicación digital incluyen interacción instantánea, integración multimedia fluida, una combinación armoniosa de comunicación asincrónica y síncrona, mayor accesibilidad y conveniencia, </a:t>
              </a:r>
              <a:r>
                <a:rPr lang="es-ES" sz="1800" dirty="0" err="1">
                  <a:solidFill>
                    <a:srgbClr val="000000"/>
                  </a:solidFill>
                  <a:effectLst/>
                  <a:latin typeface="Arial" panose="020B0604020202020204" pitchFamily="34" charset="0"/>
                  <a:ea typeface="Trebuchet MS" panose="020B0603020202020204" pitchFamily="34" charset="0"/>
                </a:rPr>
                <a:t>co-creación</a:t>
              </a:r>
              <a:r>
                <a:rPr lang="es-ES" sz="1800" dirty="0">
                  <a:solidFill>
                    <a:srgbClr val="000000"/>
                  </a:solidFill>
                  <a:effectLst/>
                  <a:latin typeface="Arial" panose="020B0604020202020204" pitchFamily="34" charset="0"/>
                  <a:ea typeface="Trebuchet MS" panose="020B0603020202020204" pitchFamily="34" charset="0"/>
                </a:rPr>
                <a:t> colaborativa, preservación y archivo de datos, alcance escalable, una huella global e integración perfecta con otras tecnologías de vanguardia. Juntos, estos elementos forman los pilares de un sólido </a:t>
              </a:r>
              <a:r>
                <a:rPr lang="es-ES" sz="1800" b="1" dirty="0">
                  <a:solidFill>
                    <a:srgbClr val="000000"/>
                  </a:solidFill>
                  <a:effectLst/>
                  <a:latin typeface="Arial" panose="020B0604020202020204" pitchFamily="34" charset="0"/>
                  <a:ea typeface="Trebuchet MS" panose="020B0603020202020204" pitchFamily="34" charset="0"/>
                </a:rPr>
                <a:t>marco de comunicación digital</a:t>
              </a:r>
              <a:r>
                <a:rPr lang="es-ES" sz="1800" dirty="0">
                  <a:solidFill>
                    <a:srgbClr val="000000"/>
                  </a:solidFill>
                  <a:effectLst/>
                  <a:latin typeface="Arial" panose="020B0604020202020204" pitchFamily="34" charset="0"/>
                  <a:ea typeface="Trebuchet MS" panose="020B0603020202020204" pitchFamily="34" charset="0"/>
                </a:rPr>
                <a:t>.</a:t>
              </a: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15" name="CasellaDiTesto 14">
              <a:extLst>
                <a:ext uri="{FF2B5EF4-FFF2-40B4-BE49-F238E27FC236}">
                  <a16:creationId xmlns:a16="http://schemas.microsoft.com/office/drawing/2014/main" id="{DBCA7A06-54ED-8D74-28A0-D6938DEF0E81}"/>
                </a:ext>
              </a:extLst>
            </p:cNvPr>
            <p:cNvSpPr txBox="1"/>
            <p:nvPr/>
          </p:nvSpPr>
          <p:spPr>
            <a:xfrm>
              <a:off x="1066800" y="6645176"/>
              <a:ext cx="16154400" cy="2585323"/>
            </a:xfrm>
            <a:prstGeom prst="rect">
              <a:avLst/>
            </a:prstGeom>
            <a:noFill/>
            <a:ln>
              <a:solidFill>
                <a:srgbClr val="0070C0"/>
              </a:solidFill>
            </a:ln>
          </p:spPr>
          <p:txBody>
            <a:bodyPr wrap="square">
              <a:spAutoFit/>
            </a:bodyPr>
            <a:lstStyle/>
            <a:p>
              <a:pPr algn="just"/>
              <a:r>
                <a:rPr lang="es-ES" sz="1800" b="1" dirty="0">
                  <a:solidFill>
                    <a:srgbClr val="0070C0"/>
                  </a:solidFill>
                  <a:effectLst/>
                  <a:latin typeface="Arial" panose="020B0604020202020204" pitchFamily="34" charset="0"/>
                  <a:ea typeface="Trebuchet MS" panose="020B0603020202020204" pitchFamily="34" charset="0"/>
                </a:rPr>
                <a:t>Enfoque en las microempresas en las zonas rurales</a:t>
              </a:r>
              <a:r>
                <a:rPr lang="es-ES" sz="1800" dirty="0">
                  <a:solidFill>
                    <a:srgbClr val="000000"/>
                  </a:solidFill>
                  <a:effectLst/>
                  <a:latin typeface="Arial" panose="020B0604020202020204" pitchFamily="34" charset="0"/>
                  <a:ea typeface="Trebuchet MS" panose="020B0603020202020204" pitchFamily="34" charset="0"/>
                </a:rPr>
                <a:t>: La comunicación digital representa una valiosa herramienta para superar las barreras geográficas y fomentar el compromiso de la comunidad. Las microempresas, a menudo situadas en entornos rurales, pueden utilizar plataformas digitales para mantener conexiones con su base de clientes locales (y no).</a:t>
              </a:r>
              <a:endParaRPr lang="es-ES" sz="1800" dirty="0">
                <a:effectLst/>
                <a:latin typeface="Arial" panose="020B0604020202020204" pitchFamily="34" charset="0"/>
                <a:ea typeface="Trebuchet MS" panose="020B0603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rPr>
                <a:t>Imagine a un artesano local en un área rural utilizando las redes sociales y la comunicación digital para mostrar su artesanía tradicional a través de contenido multimedia. Esto no solo preserva el patrimonio cultural de la comunidad, sino que también abre las puertas para la apreciación y el mercado global.</a:t>
              </a:r>
            </a:p>
            <a:p>
              <a:pPr algn="just"/>
              <a:endParaRPr lang="es-ES" sz="1800" dirty="0">
                <a:solidFill>
                  <a:srgbClr val="000000"/>
                </a:solidFill>
                <a:effectLst/>
                <a:latin typeface="Arial" panose="020B0604020202020204" pitchFamily="34" charset="0"/>
                <a:ea typeface="Trebuchet MS" panose="020B0603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rPr>
                <a:t>La comunicación digital permite a las microempresas no solo mantenerse conectadas localmente, sino también ampliar su alcance y visibilidad a una escala más amplia.</a:t>
              </a:r>
            </a:p>
          </p:txBody>
        </p:sp>
      </p:grpSp>
    </p:spTree>
    <p:extLst>
      <p:ext uri="{BB962C8B-B14F-4D97-AF65-F5344CB8AC3E}">
        <p14:creationId xmlns:p14="http://schemas.microsoft.com/office/powerpoint/2010/main" val="217224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4AABF3B9-5F6A-CF70-D322-EDC7969463F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5A0E3D8B-0486-F26F-5F51-178CC8223EBD}"/>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2.2 Estrategias de comunicación interactiva (1)</a:t>
            </a:r>
          </a:p>
        </p:txBody>
      </p:sp>
      <p:pic>
        <p:nvPicPr>
          <p:cNvPr id="7" name="Imagen 1">
            <a:extLst>
              <a:ext uri="{FF2B5EF4-FFF2-40B4-BE49-F238E27FC236}">
                <a16:creationId xmlns:a16="http://schemas.microsoft.com/office/drawing/2014/main" id="{2306CD38-F968-170A-FDBA-F87C784AC9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D62882D0-E5D7-D91D-03CD-A13257436292}"/>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3" name="CuadroTexto 5">
            <a:extLst>
              <a:ext uri="{FF2B5EF4-FFF2-40B4-BE49-F238E27FC236}">
                <a16:creationId xmlns:a16="http://schemas.microsoft.com/office/drawing/2014/main" id="{A1E139A3-9AFD-5ED4-A357-1431C7413DB0}"/>
              </a:ext>
            </a:extLst>
          </p:cNvPr>
          <p:cNvSpPr txBox="1"/>
          <p:nvPr/>
        </p:nvSpPr>
        <p:spPr>
          <a:xfrm>
            <a:off x="1066800" y="3526392"/>
            <a:ext cx="16154400" cy="4401205"/>
          </a:xfrm>
          <a:prstGeom prst="rect">
            <a:avLst/>
          </a:prstGeom>
          <a:noFill/>
        </p:spPr>
        <p:txBody>
          <a:bodyPr wrap="square">
            <a:spAutoFit/>
          </a:bodyPr>
          <a:lstStyle/>
          <a:p>
            <a:r>
              <a:rPr lang="es-ES" sz="2000" dirty="0">
                <a:solidFill>
                  <a:srgbClr val="000000"/>
                </a:solidFill>
                <a:effectLst/>
                <a:latin typeface="Arial" panose="020B0604020202020204" pitchFamily="34" charset="0"/>
                <a:ea typeface="Trebuchet MS" panose="020B0603020202020204" pitchFamily="34" charset="0"/>
              </a:rPr>
              <a:t>Una estrategia integral de comunicación digital implica una planificación cuidadosa de la comunicación en línea, haciendo hincapié en la interacción dinámica entre dos </a:t>
            </a:r>
            <a:r>
              <a:rPr lang="es-ES" sz="2000" b="1" dirty="0">
                <a:solidFill>
                  <a:srgbClr val="000000"/>
                </a:solidFill>
                <a:effectLst/>
                <a:latin typeface="Arial" panose="020B0604020202020204" pitchFamily="34" charset="0"/>
                <a:ea typeface="Trebuchet MS" panose="020B0603020202020204" pitchFamily="34" charset="0"/>
              </a:rPr>
              <a:t>elementos clave</a:t>
            </a:r>
            <a:r>
              <a:rPr lang="es-ES" sz="2000" dirty="0">
                <a:solidFill>
                  <a:srgbClr val="000000"/>
                </a:solidFill>
                <a:effectLst/>
                <a:latin typeface="Arial" panose="020B0604020202020204" pitchFamily="34" charset="0"/>
                <a:ea typeface="Trebuchet MS" panose="020B0603020202020204" pitchFamily="34" charset="0"/>
              </a:rPr>
              <a:t>:</a:t>
            </a:r>
          </a:p>
          <a:p>
            <a:pPr marL="342900" lvl="0" indent="-342900">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Contenido/Producto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Esto abarca el núcleo de la comunicación, por ejemplo, la incorporación de textos persuasivos, fotos, videos, artículos, seminarios web, libros electrónicos, podcasts, así como la exhibición de productos y servicios, etc.</a:t>
            </a:r>
          </a:p>
          <a:p>
            <a:pPr marL="342900" lvl="0" indent="-342900">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Canales digitales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Estos sirven como las herramientas utilizadas para compartir y promover el contenido o producto, asegurando un alcance efectivo.</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dirty="0">
                <a:solidFill>
                  <a:srgbClr val="000000"/>
                </a:solidFill>
                <a:effectLst/>
                <a:latin typeface="Arial" panose="020B0604020202020204" pitchFamily="34" charset="0"/>
                <a:ea typeface="Trebuchet MS" panose="020B0603020202020204" pitchFamily="34" charset="0"/>
              </a:rPr>
              <a:t>Una estrategia eficaz no solo permite llegar a la audiencia sino que también fomenta la interacción con ellos, empleando la metodología de comunicación interactiva.</a:t>
            </a:r>
          </a:p>
          <a:p>
            <a:pPr algn="just"/>
            <a:endParaRPr lang="es-ES" sz="2000" dirty="0">
              <a:solidFill>
                <a:srgbClr val="000000"/>
              </a:solidFill>
              <a:latin typeface="Arial" panose="020B0604020202020204" pitchFamily="34" charset="0"/>
              <a:ea typeface="Trebuchet MS" panose="020B0603020202020204" pitchFamily="34" charset="0"/>
            </a:endParaRPr>
          </a:p>
          <a:p>
            <a:pPr algn="just"/>
            <a:r>
              <a:rPr lang="es-ES" sz="2000" dirty="0">
                <a:solidFill>
                  <a:srgbClr val="000000"/>
                </a:solidFill>
                <a:effectLst/>
                <a:latin typeface="Arial" panose="020B0604020202020204" pitchFamily="34" charset="0"/>
                <a:ea typeface="Trebuchet MS" panose="020B0603020202020204" pitchFamily="34" charset="0"/>
              </a:rPr>
              <a:t>La comunicación interactiva, facilitada a través de herramientas y tecnología digitales, sirve como mecanismo para que las empresas establezcan conexiones fluidas y atractivas con su audiencia. Este tipo de comunicación implica conversaciones individuales y se diferencia de la comunicación tradicional por la creación de un bucle de </a:t>
            </a:r>
            <a:r>
              <a:rPr lang="es-ES" sz="2000" dirty="0" err="1">
                <a:solidFill>
                  <a:srgbClr val="000000"/>
                </a:solidFill>
                <a:effectLst/>
                <a:latin typeface="Arial" panose="020B0604020202020204" pitchFamily="34" charset="0"/>
                <a:ea typeface="Trebuchet MS" panose="020B0603020202020204" pitchFamily="34" charset="0"/>
              </a:rPr>
              <a:t>feedback</a:t>
            </a:r>
            <a:r>
              <a:rPr lang="es-ES" sz="2000" dirty="0">
                <a:solidFill>
                  <a:srgbClr val="000000"/>
                </a:solidFill>
                <a:effectLst/>
                <a:latin typeface="Arial" panose="020B0604020202020204" pitchFamily="34" charset="0"/>
                <a:ea typeface="Trebuchet MS" panose="020B0603020202020204" pitchFamily="34" charset="0"/>
              </a:rPr>
              <a:t> particularmente efectivo.</a:t>
            </a:r>
          </a:p>
          <a:p>
            <a:pPr algn="just"/>
            <a:endParaRPr lang="es-ES" sz="2000" dirty="0">
              <a:solidFill>
                <a:srgbClr val="000000"/>
              </a:solidFill>
              <a:effectLst/>
              <a:latin typeface="Arial" panose="020B0604020202020204" pitchFamily="34" charset="0"/>
              <a:ea typeface="Trebuchet MS" panose="020B0603020202020204" pitchFamily="34" charset="0"/>
            </a:endParaRPr>
          </a:p>
        </p:txBody>
      </p:sp>
    </p:spTree>
    <p:extLst>
      <p:ext uri="{BB962C8B-B14F-4D97-AF65-F5344CB8AC3E}">
        <p14:creationId xmlns:p14="http://schemas.microsoft.com/office/powerpoint/2010/main" val="2367504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4AABF3B9-5F6A-CF70-D322-EDC7969463F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5A0E3D8B-0486-F26F-5F51-178CC8223EBD}"/>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2.2 Estrategias de comunicación interactiva (2)</a:t>
            </a:r>
          </a:p>
        </p:txBody>
      </p:sp>
      <p:pic>
        <p:nvPicPr>
          <p:cNvPr id="7" name="Imagen 1">
            <a:extLst>
              <a:ext uri="{FF2B5EF4-FFF2-40B4-BE49-F238E27FC236}">
                <a16:creationId xmlns:a16="http://schemas.microsoft.com/office/drawing/2014/main" id="{2306CD38-F968-170A-FDBA-F87C784AC9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D62882D0-E5D7-D91D-03CD-A13257436292}"/>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3" name="CuadroTexto 5">
            <a:extLst>
              <a:ext uri="{FF2B5EF4-FFF2-40B4-BE49-F238E27FC236}">
                <a16:creationId xmlns:a16="http://schemas.microsoft.com/office/drawing/2014/main" id="{A1E139A3-9AFD-5ED4-A357-1431C7413DB0}"/>
              </a:ext>
            </a:extLst>
          </p:cNvPr>
          <p:cNvSpPr txBox="1"/>
          <p:nvPr/>
        </p:nvSpPr>
        <p:spPr>
          <a:xfrm>
            <a:off x="1066800" y="3526392"/>
            <a:ext cx="16154400" cy="3785652"/>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La incorporación de la comunicación interactiva dentro de la estrategia digital implica la implementación de </a:t>
            </a:r>
            <a:r>
              <a:rPr lang="es-ES" sz="2000" b="1" dirty="0">
                <a:solidFill>
                  <a:srgbClr val="000000"/>
                </a:solidFill>
                <a:effectLst/>
                <a:latin typeface="Arial" panose="020B0604020202020204" pitchFamily="34" charset="0"/>
                <a:ea typeface="Trebuchet MS" panose="020B0603020202020204" pitchFamily="34" charset="0"/>
              </a:rPr>
              <a:t>estrategias dinámicas</a:t>
            </a:r>
            <a:r>
              <a:rPr lang="es-ES" sz="2000" dirty="0">
                <a:solidFill>
                  <a:srgbClr val="000000"/>
                </a:solidFill>
                <a:effectLst/>
                <a:latin typeface="Arial" panose="020B0604020202020204" pitchFamily="34" charset="0"/>
                <a:ea typeface="Trebuchet MS" panose="020B0603020202020204" pitchFamily="34" charset="0"/>
              </a:rPr>
              <a:t>, tales como: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Participación en las redes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sociales: Participar activamente y relacionarse con la audiencia en varias plataformas de redes sociales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Mensajes instantáneos y directos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Facilitar la interacción real o casi en tiempo real para un intercambio rápido de información</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Chat en vivo interactivo y </a:t>
            </a: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chatbots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Aprovechar los scripts prefabricados, muy útiles para guiar a los visitantes de la web a las páginas específicas o la información que buscan.</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Eventos en vivo y virtuales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Organizar eventos en vivo o en línea para compartir conocimientos, mostrar productos y conectarse con un público más amplio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Encuestas y sondeos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Buscar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feedback</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 través de encuestas interactivas o sondeos para comprender las preferencias de los clientes y adaptar la comunicación en consecuencia</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Campañas de marketing por correo electrónico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Implementar campañas de correo electrónico personalizadas y específicas para mantener una comunicación regular y proporcionar contenido valioso a la audiencia</a:t>
            </a:r>
          </a:p>
        </p:txBody>
      </p:sp>
    </p:spTree>
    <p:extLst>
      <p:ext uri="{BB962C8B-B14F-4D97-AF65-F5344CB8AC3E}">
        <p14:creationId xmlns:p14="http://schemas.microsoft.com/office/powerpoint/2010/main" val="315235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690A6209-CC95-D76F-F8F7-5B295ED4E4D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F594882E-A094-DD2E-EC4F-965758D72C2F}"/>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2.3 Elegir la plataforma de redes sociales correcta (1)</a:t>
            </a:r>
          </a:p>
        </p:txBody>
      </p:sp>
      <p:pic>
        <p:nvPicPr>
          <p:cNvPr id="7" name="Imagen 1">
            <a:extLst>
              <a:ext uri="{FF2B5EF4-FFF2-40B4-BE49-F238E27FC236}">
                <a16:creationId xmlns:a16="http://schemas.microsoft.com/office/drawing/2014/main" id="{99DA5063-55F3-5AA7-D502-E98808872F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12DAF1E9-1A6A-436D-D329-FF14E7FC06E6}"/>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3" name="CuadroTexto 5">
            <a:extLst>
              <a:ext uri="{FF2B5EF4-FFF2-40B4-BE49-F238E27FC236}">
                <a16:creationId xmlns:a16="http://schemas.microsoft.com/office/drawing/2014/main" id="{700FF166-7EF8-2AA3-A166-680A9218D427}"/>
              </a:ext>
            </a:extLst>
          </p:cNvPr>
          <p:cNvSpPr txBox="1"/>
          <p:nvPr/>
        </p:nvSpPr>
        <p:spPr>
          <a:xfrm>
            <a:off x="1066800" y="3526392"/>
            <a:ext cx="16154400" cy="4708981"/>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Por lo que se refiere a las redes sociales, presentamos a continuación unos </a:t>
            </a:r>
            <a:r>
              <a:rPr lang="es-ES" sz="2000" b="1" dirty="0">
                <a:solidFill>
                  <a:srgbClr val="000000"/>
                </a:solidFill>
                <a:effectLst/>
                <a:latin typeface="Arial" panose="020B0604020202020204" pitchFamily="34" charset="0"/>
                <a:ea typeface="Trebuchet MS" panose="020B0603020202020204" pitchFamily="34" charset="0"/>
              </a:rPr>
              <a:t>pasos clave </a:t>
            </a:r>
            <a:r>
              <a:rPr lang="es-ES" sz="2000" dirty="0">
                <a:solidFill>
                  <a:srgbClr val="000000"/>
                </a:solidFill>
                <a:effectLst/>
                <a:latin typeface="Arial" panose="020B0604020202020204" pitchFamily="34" charset="0"/>
                <a:ea typeface="Trebuchet MS" panose="020B0603020202020204" pitchFamily="34" charset="0"/>
              </a:rPr>
              <a:t>para guiar a una empresa sobre cómo elegir la plataforma de redes sociales correcta:</a:t>
            </a:r>
          </a:p>
          <a:p>
            <a:pPr marL="342900" lvl="0" indent="-342900" algn="just">
              <a:buFont typeface="+mj-lt"/>
              <a:buAutoNum type="arabicPeriod"/>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Identificación del público objetivo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Comprender los detalles demográficos y psicográficos del público objetivo es esencial. Este conocimiento da forma al tipo de contenido y dicta la plataforma más efectiva para el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engagement</a:t>
            </a: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mj-lt"/>
              <a:buAutoNum type="arabicPeriod"/>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Análisis de diferentes plataformas de redes sociales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Una vez que se identifica al público objetivo, las empresas deben evaluar las plataformas en función de la demografía, los niveles de participación, los formatos de contenido, los estilos de redacción y las opciones de publicidad. Los ejemplos incluyen:</a:t>
            </a:r>
          </a:p>
          <a:p>
            <a:pPr marL="1143000" lvl="2" indent="-228600" algn="just">
              <a:buFont typeface="Arial" panose="020B0604020202020204" pitchFamily="34" charset="0"/>
              <a:buChar char="•"/>
              <a:tabLst>
                <a:tab pos="13716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Facebook</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Ampliamente utilizado con diversos datos demográficos; adecuado para el contenido visual y la copia detallada</a:t>
            </a:r>
          </a:p>
          <a:p>
            <a:pPr marL="1143000" lvl="2" indent="-228600" algn="just">
              <a:buFont typeface="Arial" panose="020B0604020202020204" pitchFamily="34" charset="0"/>
              <a:buChar char="•"/>
              <a:tabLst>
                <a:tab pos="13716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Instagram</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Atrae a un público más joven; plataforma altamente visual, ideal para imágenes y contenido basado en video</a:t>
            </a:r>
          </a:p>
          <a:p>
            <a:pPr marL="1143000" lvl="2" indent="-228600" algn="just">
              <a:buFont typeface="Arial" panose="020B0604020202020204" pitchFamily="34" charset="0"/>
              <a:buChar char="•"/>
              <a:tabLst>
                <a:tab pos="1371600" algn="l"/>
              </a:tabLst>
            </a:pP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TikTok</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Ideal para el público centrado en las tendencias; interesante para promocionar marcas a través de contenido creativo y entretenido</a:t>
            </a:r>
          </a:p>
          <a:p>
            <a:pPr marL="1143000" lvl="2" indent="-228600" algn="just">
              <a:buFont typeface="Arial" panose="020B0604020202020204" pitchFamily="34" charset="0"/>
              <a:buChar char="•"/>
              <a:tabLst>
                <a:tab pos="13716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X</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De ritmo rápido; adecuado para actualizaciones breves y concisas y captación en tiempo real</a:t>
            </a:r>
          </a:p>
          <a:p>
            <a:pPr marL="1143000" lvl="2" indent="-228600" algn="just">
              <a:buFont typeface="Arial" panose="020B0604020202020204" pitchFamily="34" charset="0"/>
              <a:buChar char="•"/>
              <a:tabLst>
                <a:tab pos="13716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LinkedIn</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Red profesional; lo mejor para las relaciones B2B y el contenido relacionado con el negocio</a:t>
            </a:r>
          </a:p>
          <a:p>
            <a:pPr marL="342900" lvl="0" indent="-342900" algn="just">
              <a:buFont typeface="+mj-lt"/>
              <a:buAutoNum type="arabicPeriod"/>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Evaluación de los Objetivos de Negocio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Con tantas plataformas de redes sociales disponibles, puede tomar tiempo determinar lo que mejor se adapta a los objetivos comerciales específicos</a:t>
            </a:r>
          </a:p>
        </p:txBody>
      </p:sp>
    </p:spTree>
    <p:extLst>
      <p:ext uri="{BB962C8B-B14F-4D97-AF65-F5344CB8AC3E}">
        <p14:creationId xmlns:p14="http://schemas.microsoft.com/office/powerpoint/2010/main" val="59600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3BEF89F5-FA6F-3A4F-074C-A33597122DA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0C16483F-1AE0-EC22-2F14-0E7979209469}"/>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2.3 Elegir la plataforma de redes sociales correcta (2)</a:t>
            </a:r>
          </a:p>
        </p:txBody>
      </p:sp>
      <p:pic>
        <p:nvPicPr>
          <p:cNvPr id="7" name="Imagen 1">
            <a:extLst>
              <a:ext uri="{FF2B5EF4-FFF2-40B4-BE49-F238E27FC236}">
                <a16:creationId xmlns:a16="http://schemas.microsoft.com/office/drawing/2014/main" id="{873BC704-BA1B-3BDF-748A-48BEE978C8D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3237E76F-ECC6-5DF0-4E35-1DF084E06BFD}"/>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3" name="CuadroTexto 5">
            <a:extLst>
              <a:ext uri="{FF2B5EF4-FFF2-40B4-BE49-F238E27FC236}">
                <a16:creationId xmlns:a16="http://schemas.microsoft.com/office/drawing/2014/main" id="{06DB0C49-6133-0F02-34C7-275D853B89C2}"/>
              </a:ext>
            </a:extLst>
          </p:cNvPr>
          <p:cNvSpPr txBox="1"/>
          <p:nvPr/>
        </p:nvSpPr>
        <p:spPr>
          <a:xfrm>
            <a:off x="1066800" y="3526392"/>
            <a:ext cx="16154400" cy="4893647"/>
          </a:xfrm>
          <a:prstGeom prst="rect">
            <a:avLst/>
          </a:prstGeom>
          <a:noFill/>
        </p:spPr>
        <p:txBody>
          <a:bodyPr wrap="square">
            <a:spAutoFit/>
          </a:bodyPr>
          <a:lstStyle/>
          <a:p>
            <a:pPr marL="457200" lvl="0" indent="-457200" algn="just">
              <a:buFont typeface="+mj-lt"/>
              <a:buAutoNum type="arabicPeriod" startAt="4"/>
              <a:tabLst>
                <a:tab pos="4572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Consideración de los recursos</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Una empresa necesita considerar sus recursos disponibles, incluyendo: </a:t>
            </a:r>
          </a:p>
          <a:p>
            <a:pPr marL="1143000" lvl="2" indent="-228600" algn="just">
              <a:buFont typeface="Arial" panose="020B0604020202020204" pitchFamily="34" charset="0"/>
              <a:buChar char="•"/>
              <a:tabLst>
                <a:tab pos="13716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Presupuesto</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Las diferentes plataformas de redes sociales tienen diferentes costos de mantenimiento y publicidad</a:t>
            </a:r>
          </a:p>
          <a:p>
            <a:pPr marL="1143000" lvl="2" indent="-228600" algn="just">
              <a:buFont typeface="Arial" panose="020B0604020202020204" pitchFamily="34" charset="0"/>
              <a:buChar char="•"/>
              <a:tabLst>
                <a:tab pos="13716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Tamaño del equipo</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Centrarse en una o dos plataformas puede ser más eficiente que mantener una presencia en múltiples plataformas</a:t>
            </a:r>
          </a:p>
          <a:p>
            <a:pPr marL="1143000" lvl="2" indent="-228600" algn="just">
              <a:buFont typeface="Arial" panose="020B0604020202020204" pitchFamily="34" charset="0"/>
              <a:buChar char="•"/>
              <a:tabLst>
                <a:tab pos="13716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Habilidades y experiencia del equipo: </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Evaluar qué plataformas se alinean con las fortalezas de la empresa, asegurando la creación y el compromiso óptimos de contenido</a:t>
            </a:r>
          </a:p>
          <a:p>
            <a:pPr marL="1143000" lvl="2" indent="-228600" algn="just">
              <a:buFont typeface="Arial" panose="020B0604020202020204" pitchFamily="34" charset="0"/>
              <a:buChar char="•"/>
              <a:tabLst>
                <a:tab pos="13716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Tiempo y esfuerzo</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Priorizar las plataformas de redes sociales adecuadas permite maximizar el retorno de la inversión </a:t>
            </a:r>
          </a:p>
          <a:p>
            <a:pPr marL="457200" lvl="0" indent="-457200" algn="just">
              <a:buFont typeface="+mj-lt"/>
              <a:buAutoNum type="arabicPeriod" startAt="5"/>
              <a:tabLst>
                <a:tab pos="4572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Determinación de la estrategia de redes sociales</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Definir objetivos, investigar a los competidores, desarrollar estrategias de contenido e implementar un sistema de monitoreo y medición son esenciales para rastrear y optimizar los resultados.</a:t>
            </a:r>
          </a:p>
          <a:p>
            <a:pPr algn="just"/>
            <a:r>
              <a:rPr lang="es-ES" sz="24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400" dirty="0">
              <a:effectLst/>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484147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01124389-7C61-4E0B-EA32-B61007061A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1AACDE2-4C95-6B66-EB0C-EDD13D7B2C02}"/>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2.4 Elaboración de un plan editorial eficaz (1)  </a:t>
            </a:r>
          </a:p>
        </p:txBody>
      </p:sp>
      <p:pic>
        <p:nvPicPr>
          <p:cNvPr id="7" name="Imagen 1">
            <a:extLst>
              <a:ext uri="{FF2B5EF4-FFF2-40B4-BE49-F238E27FC236}">
                <a16:creationId xmlns:a16="http://schemas.microsoft.com/office/drawing/2014/main" id="{4AC6B79D-CFA3-521B-9D99-5868318616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9" name="CuadroTexto 5">
            <a:extLst>
              <a:ext uri="{FF2B5EF4-FFF2-40B4-BE49-F238E27FC236}">
                <a16:creationId xmlns:a16="http://schemas.microsoft.com/office/drawing/2014/main" id="{951B9639-7D2F-7D30-9410-1A3FA59CF513}"/>
              </a:ext>
            </a:extLst>
          </p:cNvPr>
          <p:cNvSpPr txBox="1"/>
          <p:nvPr/>
        </p:nvSpPr>
        <p:spPr>
          <a:xfrm>
            <a:off x="1066800" y="3526392"/>
            <a:ext cx="16154400" cy="461665"/>
          </a:xfrm>
          <a:prstGeom prst="rect">
            <a:avLst/>
          </a:prstGeom>
          <a:noFill/>
        </p:spPr>
        <p:txBody>
          <a:bodyPr wrap="square">
            <a:spAutoFit/>
          </a:bodyPr>
          <a:lstStyle/>
          <a:p>
            <a:pPr algn="just"/>
            <a:endParaRPr sz="2400">
              <a:latin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D0D8AD84-11AF-C8B7-A632-2B9CAB1CA886}"/>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8" name="CuadroTexto 5">
            <a:extLst>
              <a:ext uri="{FF2B5EF4-FFF2-40B4-BE49-F238E27FC236}">
                <a16:creationId xmlns:a16="http://schemas.microsoft.com/office/drawing/2014/main" id="{D73001CE-9CDF-2D8B-87F7-F7BFDD4157CF}"/>
              </a:ext>
            </a:extLst>
          </p:cNvPr>
          <p:cNvSpPr txBox="1"/>
          <p:nvPr/>
        </p:nvSpPr>
        <p:spPr>
          <a:xfrm>
            <a:off x="1066800" y="3526392"/>
            <a:ext cx="16154400" cy="4678204"/>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Un Plan Editorial Efectivo sirve como hoja de ruta estratégica que guía a las empresas hacia el marketing y la comunicación digital exitosos. Este documento estratégico no solo define el contenido que se publicará en línea, sino que también orquesta una narrativa coherente e impactante que conquista el público objetivo. </a:t>
            </a:r>
            <a:r>
              <a:rPr lang="es-ES" sz="2000" b="1" dirty="0">
                <a:solidFill>
                  <a:srgbClr val="000000"/>
                </a:solidFill>
                <a:effectLst/>
                <a:latin typeface="Arial" panose="020B0604020202020204" pitchFamily="34" charset="0"/>
                <a:ea typeface="Trebuchet MS" panose="020B0603020202020204" pitchFamily="34" charset="0"/>
              </a:rPr>
              <a:t>Los componentes clave </a:t>
            </a:r>
            <a:r>
              <a:rPr lang="es-ES" sz="2000" dirty="0">
                <a:solidFill>
                  <a:srgbClr val="000000"/>
                </a:solidFill>
                <a:effectLst/>
                <a:latin typeface="Arial" panose="020B0604020202020204" pitchFamily="34" charset="0"/>
                <a:ea typeface="Trebuchet MS" panose="020B0603020202020204" pitchFamily="34" charset="0"/>
              </a:rPr>
              <a:t>son:</a:t>
            </a:r>
          </a:p>
          <a:p>
            <a:pPr algn="just"/>
            <a:endParaRPr lang="es-ES" sz="2000" dirty="0">
              <a:solidFill>
                <a:srgbClr val="000000"/>
              </a:solidFill>
              <a:effectLst/>
              <a:latin typeface="Arial" panose="020B0604020202020204" pitchFamily="34" charset="0"/>
              <a:ea typeface="Trebuchet MS" panose="020B0603020202020204" pitchFamily="34"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Estrategia de contenido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Definición de la Audiencia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Comprender las complejidades de la audiencia para adaptar el contenido a sus necesidades</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Investigación de palabras clave</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Incorporar estrategias de SEO para mejorar la visibilidad y el posicionamiento del contenido</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Ideación del tema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Lluvia de ideas y planificación de temas de contenido que se alinean con los intereses de la audiencia y las tendencias del negocio</a:t>
            </a:r>
          </a:p>
          <a:p>
            <a:pPr lvl="1" algn="just">
              <a:tabLst>
                <a:tab pos="9144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Planificación de Medios y Formatos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Integración visual y multimedia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Incorporación de imágenes atractivas, videos y elementos interactivos</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Adaptación específica de la plataforma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Adaptar formatos de contenido en función de las preferencias y características de las plataformas digitales</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Técnicas de narración</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Utilizar estrategias narrativas para cautivar a la audiencia y transmitir mensajes de marca de manera efectiva</a:t>
            </a:r>
          </a:p>
        </p:txBody>
      </p:sp>
    </p:spTree>
    <p:extLst>
      <p:ext uri="{BB962C8B-B14F-4D97-AF65-F5344CB8AC3E}">
        <p14:creationId xmlns:p14="http://schemas.microsoft.com/office/powerpoint/2010/main" val="227125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066800" y="2818506"/>
            <a:ext cx="16154400" cy="523220"/>
          </a:xfrm>
          <a:prstGeom prst="rect">
            <a:avLst/>
          </a:prstGeom>
          <a:noFill/>
        </p:spPr>
        <p:txBody>
          <a:bodyPr wrap="square">
            <a:spAutoFit/>
          </a:bodyPr>
          <a:lstStyle/>
          <a:p>
            <a:pPr>
              <a:defRPr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dirty="0"/>
              <a:t>Al final de este módulo, el usuario será capaz de</a:t>
            </a:r>
            <a:r>
              <a:rPr dirty="0"/>
              <a:t>:</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066800" y="3526392"/>
            <a:ext cx="16154400" cy="4454361"/>
          </a:xfrm>
          <a:prstGeom prst="rect">
            <a:avLst/>
          </a:prstGeom>
          <a:noFill/>
        </p:spPr>
        <p:txBody>
          <a:bodyPr wrap="square">
            <a:spAutoFit/>
          </a:bodyPr>
          <a:lstStyle/>
          <a:p>
            <a:pPr algn="just">
              <a:lnSpc>
                <a:spcPct val="150000"/>
              </a:lnSpc>
              <a:defRPr sz="2400" b="1">
                <a:latin typeface="Microsoft Sans Serif" panose="020B0604020202020204" pitchFamily="34" charset="0"/>
                <a:cs typeface="Microsoft Sans Serif" panose="020B0604020202020204" pitchFamily="34" charset="0"/>
              </a:defRPr>
            </a:pPr>
            <a:r>
              <a:rPr lang="es-ES" dirty="0"/>
              <a:t>MARKETING DIGITAL</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Comprender los principios y componentes básicos del marketing digital</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Explorar las funciones de un plan de marketing digital integral alineado con el objetivo de negocio</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Implementar estrategias para la generación de leads y optimizar las tasas de conversión</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COMUNICACIÓN E INTERACCIÓN DIGITAL</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Comprender el papel de la comunicación digital en el marketing y la construcción de la imagen de marcas</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Elegir las plataformas de redes sociales adecuadas y adaptar las estrategias en consecuencia</a:t>
            </a:r>
          </a:p>
          <a:p>
            <a:pPr algn="just">
              <a:lnSpc>
                <a:spcPct val="150000"/>
              </a:lnSpc>
              <a:defRPr sz="2400" b="1">
                <a:latin typeface="Microsoft Sans Serif" panose="020B0604020202020204" pitchFamily="34" charset="0"/>
                <a:cs typeface="Microsoft Sans Serif" panose="020B0604020202020204" pitchFamily="34" charset="0"/>
              </a:defRPr>
            </a:pPr>
            <a:r>
              <a:rPr lang="es-ES" dirty="0"/>
              <a:t>•	Desarrollar e implementar planes editoriales eficaces para la estrategia de contenido</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err="1"/>
              <a:t>Objetivos</a:t>
            </a:r>
            <a:r>
              <a:rPr dirty="0"/>
              <a:t> y </a:t>
            </a:r>
            <a:r>
              <a:rPr lang="es-ES" dirty="0"/>
              <a:t>Metas</a:t>
            </a:r>
            <a:endParaRPr dirty="0"/>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01124389-7C61-4E0B-EA32-B61007061A4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1AACDE2-4C95-6B66-EB0C-EDD13D7B2C02}"/>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2.4 Elaboración de un plan editorial eficaz (2)  </a:t>
            </a:r>
          </a:p>
        </p:txBody>
      </p:sp>
      <p:pic>
        <p:nvPicPr>
          <p:cNvPr id="7" name="Imagen 1">
            <a:extLst>
              <a:ext uri="{FF2B5EF4-FFF2-40B4-BE49-F238E27FC236}">
                <a16:creationId xmlns:a16="http://schemas.microsoft.com/office/drawing/2014/main" id="{4AC6B79D-CFA3-521B-9D99-5868318616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9" name="CuadroTexto 5">
            <a:extLst>
              <a:ext uri="{FF2B5EF4-FFF2-40B4-BE49-F238E27FC236}">
                <a16:creationId xmlns:a16="http://schemas.microsoft.com/office/drawing/2014/main" id="{951B9639-7D2F-7D30-9410-1A3FA59CF513}"/>
              </a:ext>
            </a:extLst>
          </p:cNvPr>
          <p:cNvSpPr txBox="1"/>
          <p:nvPr/>
        </p:nvSpPr>
        <p:spPr>
          <a:xfrm>
            <a:off x="1066800" y="3526392"/>
            <a:ext cx="16154400" cy="461665"/>
          </a:xfrm>
          <a:prstGeom prst="rect">
            <a:avLst/>
          </a:prstGeom>
          <a:noFill/>
        </p:spPr>
        <p:txBody>
          <a:bodyPr wrap="square">
            <a:spAutoFit/>
          </a:bodyPr>
          <a:lstStyle/>
          <a:p>
            <a:pPr algn="just"/>
            <a:endParaRPr sz="2400">
              <a:latin typeface="Microsoft Sans Serif" panose="020B0604020202020204" pitchFamily="34" charset="0"/>
              <a:cs typeface="Microsoft Sans Serif" panose="020B0604020202020204" pitchFamily="34" charset="0"/>
            </a:endParaRPr>
          </a:p>
        </p:txBody>
      </p:sp>
      <p:sp>
        <p:nvSpPr>
          <p:cNvPr id="3" name="CuadroTexto 6">
            <a:extLst>
              <a:ext uri="{FF2B5EF4-FFF2-40B4-BE49-F238E27FC236}">
                <a16:creationId xmlns:a16="http://schemas.microsoft.com/office/drawing/2014/main" id="{D0D8AD84-11AF-C8B7-A632-2B9CAB1CA886}"/>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grpSp>
        <p:nvGrpSpPr>
          <p:cNvPr id="12" name="Gruppo 11">
            <a:extLst>
              <a:ext uri="{FF2B5EF4-FFF2-40B4-BE49-F238E27FC236}">
                <a16:creationId xmlns:a16="http://schemas.microsoft.com/office/drawing/2014/main" id="{9CAD099E-9449-F320-A24D-BAF61FE7CA2D}"/>
              </a:ext>
            </a:extLst>
          </p:cNvPr>
          <p:cNvGrpSpPr/>
          <p:nvPr/>
        </p:nvGrpSpPr>
        <p:grpSpPr>
          <a:xfrm>
            <a:off x="1066800" y="3526392"/>
            <a:ext cx="16383000" cy="5016368"/>
            <a:chOff x="1066800" y="3526392"/>
            <a:chExt cx="16383000" cy="5016368"/>
          </a:xfrm>
        </p:grpSpPr>
        <p:sp>
          <p:nvSpPr>
            <p:cNvPr id="8" name="CuadroTexto 5">
              <a:extLst>
                <a:ext uri="{FF2B5EF4-FFF2-40B4-BE49-F238E27FC236}">
                  <a16:creationId xmlns:a16="http://schemas.microsoft.com/office/drawing/2014/main" id="{D73001CE-9CDF-2D8B-87F7-F7BFDD4157CF}"/>
                </a:ext>
              </a:extLst>
            </p:cNvPr>
            <p:cNvSpPr txBox="1"/>
            <p:nvPr/>
          </p:nvSpPr>
          <p:spPr>
            <a:xfrm>
              <a:off x="1066800" y="3526392"/>
              <a:ext cx="8077200" cy="4893647"/>
            </a:xfrm>
            <a:prstGeom prst="rect">
              <a:avLst/>
            </a:prstGeom>
            <a:noFill/>
          </p:spPr>
          <p:txBody>
            <a:bodyPr wrap="square">
              <a:spAutoFit/>
            </a:bodyPr>
            <a:lstStyle/>
            <a:p>
              <a:pPr marL="342900" lvl="0" indent="-342900" algn="just">
                <a:buFont typeface="Arial" panose="020B0604020202020204" pitchFamily="34" charset="0"/>
                <a:buChar char="•"/>
                <a:tabLst>
                  <a:tab pos="4572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Calendario y Programación de Contenidos</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342900" lvl="0" indent="-342900" algn="just">
                <a:buFont typeface="Arial" panose="020B0604020202020204" pitchFamily="34" charset="0"/>
                <a:buChar char="•"/>
                <a:tabLst>
                  <a:tab pos="457200" algn="l"/>
                </a:tabLst>
              </a:pPr>
              <a:endPar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742950" lvl="1" indent="-285750" algn="just">
                <a:buFont typeface="Courier New" panose="02070309020205020404" pitchFamily="49" charset="0"/>
                <a:buChar char="o"/>
                <a:tabLst>
                  <a:tab pos="9144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Planificación oportuna</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Crear un calendario de publicación bien estructurado para garantizar un flujo de contenido consistente </a:t>
              </a:r>
            </a:p>
            <a:p>
              <a:pPr marL="742950" lvl="1" indent="-285750" algn="just">
                <a:buFont typeface="Courier New" panose="02070309020205020404" pitchFamily="49" charset="0"/>
                <a:buChar char="o"/>
                <a:tabLst>
                  <a:tab pos="9144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Timing</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Elegir los momentos en los que la audiencia es más activa</a:t>
              </a:r>
            </a:p>
            <a:p>
              <a:pPr marL="742950" lvl="1" indent="-285750" algn="just">
                <a:buFont typeface="Courier New" panose="02070309020205020404" pitchFamily="49" charset="0"/>
                <a:buChar char="o"/>
                <a:tabLst>
                  <a:tab pos="9144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Relevancia estacional</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Alinear el contenido con temporadas, tendencias o eventos relevantes para un mayor impacto</a:t>
              </a:r>
            </a:p>
            <a:p>
              <a:pPr marL="742950" lvl="1" indent="-285750" algn="just">
                <a:buFont typeface="Courier New" panose="02070309020205020404" pitchFamily="49" charset="0"/>
                <a:buChar char="o"/>
                <a:tabLst>
                  <a:tab pos="914400" algn="l"/>
                </a:tabLst>
              </a:pPr>
              <a:r>
                <a:rPr lang="es-ES" sz="24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Coordinación multiplataforma</a:t>
              </a:r>
              <a:r>
                <a:rPr lang="es-ES" sz="24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Integración de programas de contenido en varias plataformas para un mensaje de marca unificado</a:t>
              </a:r>
            </a:p>
          </p:txBody>
        </p:sp>
        <p:pic>
          <p:nvPicPr>
            <p:cNvPr id="2050" name="Picture 2" descr="social media calendar">
              <a:extLst>
                <a:ext uri="{FF2B5EF4-FFF2-40B4-BE49-F238E27FC236}">
                  <a16:creationId xmlns:a16="http://schemas.microsoft.com/office/drawing/2014/main" id="{1415B1AC-459D-744E-97B4-FF7C9CBD11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184"/>
            <a:stretch/>
          </p:blipFill>
          <p:spPr bwMode="auto">
            <a:xfrm>
              <a:off x="9525000" y="4348783"/>
              <a:ext cx="7696200" cy="3842717"/>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B5E5A6A7-C83A-7026-15E1-3C39EB734611}"/>
                </a:ext>
              </a:extLst>
            </p:cNvPr>
            <p:cNvSpPr txBox="1"/>
            <p:nvPr/>
          </p:nvSpPr>
          <p:spPr>
            <a:xfrm>
              <a:off x="9525000" y="3526392"/>
              <a:ext cx="7924800" cy="769441"/>
            </a:xfrm>
            <a:prstGeom prst="rect">
              <a:avLst/>
            </a:prstGeom>
            <a:noFill/>
          </p:spPr>
          <p:txBody>
            <a:bodyPr wrap="square">
              <a:spAutoFit/>
            </a:bodyPr>
            <a:lstStyle/>
            <a:p>
              <a:pPr>
                <a:defRPr sz="2200" b="1">
                  <a:solidFill>
                    <a:srgbClr val="0070C0"/>
                  </a:solidFill>
                  <a:latin typeface="Microsoft Sans Serif" panose="020B0604020202020204" pitchFamily="34" charset="0"/>
                  <a:cs typeface="Microsoft Sans Serif" panose="020B0604020202020204" pitchFamily="34" charset="0"/>
                </a:defRPr>
              </a:pPr>
              <a:r>
                <a:rPr lang="es-ES" dirty="0"/>
                <a:t>Buffer</a:t>
              </a:r>
              <a:r>
                <a:rPr dirty="0"/>
                <a:t>: Un </a:t>
              </a:r>
              <a:r>
                <a:rPr dirty="0" err="1"/>
                <a:t>ejemplo</a:t>
              </a:r>
              <a:r>
                <a:rPr dirty="0"/>
                <a:t> de </a:t>
              </a:r>
              <a:r>
                <a:rPr dirty="0" err="1"/>
                <a:t>herramienta</a:t>
              </a:r>
              <a:r>
                <a:rPr dirty="0"/>
                <a:t> para </a:t>
              </a:r>
              <a:r>
                <a:rPr dirty="0" err="1"/>
                <a:t>el</a:t>
              </a:r>
              <a:r>
                <a:rPr dirty="0"/>
                <a:t> </a:t>
              </a:r>
              <a:r>
                <a:rPr dirty="0" err="1"/>
                <a:t>calendario</a:t>
              </a:r>
              <a:r>
                <a:rPr dirty="0"/>
                <a:t> de </a:t>
              </a:r>
              <a:r>
                <a:rPr dirty="0" err="1"/>
                <a:t>contenido</a:t>
              </a:r>
              <a:r>
                <a:rPr dirty="0"/>
                <a:t> de redes </a:t>
              </a:r>
              <a:r>
                <a:rPr dirty="0" err="1"/>
                <a:t>sociales</a:t>
              </a:r>
              <a:endParaRPr dirty="0"/>
            </a:p>
          </p:txBody>
        </p:sp>
        <p:sp>
          <p:nvSpPr>
            <p:cNvPr id="11" name="CasellaDiTesto 10">
              <a:extLst>
                <a:ext uri="{FF2B5EF4-FFF2-40B4-BE49-F238E27FC236}">
                  <a16:creationId xmlns:a16="http://schemas.microsoft.com/office/drawing/2014/main" id="{55F55C5B-A529-C21F-C9B8-9B327B9EAD7D}"/>
                </a:ext>
              </a:extLst>
            </p:cNvPr>
            <p:cNvSpPr txBox="1"/>
            <p:nvPr/>
          </p:nvSpPr>
          <p:spPr>
            <a:xfrm>
              <a:off x="9525000" y="8234983"/>
              <a:ext cx="4679486" cy="307777"/>
            </a:xfrm>
            <a:prstGeom prst="rect">
              <a:avLst/>
            </a:prstGeom>
            <a:noFill/>
          </p:spPr>
          <p:txBody>
            <a:bodyPr wrap="none">
              <a:spAutoFit/>
            </a:bodyPr>
            <a:lstStyle/>
            <a:p>
              <a:pPr>
                <a:defRPr sz="1400">
                  <a:latin typeface="Microsoft Sans Serif" panose="020B0604020202020204" pitchFamily="34" charset="0"/>
                  <a:cs typeface="Microsoft Sans Serif" panose="020B0604020202020204" pitchFamily="34" charset="0"/>
                </a:defRPr>
              </a:pPr>
              <a:r>
                <a:rPr b="1"/>
                <a:t>Fuente</a:t>
              </a:r>
              <a:r>
                <a:t>: </a:t>
              </a:r>
              <a:r>
                <a:rPr>
                  <a:hlinkClick r:id="rId4"/>
                </a:rPr>
                <a:t>Buffer — Por qué necesitas un calendario de redes sociales</a:t>
              </a:r>
              <a:endParaRPr sz="1400">
                <a:latin typeface="Microsoft Sans Serif" panose="020B0604020202020204" pitchFamily="34" charset="0"/>
                <a:cs typeface="Microsoft Sans Serif" panose="020B0604020202020204" pitchFamily="34" charset="0"/>
              </a:endParaRPr>
            </a:p>
          </p:txBody>
        </p:sp>
      </p:grpSp>
    </p:spTree>
    <p:extLst>
      <p:ext uri="{BB962C8B-B14F-4D97-AF65-F5344CB8AC3E}">
        <p14:creationId xmlns:p14="http://schemas.microsoft.com/office/powerpoint/2010/main" val="3553133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a:extLst>
              <a:ext uri="{FF2B5EF4-FFF2-40B4-BE49-F238E27FC236}">
                <a16:creationId xmlns:a16="http://schemas.microsoft.com/office/drawing/2014/main" id="{92AD20CA-75EB-7F8F-3FB5-1A8A073353D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4">
            <a:extLst>
              <a:ext uri="{FF2B5EF4-FFF2-40B4-BE49-F238E27FC236}">
                <a16:creationId xmlns:a16="http://schemas.microsoft.com/office/drawing/2014/main" id="{EB4DF673-C1A9-8A13-32C7-A0955A4C8A6B}"/>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2.5 Integración de estrategias de marketing digital y comunicación</a:t>
            </a:r>
          </a:p>
        </p:txBody>
      </p:sp>
      <p:pic>
        <p:nvPicPr>
          <p:cNvPr id="8" name="Imagen 1">
            <a:extLst>
              <a:ext uri="{FF2B5EF4-FFF2-40B4-BE49-F238E27FC236}">
                <a16:creationId xmlns:a16="http://schemas.microsoft.com/office/drawing/2014/main" id="{C80340B9-0CD9-70C0-D07C-19386493EB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27FCC7C7-F176-DF69-4EA5-43BDD5E25A88}"/>
              </a:ext>
            </a:extLst>
          </p:cNvPr>
          <p:cNvSpPr txBox="1"/>
          <p:nvPr/>
        </p:nvSpPr>
        <p:spPr>
          <a:xfrm>
            <a:off x="1066800" y="2149614"/>
            <a:ext cx="112014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2: Comunicación digital e interacción</a:t>
            </a:r>
          </a:p>
        </p:txBody>
      </p:sp>
      <p:sp>
        <p:nvSpPr>
          <p:cNvPr id="4" name="CuadroTexto 5">
            <a:extLst>
              <a:ext uri="{FF2B5EF4-FFF2-40B4-BE49-F238E27FC236}">
                <a16:creationId xmlns:a16="http://schemas.microsoft.com/office/drawing/2014/main" id="{03D72771-FC2F-C590-C142-40696DD03C84}"/>
              </a:ext>
            </a:extLst>
          </p:cNvPr>
          <p:cNvSpPr txBox="1"/>
          <p:nvPr/>
        </p:nvSpPr>
        <p:spPr>
          <a:xfrm>
            <a:off x="1066800" y="3526392"/>
            <a:ext cx="16154400" cy="5016758"/>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La integración de estrategias de marketing digital y comunicación marca la convergencia de dos poderosas fuerzas que, cuando se armonizan de manera efectiva, impulsan a un negocio hacia el éxito en el panorama digital. </a:t>
            </a:r>
            <a:r>
              <a:rPr lang="es-ES" sz="2000" b="1" dirty="0">
                <a:solidFill>
                  <a:srgbClr val="000000"/>
                </a:solidFill>
                <a:effectLst/>
                <a:latin typeface="Arial" panose="020B0604020202020204" pitchFamily="34" charset="0"/>
                <a:ea typeface="Trebuchet MS" panose="020B0603020202020204" pitchFamily="34" charset="0"/>
              </a:rPr>
              <a:t>Aspectos clave </a:t>
            </a:r>
            <a:r>
              <a:rPr lang="es-ES" sz="2000" dirty="0">
                <a:solidFill>
                  <a:srgbClr val="000000"/>
                </a:solidFill>
                <a:effectLst/>
                <a:latin typeface="Arial" panose="020B0604020202020204" pitchFamily="34" charset="0"/>
                <a:ea typeface="Trebuchet MS" panose="020B0603020202020204" pitchFamily="34" charset="0"/>
              </a:rPr>
              <a:t>de la integración:</a:t>
            </a:r>
          </a:p>
          <a:p>
            <a:pPr algn="just"/>
            <a:endParaRPr lang="es-ES" sz="2000" dirty="0">
              <a:solidFill>
                <a:srgbClr val="000000"/>
              </a:solidFill>
              <a:effectLst/>
              <a:latin typeface="Arial" panose="020B0604020202020204" pitchFamily="34" charset="0"/>
              <a:ea typeface="Trebuchet MS" panose="020B0603020202020204" pitchFamily="34"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Mensajería unificada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Coherencia de</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 marca: Coherencia de los mensajes en todos los canales digitales para fortalecer la identidad de marca</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Alineación entre canales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Alineación de mensajes de marketing y comunicación para una narrativa de marca cohesionada</a:t>
            </a:r>
          </a:p>
          <a:p>
            <a:pPr marL="742950" lvl="1" indent="-285750" algn="just">
              <a:buFont typeface="Courier New" panose="02070309020205020404" pitchFamily="49" charset="0"/>
              <a:buChar char="o"/>
              <a:tabLst>
                <a:tab pos="9144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Toma de decisiones basada en los datos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Integración analítica</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Los datos tanto de los canales de marketing como de la comunicación se fusionan para obtener una información completa</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Evaluación del rendimiento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Evaluación del éxito de las campañas integradas a través de métricas agregadas de datos</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Integración estratégica de contenidos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742950" lvl="1" indent="-285750" algn="just">
              <a:buFont typeface="Courier New" panose="02070309020205020404" pitchFamily="49" charset="0"/>
              <a:buChar char="o"/>
              <a:tabLst>
                <a:tab pos="9144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Flujo de contenido sin fisuras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Integración de contenidos entre canales de marketing y comunicación para mejorar el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storytelling</a:t>
            </a: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pPr marL="742950" lvl="1" indent="-285750" algn="just">
              <a:buFont typeface="Courier New" panose="02070309020205020404" pitchFamily="49" charset="0"/>
              <a:buChar char="o"/>
              <a:tabLst>
                <a:tab pos="914400" algn="l"/>
              </a:tabLst>
            </a:pPr>
            <a:endPar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endParaRPr>
          </a:p>
          <a:p>
            <a:r>
              <a:rPr lang="es-ES" sz="2000" b="1" dirty="0">
                <a:effectLst/>
                <a:latin typeface="Trebuchet MS" panose="020B0603020202020204" pitchFamily="34" charset="0"/>
                <a:ea typeface="Trebuchet MS" panose="020B0603020202020204" pitchFamily="34" charset="0"/>
                <a:cs typeface="Trebuchet MS" panose="020B0603020202020204" pitchFamily="34" charset="0"/>
              </a:rPr>
              <a:t>Adaptación a las plataformas</a:t>
            </a:r>
            <a:r>
              <a:rPr lang="es-ES" sz="2000" dirty="0">
                <a:effectLst/>
                <a:latin typeface="Trebuchet MS" panose="020B0603020202020204" pitchFamily="34" charset="0"/>
                <a:ea typeface="Trebuchet MS" panose="020B0603020202020204" pitchFamily="34" charset="0"/>
                <a:cs typeface="Trebuchet MS" panose="020B0603020202020204" pitchFamily="34" charset="0"/>
              </a:rPr>
              <a:t>: Adaptación del contenido a los matices de las diferentes plataformas manteniendo al mismo tiempo un mensaje unificado</a:t>
            </a:r>
            <a:endParaRPr sz="3600" dirty="0"/>
          </a:p>
        </p:txBody>
      </p:sp>
    </p:spTree>
    <p:extLst>
      <p:ext uri="{BB962C8B-B14F-4D97-AF65-F5344CB8AC3E}">
        <p14:creationId xmlns:p14="http://schemas.microsoft.com/office/powerpoint/2010/main" val="3860009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Resumiendo</a:t>
            </a:r>
          </a:p>
        </p:txBody>
      </p:sp>
      <p:sp>
        <p:nvSpPr>
          <p:cNvPr id="13" name="CuadroTexto 4">
            <a:extLst>
              <a:ext uri="{FF2B5EF4-FFF2-40B4-BE49-F238E27FC236}">
                <a16:creationId xmlns:a16="http://schemas.microsoft.com/office/drawing/2014/main" id="{10D1C513-928E-51C5-BF92-41496A81E031}"/>
              </a:ext>
            </a:extLst>
          </p:cNvPr>
          <p:cNvSpPr txBox="1"/>
          <p:nvPr/>
        </p:nvSpPr>
        <p:spPr>
          <a:xfrm>
            <a:off x="1066800" y="2818506"/>
            <a:ext cx="16154400" cy="5262979"/>
          </a:xfrm>
          <a:prstGeom prst="rect">
            <a:avLst/>
          </a:prstGeom>
          <a:noFill/>
        </p:spPr>
        <p:txBody>
          <a:bodyPr wrap="square">
            <a:spAutoFit/>
          </a:bodyPr>
          <a:lstStyle/>
          <a:p>
            <a:pPr algn="just">
              <a:defRPr sz="3200" b="1">
                <a:solidFill>
                  <a:srgbClr val="F08B33"/>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a:t>
            </a:r>
            <a:endParaRPr sz="1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sz="2400">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err="1"/>
              <a:t>Esta</a:t>
            </a:r>
            <a:r>
              <a:rPr dirty="0"/>
              <a:t> </a:t>
            </a:r>
            <a:r>
              <a:rPr dirty="0" err="1"/>
              <a:t>unidad</a:t>
            </a:r>
            <a:r>
              <a:rPr dirty="0"/>
              <a:t> </a:t>
            </a:r>
            <a:r>
              <a:rPr dirty="0" err="1"/>
              <a:t>equipa</a:t>
            </a:r>
            <a:r>
              <a:rPr dirty="0"/>
              <a:t> a los </a:t>
            </a:r>
            <a:r>
              <a:rPr dirty="0" err="1"/>
              <a:t>estudiantes</a:t>
            </a:r>
            <a:r>
              <a:rPr dirty="0"/>
              <a:t> con una </a:t>
            </a:r>
            <a:r>
              <a:rPr dirty="0" err="1"/>
              <a:t>comprensión</a:t>
            </a:r>
            <a:r>
              <a:rPr dirty="0"/>
              <a:t> integral de las </a:t>
            </a:r>
            <a:r>
              <a:rPr dirty="0" err="1"/>
              <a:t>características</a:t>
            </a:r>
            <a:r>
              <a:rPr dirty="0"/>
              <a:t> </a:t>
            </a:r>
            <a:r>
              <a:rPr dirty="0" err="1"/>
              <a:t>distintivas</a:t>
            </a:r>
            <a:r>
              <a:rPr dirty="0"/>
              <a:t> del marketing digital, </a:t>
            </a:r>
            <a:r>
              <a:rPr dirty="0" err="1"/>
              <a:t>incluyendo</a:t>
            </a:r>
            <a:r>
              <a:rPr dirty="0"/>
              <a:t> </a:t>
            </a:r>
            <a:r>
              <a:rPr dirty="0" err="1"/>
              <a:t>el</a:t>
            </a:r>
            <a:r>
              <a:rPr dirty="0"/>
              <a:t> </a:t>
            </a:r>
            <a:r>
              <a:rPr dirty="0" err="1"/>
              <a:t>alcance</a:t>
            </a:r>
            <a:r>
              <a:rPr dirty="0"/>
              <a:t> global, la </a:t>
            </a:r>
            <a:r>
              <a:rPr dirty="0" err="1"/>
              <a:t>personalización</a:t>
            </a:r>
            <a:r>
              <a:rPr dirty="0"/>
              <a:t> y </a:t>
            </a:r>
            <a:r>
              <a:rPr dirty="0" err="1"/>
              <a:t>el</a:t>
            </a:r>
            <a:r>
              <a:rPr dirty="0"/>
              <a:t> </a:t>
            </a:r>
            <a:r>
              <a:rPr dirty="0" err="1"/>
              <a:t>compromiso</a:t>
            </a:r>
            <a:r>
              <a:rPr dirty="0"/>
              <a:t> </a:t>
            </a:r>
            <a:r>
              <a:rPr dirty="0" err="1"/>
              <a:t>interactivo</a:t>
            </a:r>
            <a:r>
              <a:rPr dirty="0"/>
              <a:t>. </a:t>
            </a:r>
            <a:r>
              <a:rPr dirty="0" err="1"/>
              <a:t>Desde</a:t>
            </a:r>
            <a:r>
              <a:rPr dirty="0"/>
              <a:t> </a:t>
            </a:r>
            <a:r>
              <a:rPr dirty="0" err="1"/>
              <a:t>el</a:t>
            </a:r>
            <a:r>
              <a:rPr dirty="0"/>
              <a:t> </a:t>
            </a:r>
            <a:r>
              <a:rPr dirty="0" err="1"/>
              <a:t>desarrollo</a:t>
            </a:r>
            <a:r>
              <a:rPr dirty="0"/>
              <a:t> de planes </a:t>
            </a:r>
            <a:r>
              <a:rPr dirty="0" err="1"/>
              <a:t>estratégicos</a:t>
            </a:r>
            <a:r>
              <a:rPr dirty="0"/>
              <a:t> de marketing digital hasta la </a:t>
            </a:r>
            <a:r>
              <a:rPr dirty="0" err="1"/>
              <a:t>exploración</a:t>
            </a:r>
            <a:r>
              <a:rPr dirty="0"/>
              <a:t> de la </a:t>
            </a:r>
            <a:r>
              <a:rPr dirty="0" err="1"/>
              <a:t>generación</a:t>
            </a:r>
            <a:r>
              <a:rPr dirty="0"/>
              <a:t> de leads y la </a:t>
            </a:r>
            <a:r>
              <a:rPr dirty="0" err="1"/>
              <a:t>optimización</a:t>
            </a:r>
            <a:r>
              <a:rPr dirty="0"/>
              <a:t> de las </a:t>
            </a:r>
            <a:r>
              <a:rPr dirty="0" err="1"/>
              <a:t>conversiones</a:t>
            </a:r>
            <a:r>
              <a:rPr dirty="0"/>
              <a:t>, los </a:t>
            </a:r>
            <a:r>
              <a:rPr dirty="0" err="1"/>
              <a:t>participantes</a:t>
            </a:r>
            <a:r>
              <a:rPr dirty="0"/>
              <a:t> </a:t>
            </a:r>
            <a:r>
              <a:rPr dirty="0" err="1"/>
              <a:t>obtienen</a:t>
            </a:r>
            <a:r>
              <a:rPr dirty="0"/>
              <a:t> </a:t>
            </a:r>
            <a:r>
              <a:rPr dirty="0" err="1"/>
              <a:t>información</a:t>
            </a:r>
            <a:r>
              <a:rPr dirty="0"/>
              <a:t> </a:t>
            </a:r>
            <a:r>
              <a:rPr dirty="0" err="1"/>
              <a:t>sobre</a:t>
            </a:r>
            <a:r>
              <a:rPr dirty="0"/>
              <a:t> la </a:t>
            </a:r>
            <a:r>
              <a:rPr dirty="0" err="1"/>
              <a:t>creación</a:t>
            </a:r>
            <a:r>
              <a:rPr dirty="0"/>
              <a:t> de </a:t>
            </a:r>
            <a:r>
              <a:rPr dirty="0" err="1"/>
              <a:t>relaciones</a:t>
            </a:r>
            <a:r>
              <a:rPr dirty="0"/>
              <a:t> </a:t>
            </a:r>
            <a:r>
              <a:rPr dirty="0" err="1"/>
              <a:t>duraderas</a:t>
            </a:r>
            <a:r>
              <a:rPr dirty="0"/>
              <a:t> con los </a:t>
            </a:r>
            <a:r>
              <a:rPr dirty="0" err="1"/>
              <a:t>clientes</a:t>
            </a:r>
            <a:r>
              <a:rPr dirty="0"/>
              <a:t> </a:t>
            </a:r>
            <a:r>
              <a:rPr dirty="0" err="1"/>
              <a:t>en</a:t>
            </a:r>
            <a:r>
              <a:rPr dirty="0"/>
              <a:t> la era digital. La </a:t>
            </a:r>
            <a:r>
              <a:rPr dirty="0" err="1"/>
              <a:t>unidad</a:t>
            </a:r>
            <a:r>
              <a:rPr dirty="0"/>
              <a:t> </a:t>
            </a:r>
            <a:r>
              <a:rPr dirty="0" err="1"/>
              <a:t>concluye</a:t>
            </a:r>
            <a:r>
              <a:rPr dirty="0"/>
              <a:t> </a:t>
            </a:r>
            <a:r>
              <a:rPr dirty="0" err="1"/>
              <a:t>mostrando</a:t>
            </a:r>
            <a:r>
              <a:rPr dirty="0"/>
              <a:t> la </a:t>
            </a:r>
            <a:r>
              <a:rPr dirty="0" err="1"/>
              <a:t>importancia</a:t>
            </a:r>
            <a:r>
              <a:rPr dirty="0"/>
              <a:t> de una </a:t>
            </a:r>
            <a:r>
              <a:rPr dirty="0" err="1"/>
              <a:t>presencia</a:t>
            </a:r>
            <a:r>
              <a:rPr dirty="0"/>
              <a:t> </a:t>
            </a:r>
            <a:r>
              <a:rPr dirty="0" err="1"/>
              <a:t>en</a:t>
            </a:r>
            <a:r>
              <a:rPr dirty="0"/>
              <a:t> </a:t>
            </a:r>
            <a:r>
              <a:rPr dirty="0" err="1"/>
              <a:t>línea</a:t>
            </a:r>
            <a:r>
              <a:rPr dirty="0"/>
              <a:t> </a:t>
            </a:r>
            <a:r>
              <a:rPr lang="es-ES" dirty="0"/>
              <a:t>sólida</a:t>
            </a:r>
            <a:r>
              <a:rPr dirty="0"/>
              <a:t> a </a:t>
            </a:r>
            <a:r>
              <a:rPr dirty="0" err="1"/>
              <a:t>través</a:t>
            </a:r>
            <a:r>
              <a:rPr dirty="0"/>
              <a:t> de </a:t>
            </a:r>
            <a:r>
              <a:rPr dirty="0" err="1"/>
              <a:t>plataformas</a:t>
            </a:r>
            <a:r>
              <a:rPr dirty="0"/>
              <a:t> </a:t>
            </a:r>
            <a:r>
              <a:rPr dirty="0" err="1"/>
              <a:t>como</a:t>
            </a:r>
            <a:r>
              <a:rPr dirty="0"/>
              <a:t> Google Business Profile, </a:t>
            </a:r>
            <a:r>
              <a:rPr dirty="0" err="1"/>
              <a:t>particularmente</a:t>
            </a:r>
            <a:r>
              <a:rPr dirty="0"/>
              <a:t> </a:t>
            </a:r>
            <a:r>
              <a:rPr dirty="0" err="1"/>
              <a:t>beneficiosa</a:t>
            </a:r>
            <a:r>
              <a:rPr dirty="0"/>
              <a:t> para las </a:t>
            </a:r>
            <a:r>
              <a:rPr dirty="0" err="1"/>
              <a:t>microempresas</a:t>
            </a:r>
            <a:r>
              <a:rPr dirty="0"/>
              <a:t> </a:t>
            </a:r>
            <a:r>
              <a:rPr dirty="0" err="1"/>
              <a:t>en</a:t>
            </a:r>
            <a:r>
              <a:rPr dirty="0"/>
              <a:t> las zonas rurales.</a:t>
            </a:r>
          </a:p>
          <a:p>
            <a:pPr algn="just"/>
            <a:endParaRPr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defRPr sz="3200" b="1">
                <a:solidFill>
                  <a:srgbClr val="F08B33"/>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2: </a:t>
            </a:r>
            <a:r>
              <a:rPr dirty="0" err="1"/>
              <a:t>Comunicación</a:t>
            </a:r>
            <a:r>
              <a:rPr dirty="0"/>
              <a:t> digital e </a:t>
            </a:r>
            <a:r>
              <a:rPr dirty="0" err="1"/>
              <a:t>interacción</a:t>
            </a:r>
            <a:endParaRPr dirty="0"/>
          </a:p>
          <a:p>
            <a:pPr algn="just">
              <a:defRPr sz="2400">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La Unidad 2 </a:t>
            </a:r>
            <a:r>
              <a:rPr dirty="0" err="1"/>
              <a:t>profundiza</a:t>
            </a:r>
            <a:r>
              <a:rPr dirty="0"/>
              <a:t> </a:t>
            </a:r>
            <a:r>
              <a:rPr dirty="0" err="1"/>
              <a:t>en</a:t>
            </a:r>
            <a:r>
              <a:rPr dirty="0"/>
              <a:t> la </a:t>
            </a:r>
            <a:r>
              <a:rPr dirty="0" err="1"/>
              <a:t>dinámica</a:t>
            </a:r>
            <a:r>
              <a:rPr dirty="0"/>
              <a:t> de la </a:t>
            </a:r>
            <a:r>
              <a:rPr dirty="0" err="1"/>
              <a:t>comunicación</a:t>
            </a:r>
            <a:r>
              <a:rPr dirty="0"/>
              <a:t> digital, </a:t>
            </a:r>
            <a:r>
              <a:rPr dirty="0" err="1"/>
              <a:t>enfatizando</a:t>
            </a:r>
            <a:r>
              <a:rPr dirty="0"/>
              <a:t> la </a:t>
            </a:r>
            <a:r>
              <a:rPr dirty="0" err="1"/>
              <a:t>interacción</a:t>
            </a:r>
            <a:r>
              <a:rPr dirty="0"/>
              <a:t> </a:t>
            </a:r>
            <a:r>
              <a:rPr dirty="0" err="1"/>
              <a:t>en</a:t>
            </a:r>
            <a:r>
              <a:rPr dirty="0"/>
              <a:t> </a:t>
            </a:r>
            <a:r>
              <a:rPr dirty="0" err="1"/>
              <a:t>tiempo</a:t>
            </a:r>
            <a:r>
              <a:rPr dirty="0"/>
              <a:t> real, la </a:t>
            </a:r>
            <a:r>
              <a:rPr dirty="0" err="1"/>
              <a:t>integración</a:t>
            </a:r>
            <a:r>
              <a:rPr dirty="0"/>
              <a:t> multimedia y </a:t>
            </a:r>
            <a:r>
              <a:rPr dirty="0" err="1"/>
              <a:t>el</a:t>
            </a:r>
            <a:r>
              <a:rPr dirty="0"/>
              <a:t> </a:t>
            </a:r>
            <a:r>
              <a:rPr dirty="0" err="1"/>
              <a:t>alcance</a:t>
            </a:r>
            <a:r>
              <a:rPr dirty="0"/>
              <a:t> </a:t>
            </a:r>
            <a:r>
              <a:rPr dirty="0" err="1"/>
              <a:t>escalable</a:t>
            </a:r>
            <a:r>
              <a:rPr dirty="0"/>
              <a:t>. Los </a:t>
            </a:r>
            <a:r>
              <a:rPr dirty="0" err="1"/>
              <a:t>estudiantes</a:t>
            </a:r>
            <a:r>
              <a:rPr dirty="0"/>
              <a:t> </a:t>
            </a:r>
            <a:r>
              <a:rPr dirty="0" err="1"/>
              <a:t>exploran</a:t>
            </a:r>
            <a:r>
              <a:rPr dirty="0"/>
              <a:t> </a:t>
            </a:r>
            <a:r>
              <a:rPr dirty="0" err="1"/>
              <a:t>estrategias</a:t>
            </a:r>
            <a:r>
              <a:rPr dirty="0"/>
              <a:t> de </a:t>
            </a:r>
            <a:r>
              <a:rPr dirty="0" err="1"/>
              <a:t>comunicación</a:t>
            </a:r>
            <a:r>
              <a:rPr dirty="0"/>
              <a:t> </a:t>
            </a:r>
            <a:r>
              <a:rPr dirty="0" err="1"/>
              <a:t>interactivas</a:t>
            </a:r>
            <a:r>
              <a:rPr dirty="0"/>
              <a:t>, </a:t>
            </a:r>
            <a:r>
              <a:rPr dirty="0" err="1"/>
              <a:t>eligen</a:t>
            </a:r>
            <a:r>
              <a:rPr dirty="0"/>
              <a:t> </a:t>
            </a:r>
            <a:r>
              <a:rPr dirty="0" err="1"/>
              <a:t>plataformas</a:t>
            </a:r>
            <a:r>
              <a:rPr dirty="0"/>
              <a:t> de redes </a:t>
            </a:r>
            <a:r>
              <a:rPr dirty="0" err="1"/>
              <a:t>sociales</a:t>
            </a:r>
            <a:r>
              <a:rPr dirty="0"/>
              <a:t> </a:t>
            </a:r>
            <a:r>
              <a:rPr dirty="0" err="1"/>
              <a:t>efectivas</a:t>
            </a:r>
            <a:r>
              <a:rPr dirty="0"/>
              <a:t> y </a:t>
            </a:r>
            <a:r>
              <a:rPr dirty="0" err="1"/>
              <a:t>elaboran</a:t>
            </a:r>
            <a:r>
              <a:rPr dirty="0"/>
              <a:t> planes </a:t>
            </a:r>
            <a:r>
              <a:rPr dirty="0" err="1"/>
              <a:t>editoriales</a:t>
            </a:r>
            <a:r>
              <a:rPr dirty="0"/>
              <a:t> y </a:t>
            </a:r>
            <a:r>
              <a:rPr dirty="0" err="1"/>
              <a:t>calendario</a:t>
            </a:r>
            <a:r>
              <a:rPr dirty="0"/>
              <a:t> de </a:t>
            </a:r>
            <a:r>
              <a:rPr dirty="0" err="1"/>
              <a:t>contenido</a:t>
            </a:r>
            <a:r>
              <a:rPr dirty="0"/>
              <a:t> para un marketing digital </a:t>
            </a:r>
            <a:r>
              <a:rPr dirty="0" err="1"/>
              <a:t>impactante</a:t>
            </a:r>
            <a:r>
              <a:rPr dirty="0"/>
              <a:t>.</a:t>
            </a:r>
          </a:p>
        </p:txBody>
      </p:sp>
    </p:spTree>
    <p:extLst>
      <p:ext uri="{BB962C8B-B14F-4D97-AF65-F5344CB8AC3E}">
        <p14:creationId xmlns:p14="http://schemas.microsoft.com/office/powerpoint/2010/main" val="88432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066800" y="2149614"/>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Preguntas de autoevaluación</a:t>
            </a:r>
          </a:p>
        </p:txBody>
      </p:sp>
      <p:graphicFrame>
        <p:nvGraphicFramePr>
          <p:cNvPr id="10" name="Tabla 10">
            <a:extLst>
              <a:ext uri="{FF2B5EF4-FFF2-40B4-BE49-F238E27FC236}">
                <a16:creationId xmlns:a16="http://schemas.microsoft.com/office/drawing/2014/main" id="{4A46A067-06FF-683A-ECEB-3DE92FAACB2F}"/>
              </a:ext>
            </a:extLst>
          </p:cNvPr>
          <p:cNvGraphicFramePr>
            <a:graphicFrameLocks/>
          </p:cNvGraphicFramePr>
          <p:nvPr>
            <p:extLst>
              <p:ext uri="{D42A27DB-BD31-4B8C-83A1-F6EECF244321}">
                <p14:modId xmlns:p14="http://schemas.microsoft.com/office/powerpoint/2010/main" val="2314712959"/>
              </p:ext>
            </p:extLst>
          </p:nvPr>
        </p:nvGraphicFramePr>
        <p:xfrm>
          <a:off x="831300" y="2909192"/>
          <a:ext cx="16625400" cy="5882640"/>
        </p:xfrm>
        <a:graphic>
          <a:graphicData uri="http://schemas.openxmlformats.org/drawingml/2006/table">
            <a:tbl>
              <a:tblPr firstRow="1" bandRow="1">
                <a:tableStyleId>{21E4AEA4-8DFA-4A89-87EB-49C32662AFE0}</a:tableStyleId>
              </a:tblPr>
              <a:tblGrid>
                <a:gridCol w="3325080">
                  <a:extLst>
                    <a:ext uri="{9D8B030D-6E8A-4147-A177-3AD203B41FA5}">
                      <a16:colId xmlns:a16="http://schemas.microsoft.com/office/drawing/2014/main" val="2601891750"/>
                    </a:ext>
                  </a:extLst>
                </a:gridCol>
                <a:gridCol w="3325080">
                  <a:extLst>
                    <a:ext uri="{9D8B030D-6E8A-4147-A177-3AD203B41FA5}">
                      <a16:colId xmlns:a16="http://schemas.microsoft.com/office/drawing/2014/main" val="3559158159"/>
                    </a:ext>
                  </a:extLst>
                </a:gridCol>
                <a:gridCol w="3325080">
                  <a:extLst>
                    <a:ext uri="{9D8B030D-6E8A-4147-A177-3AD203B41FA5}">
                      <a16:colId xmlns:a16="http://schemas.microsoft.com/office/drawing/2014/main" val="1947302738"/>
                    </a:ext>
                  </a:extLst>
                </a:gridCol>
                <a:gridCol w="3325080">
                  <a:extLst>
                    <a:ext uri="{9D8B030D-6E8A-4147-A177-3AD203B41FA5}">
                      <a16:colId xmlns:a16="http://schemas.microsoft.com/office/drawing/2014/main" val="3283798389"/>
                    </a:ext>
                  </a:extLst>
                </a:gridCol>
                <a:gridCol w="3325080">
                  <a:extLst>
                    <a:ext uri="{9D8B030D-6E8A-4147-A177-3AD203B41FA5}">
                      <a16:colId xmlns:a16="http://schemas.microsoft.com/office/drawing/2014/main" val="2128591119"/>
                    </a:ext>
                  </a:extLst>
                </a:gridCol>
              </a:tblGrid>
              <a:tr h="1066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solidFill>
                            <a:schemeClr val="lt1"/>
                          </a:solidFill>
                          <a:effectLst/>
                        </a:defRPr>
                      </a:pPr>
                      <a:r>
                        <a:t>1. ¿Cuál es una característica clave del marketing digital que lo diferencia del marketing tradicional?</a:t>
                      </a:r>
                      <a:endParaRPr sz="2200" b="0"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solidFill>
                            <a:schemeClr val="lt1"/>
                          </a:solidFill>
                          <a:effectLst/>
                        </a:defRPr>
                      </a:pPr>
                      <a:r>
                        <a:t>2. ¿Por qué es crucial la generación de leads en el proceso de marketing digital?</a:t>
                      </a:r>
                      <a:endParaRPr sz="2200" b="0"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solidFill>
                            <a:schemeClr val="lt1"/>
                          </a:solidFill>
                          <a:effectLst/>
                        </a:defRPr>
                      </a:pPr>
                      <a:r>
                        <a:t>3. En el contexto de la retención de clientes, ¿qué papel juegan los lazos emocionales?</a:t>
                      </a:r>
                      <a:endParaRPr sz="2200" b="0"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solidFill>
                            <a:schemeClr val="lt1"/>
                          </a:solidFill>
                          <a:effectLst/>
                        </a:defRPr>
                      </a:pPr>
                      <a:r>
                        <a:t>4. ¿Cuál es el propósito principal de un Plan Editorial Efectivo en marketing digital?</a:t>
                      </a:r>
                      <a:endParaRPr sz="2200" b="0" kern="1200">
                        <a:solidFill>
                          <a:schemeClr val="lt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2200">
                          <a:solidFill>
                            <a:schemeClr val="lt1"/>
                          </a:solidFill>
                          <a:effectLst/>
                        </a:defRPr>
                      </a:pPr>
                      <a:r>
                        <a:t>5. ¿En qué se diferencia la comunicación interactiva de las formas tradicionales?</a:t>
                      </a:r>
                      <a:endParaRPr sz="2200" b="0" kern="120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sz="2200"/>
                      </a:pPr>
                      <a:r>
                        <a:t>Alcance nacional</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sz="2200"/>
                      </a:pPr>
                      <a:r>
                        <a:t>Enfoque fijo y estático</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sz="2200" b="1"/>
                      </a:pPr>
                      <a:r>
                        <a:t>Interacción interactiva con los usuarios</a:t>
                      </a:r>
                    </a:p>
                    <a:p>
                      <a:pPr marL="457200" marR="0" indent="-457200" algn="l" defTabSz="914400" rtl="0" eaLnBrk="1" fontAlgn="auto" latinLnBrk="0" hangingPunct="1">
                        <a:lnSpc>
                          <a:spcPct val="100000"/>
                        </a:lnSpc>
                        <a:spcBef>
                          <a:spcPts val="0"/>
                        </a:spcBef>
                        <a:spcAft>
                          <a:spcPts val="0"/>
                        </a:spcAft>
                        <a:buClrTx/>
                        <a:buSzTx/>
                        <a:buFont typeface="+mj-lt"/>
                        <a:buAutoNum type="alphaLcPeriod"/>
                        <a:tabLst/>
                        <a:defRPr sz="2200"/>
                      </a:pPr>
                      <a:r>
                        <a:t>Falta de análisis de rendimiento</a:t>
                      </a:r>
                    </a:p>
                  </a:txBody>
                  <a:tcPr/>
                </a:tc>
                <a:tc>
                  <a:txBody>
                    <a:bodyPr/>
                    <a:lstStyle/>
                    <a:p>
                      <a:pPr marL="457200" indent="-457200" algn="l">
                        <a:buFont typeface="+mj-lt"/>
                        <a:buAutoNum type="alphaLcPeriod"/>
                        <a:defRPr sz="2200"/>
                      </a:pPr>
                      <a:r>
                        <a:rPr dirty="0"/>
                        <a:t>Solo es </a:t>
                      </a:r>
                      <a:r>
                        <a:rPr dirty="0" err="1"/>
                        <a:t>relevante</a:t>
                      </a:r>
                      <a:r>
                        <a:rPr dirty="0"/>
                        <a:t> para las </a:t>
                      </a:r>
                      <a:r>
                        <a:rPr dirty="0" err="1"/>
                        <a:t>grandes</a:t>
                      </a:r>
                      <a:r>
                        <a:rPr dirty="0"/>
                        <a:t> </a:t>
                      </a:r>
                      <a:r>
                        <a:rPr dirty="0" err="1"/>
                        <a:t>empresas</a:t>
                      </a:r>
                      <a:endParaRPr dirty="0"/>
                    </a:p>
                    <a:p>
                      <a:pPr marL="457200" indent="-457200" algn="l">
                        <a:buFont typeface="+mj-lt"/>
                        <a:buAutoNum type="alphaLcPeriod"/>
                        <a:defRPr sz="2200" b="1"/>
                      </a:pPr>
                      <a:r>
                        <a:rPr dirty="0" err="1"/>
                        <a:t>Llena</a:t>
                      </a:r>
                      <a:r>
                        <a:rPr dirty="0"/>
                        <a:t> </a:t>
                      </a:r>
                      <a:r>
                        <a:rPr lang="es-ES" dirty="0"/>
                        <a:t>los canales </a:t>
                      </a:r>
                      <a:r>
                        <a:rPr dirty="0"/>
                        <a:t>de </a:t>
                      </a:r>
                      <a:r>
                        <a:rPr dirty="0" err="1"/>
                        <a:t>ventas</a:t>
                      </a:r>
                      <a:r>
                        <a:rPr dirty="0"/>
                        <a:t> con </a:t>
                      </a:r>
                      <a:r>
                        <a:rPr dirty="0" err="1"/>
                        <a:t>potenciales</a:t>
                      </a:r>
                      <a:r>
                        <a:rPr dirty="0"/>
                        <a:t> leads</a:t>
                      </a:r>
                    </a:p>
                    <a:p>
                      <a:pPr marL="457200" indent="-457200" algn="l">
                        <a:buFont typeface="+mj-lt"/>
                        <a:buAutoNum type="alphaLcPeriod"/>
                        <a:defRPr sz="2200"/>
                      </a:pPr>
                      <a:r>
                        <a:rPr dirty="0"/>
                        <a:t>Se centra </a:t>
                      </a:r>
                      <a:r>
                        <a:rPr dirty="0" err="1"/>
                        <a:t>principalmente</a:t>
                      </a:r>
                      <a:r>
                        <a:rPr dirty="0"/>
                        <a:t> </a:t>
                      </a:r>
                      <a:r>
                        <a:rPr dirty="0" err="1"/>
                        <a:t>en</a:t>
                      </a:r>
                      <a:r>
                        <a:rPr dirty="0"/>
                        <a:t> las </a:t>
                      </a:r>
                      <a:r>
                        <a:rPr dirty="0" err="1"/>
                        <a:t>ventas</a:t>
                      </a:r>
                      <a:r>
                        <a:rPr dirty="0"/>
                        <a:t> </a:t>
                      </a:r>
                      <a:r>
                        <a:rPr dirty="0" err="1"/>
                        <a:t>directas</a:t>
                      </a:r>
                      <a:endParaRPr dirty="0"/>
                    </a:p>
                    <a:p>
                      <a:pPr marL="457200" indent="-457200" algn="l">
                        <a:buFont typeface="+mj-lt"/>
                        <a:buAutoNum type="alphaLcPeriod"/>
                        <a:defRPr sz="2200"/>
                      </a:pPr>
                      <a:r>
                        <a:rPr dirty="0"/>
                        <a:t>No </a:t>
                      </a:r>
                      <a:r>
                        <a:rPr dirty="0" err="1"/>
                        <a:t>tiene</a:t>
                      </a:r>
                      <a:r>
                        <a:rPr dirty="0"/>
                        <a:t> </a:t>
                      </a:r>
                      <a:r>
                        <a:rPr dirty="0" err="1"/>
                        <a:t>ningún</a:t>
                      </a:r>
                      <a:r>
                        <a:rPr dirty="0"/>
                        <a:t> </a:t>
                      </a:r>
                      <a:r>
                        <a:rPr dirty="0" err="1"/>
                        <a:t>impacto</a:t>
                      </a:r>
                      <a:r>
                        <a:rPr dirty="0"/>
                        <a:t> </a:t>
                      </a:r>
                      <a:r>
                        <a:rPr dirty="0" err="1"/>
                        <a:t>en</a:t>
                      </a:r>
                      <a:r>
                        <a:rPr dirty="0"/>
                        <a:t> la </a:t>
                      </a:r>
                      <a:r>
                        <a:rPr dirty="0" err="1"/>
                        <a:t>información</a:t>
                      </a:r>
                      <a:r>
                        <a:rPr dirty="0"/>
                        <a:t> de los </a:t>
                      </a:r>
                      <a:r>
                        <a:rPr dirty="0" err="1"/>
                        <a:t>clientes</a:t>
                      </a:r>
                      <a:endParaRPr dirty="0"/>
                    </a:p>
                  </a:txBody>
                  <a:tcPr/>
                </a:tc>
                <a:tc>
                  <a:txBody>
                    <a:bodyPr/>
                    <a:lstStyle/>
                    <a:p>
                      <a:pPr marL="457200" indent="-457200" algn="l">
                        <a:buFont typeface="+mj-lt"/>
                        <a:buAutoNum type="alphaLcPeriod"/>
                        <a:defRPr sz="2200"/>
                      </a:pPr>
                      <a:r>
                        <a:t>No tienen ningún impacto en la retención</a:t>
                      </a:r>
                    </a:p>
                    <a:p>
                      <a:pPr marL="457200" indent="-457200" algn="l">
                        <a:buFont typeface="+mj-lt"/>
                        <a:buAutoNum type="alphaLcPeriod"/>
                        <a:defRPr sz="2200" b="1"/>
                      </a:pPr>
                      <a:r>
                        <a:t>Fomentan la lealtad y el compromiso a largo plazo</a:t>
                      </a:r>
                    </a:p>
                    <a:p>
                      <a:pPr marL="457200" indent="-457200" algn="l">
                        <a:buFont typeface="+mj-lt"/>
                        <a:buAutoNum type="alphaLcPeriod"/>
                        <a:defRPr sz="2200"/>
                      </a:pPr>
                      <a:r>
                        <a:t>Son irrelevantes en la era digital</a:t>
                      </a:r>
                    </a:p>
                    <a:p>
                      <a:pPr marL="457200" indent="-457200" algn="l">
                        <a:buFont typeface="+mj-lt"/>
                        <a:buAutoNum type="alphaLcPeriod"/>
                        <a:defRPr sz="2200"/>
                      </a:pPr>
                      <a:r>
                        <a:t>Solo se aplican a las grandes corporaciones</a:t>
                      </a:r>
                    </a:p>
                  </a:txBody>
                  <a:tcPr/>
                </a:tc>
                <a:tc>
                  <a:txBody>
                    <a:bodyPr/>
                    <a:lstStyle/>
                    <a:p>
                      <a:pPr marL="457200" indent="-457200" algn="l">
                        <a:buFont typeface="+mj-lt"/>
                        <a:buAutoNum type="alphaLcPeriod"/>
                        <a:defRPr sz="2200" b="1"/>
                      </a:pPr>
                      <a:r>
                        <a:t>Definición del contenido que se publicará en línea</a:t>
                      </a:r>
                    </a:p>
                    <a:p>
                      <a:pPr marL="457200" indent="-457200" algn="l">
                        <a:buFont typeface="+mj-lt"/>
                        <a:buAutoNum type="alphaLcPeriod"/>
                        <a:defRPr sz="2200"/>
                      </a:pPr>
                      <a:r>
                        <a:t>Gestión de los recursos financieros</a:t>
                      </a:r>
                    </a:p>
                    <a:p>
                      <a:pPr marL="457200" indent="-457200" algn="l">
                        <a:buFont typeface="+mj-lt"/>
                        <a:buAutoNum type="alphaLcPeriod"/>
                        <a:defRPr sz="2200"/>
                      </a:pPr>
                      <a:r>
                        <a:t>Evaluación de las estrategias de la competencia</a:t>
                      </a:r>
                    </a:p>
                    <a:p>
                      <a:pPr marL="457200" indent="-457200" algn="l">
                        <a:buFont typeface="+mj-lt"/>
                        <a:buAutoNum type="alphaLcPeriod"/>
                        <a:defRPr sz="2200"/>
                      </a:pPr>
                      <a:r>
                        <a:t>Realización de estudios de mercado</a:t>
                      </a:r>
                    </a:p>
                  </a:txBody>
                  <a:tcPr/>
                </a:tc>
                <a:tc>
                  <a:txBody>
                    <a:bodyPr/>
                    <a:lstStyle/>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sz="2200"/>
                      </a:pPr>
                      <a:r>
                        <a:rPr dirty="0"/>
                        <a:t>Es </a:t>
                      </a:r>
                      <a:r>
                        <a:rPr dirty="0" err="1"/>
                        <a:t>menos</a:t>
                      </a:r>
                      <a:r>
                        <a:rPr dirty="0"/>
                        <a:t> </a:t>
                      </a:r>
                      <a:r>
                        <a:rPr dirty="0" err="1"/>
                        <a:t>eficaz</a:t>
                      </a:r>
                      <a:r>
                        <a:rPr dirty="0"/>
                        <a:t> </a:t>
                      </a:r>
                      <a:r>
                        <a:rPr dirty="0" err="1"/>
                        <a:t>debido</a:t>
                      </a:r>
                      <a:r>
                        <a:rPr dirty="0"/>
                        <a:t> a la </a:t>
                      </a:r>
                      <a:r>
                        <a:rPr dirty="0" err="1"/>
                        <a:t>falta</a:t>
                      </a:r>
                      <a:r>
                        <a:rPr dirty="0"/>
                        <a:t> de </a:t>
                      </a:r>
                      <a:r>
                        <a:rPr lang="es-ES" dirty="0" err="1"/>
                        <a:t>feedback</a:t>
                      </a:r>
                      <a:endParaRPr dirty="0"/>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sz="2200"/>
                      </a:pPr>
                      <a:r>
                        <a:rPr dirty="0"/>
                        <a:t>No </a:t>
                      </a:r>
                      <a:r>
                        <a:rPr dirty="0" err="1"/>
                        <a:t>implica</a:t>
                      </a:r>
                      <a:r>
                        <a:rPr dirty="0"/>
                        <a:t> </a:t>
                      </a:r>
                      <a:r>
                        <a:rPr dirty="0" err="1"/>
                        <a:t>herramientas</a:t>
                      </a:r>
                      <a:r>
                        <a:rPr dirty="0"/>
                        <a:t> </a:t>
                      </a:r>
                      <a:r>
                        <a:rPr dirty="0" err="1"/>
                        <a:t>digitales</a:t>
                      </a:r>
                      <a:endParaRPr dirty="0"/>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sz="2200" b="1"/>
                      </a:pPr>
                      <a:r>
                        <a:rPr dirty="0" err="1"/>
                        <a:t>Crea</a:t>
                      </a:r>
                      <a:r>
                        <a:rPr dirty="0"/>
                        <a:t> un </a:t>
                      </a:r>
                      <a:r>
                        <a:rPr dirty="0" err="1"/>
                        <a:t>bucle</a:t>
                      </a:r>
                      <a:r>
                        <a:rPr dirty="0"/>
                        <a:t> de </a:t>
                      </a:r>
                      <a:r>
                        <a:rPr lang="es-ES" dirty="0" err="1"/>
                        <a:t>feedback</a:t>
                      </a:r>
                      <a:r>
                        <a:rPr lang="es-ES" dirty="0"/>
                        <a:t> muy</a:t>
                      </a:r>
                      <a:r>
                        <a:rPr dirty="0"/>
                        <a:t> </a:t>
                      </a:r>
                      <a:r>
                        <a:rPr dirty="0" err="1"/>
                        <a:t>efectivo</a:t>
                      </a:r>
                      <a:endParaRPr dirty="0"/>
                    </a:p>
                    <a:p>
                      <a:pPr marL="457200" marR="0" lvl="0" indent="-457200" algn="l" defTabSz="914400" rtl="0" eaLnBrk="1" fontAlgn="auto" latinLnBrk="0" hangingPunct="1">
                        <a:lnSpc>
                          <a:spcPct val="100000"/>
                        </a:lnSpc>
                        <a:spcBef>
                          <a:spcPts val="0"/>
                        </a:spcBef>
                        <a:spcAft>
                          <a:spcPts val="0"/>
                        </a:spcAft>
                        <a:buClrTx/>
                        <a:buSzTx/>
                        <a:buFont typeface="+mj-lt"/>
                        <a:buAutoNum type="alphaLcPeriod"/>
                        <a:tabLst/>
                        <a:defRPr sz="2200"/>
                      </a:pPr>
                      <a:r>
                        <a:rPr dirty="0"/>
                        <a:t>Se centra </a:t>
                      </a:r>
                      <a:r>
                        <a:rPr dirty="0" err="1"/>
                        <a:t>únicamente</a:t>
                      </a:r>
                      <a:r>
                        <a:rPr dirty="0"/>
                        <a:t> </a:t>
                      </a:r>
                      <a:r>
                        <a:rPr dirty="0" err="1"/>
                        <a:t>en</a:t>
                      </a:r>
                      <a:r>
                        <a:rPr dirty="0"/>
                        <a:t> </a:t>
                      </a:r>
                      <a:r>
                        <a:rPr dirty="0" err="1"/>
                        <a:t>el</a:t>
                      </a:r>
                      <a:r>
                        <a:rPr dirty="0"/>
                        <a:t> </a:t>
                      </a:r>
                      <a:r>
                        <a:rPr dirty="0" err="1"/>
                        <a:t>contenido</a:t>
                      </a:r>
                      <a:r>
                        <a:rPr dirty="0"/>
                        <a:t> visual</a:t>
                      </a: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140707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8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¡Gracias! </a:t>
            </a:r>
          </a:p>
          <a:p>
            <a:pPr algn="ctr">
              <a:spcBef>
                <a:spcPts val="5"/>
              </a:spcBef>
              <a:tabLst>
                <a:tab pos="1205230" algn="l"/>
                <a:tab pos="1926589" algn="l"/>
                <a:tab pos="2915920" algn="l"/>
                <a:tab pos="3444875" algn="l"/>
                <a:tab pos="4383405" algn="l"/>
                <a:tab pos="6796405" algn="l"/>
              </a:tabLst>
              <a:defRPr sz="4000" b="1">
                <a:latin typeface="Microsoft Sans Serif" panose="020B0604020202020204" pitchFamily="34" charset="0"/>
                <a:ea typeface="Microsoft Sans Serif" panose="020B0604020202020204" pitchFamily="34" charset="0"/>
                <a:cs typeface="Microsoft Sans Serif" panose="020B0604020202020204" pitchFamily="34" charset="0"/>
              </a:defRPr>
            </a:pPr>
            <a:r>
              <a:rPr lang="es-ES" dirty="0"/>
              <a:t>Más formación en </a:t>
            </a:r>
            <a:r>
              <a:rPr dirty="0">
                <a:solidFill>
                  <a:srgbClr val="0000FE"/>
                </a:solidFill>
                <a:hlinkClick r:id="rId2">
                  <a:extLst>
                    <a:ext uri="{A12FA001-AC4F-418D-AE19-62706E023703}">
                      <ahyp:hlinkClr xmlns:ahyp="http://schemas.microsoft.com/office/drawing/2018/hyperlinkcolor" val="tx"/>
                    </a:ext>
                  </a:extLst>
                </a:hlinkClick>
              </a:rPr>
              <a:t>https://www.digitalmicro2.eu/</a:t>
            </a:r>
            <a:r>
              <a:rPr dirty="0">
                <a:solidFill>
                  <a:srgbClr val="0000FE"/>
                </a:solidFill>
              </a:rPr>
              <a:t> </a:t>
            </a: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15562004"/>
              </p:ext>
            </p:extLst>
          </p:nvPr>
        </p:nvGraphicFramePr>
        <p:xfrm>
          <a:off x="1066800" y="2857499"/>
          <a:ext cx="16154400" cy="624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n 1">
            <a:extLst>
              <a:ext uri="{FF2B5EF4-FFF2-40B4-BE49-F238E27FC236}">
                <a16:creationId xmlns:a16="http://schemas.microsoft.com/office/drawing/2014/main" id="{9C397ED9-099E-4F08-C8BC-1BE7996F26E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5" name="CuadroTexto 6">
            <a:extLst>
              <a:ext uri="{FF2B5EF4-FFF2-40B4-BE49-F238E27FC236}">
                <a16:creationId xmlns:a16="http://schemas.microsoft.com/office/drawing/2014/main" id="{EBCF4741-98E0-C43D-FF12-172F75EA4B77}"/>
              </a:ext>
            </a:extLst>
          </p:cNvPr>
          <p:cNvSpPr txBox="1"/>
          <p:nvPr/>
        </p:nvSpPr>
        <p:spPr>
          <a:xfrm>
            <a:off x="1066800" y="2149614"/>
            <a:ext cx="914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Índice</a:t>
            </a:r>
          </a:p>
        </p:txBody>
      </p:sp>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4">
            <a:extLst>
              <a:ext uri="{FF2B5EF4-FFF2-40B4-BE49-F238E27FC236}">
                <a16:creationId xmlns:a16="http://schemas.microsoft.com/office/drawing/2014/main" id="{0916DEC5-2590-D6FC-A200-B969387BDC3C}"/>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1.1 Introducción al Marketing Digital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8" name="CuadroTexto 6">
            <a:extLst>
              <a:ext uri="{FF2B5EF4-FFF2-40B4-BE49-F238E27FC236}">
                <a16:creationId xmlns:a16="http://schemas.microsoft.com/office/drawing/2014/main" id="{EE652E07-A214-1873-F267-8A5B54E8E058}"/>
              </a:ext>
            </a:extLst>
          </p:cNvPr>
          <p:cNvSpPr txBox="1"/>
          <p:nvPr/>
        </p:nvSpPr>
        <p:spPr>
          <a:xfrm>
            <a:off x="1066800" y="2149614"/>
            <a:ext cx="137922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sp>
        <p:nvSpPr>
          <p:cNvPr id="9" name="CuadroTexto 5">
            <a:extLst>
              <a:ext uri="{FF2B5EF4-FFF2-40B4-BE49-F238E27FC236}">
                <a16:creationId xmlns:a16="http://schemas.microsoft.com/office/drawing/2014/main" id="{825E40C7-87D4-240C-53BA-DEF3F2B84294}"/>
              </a:ext>
            </a:extLst>
          </p:cNvPr>
          <p:cNvSpPr txBox="1"/>
          <p:nvPr/>
        </p:nvSpPr>
        <p:spPr>
          <a:xfrm>
            <a:off x="1066800" y="3526392"/>
            <a:ext cx="16154400" cy="3785652"/>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El marketing digital utiliza canales y herramientas digitales como Internet, dispositivos móviles, redes sociales y otros medios digitales para promover marcas y todo lo relacionado: productos y servicios. A diferencia del marketing convencional, el marketing digital ofrece un conjunto único de herramientas, iniciativas y oportunidades que son exclusivas del entorno en línea.</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dirty="0">
                <a:solidFill>
                  <a:srgbClr val="000000"/>
                </a:solidFill>
                <a:effectLst/>
                <a:latin typeface="Arial" panose="020B0604020202020204" pitchFamily="34" charset="0"/>
                <a:ea typeface="Trebuchet MS" panose="020B0603020202020204" pitchFamily="34" charset="0"/>
              </a:rPr>
              <a:t>Aunque en los primeros días de su popularidad podría haberse pensado que el marketing digital era solo una proyección en línea del marketing tradicional, el marketing digital ahora es reconocido como una disciplina independiente con características y prácticas distintivas.</a:t>
            </a:r>
          </a:p>
          <a:p>
            <a:pPr algn="just"/>
            <a:r>
              <a:rPr lang="es-ES" sz="20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20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2000" b="1" dirty="0">
                <a:solidFill>
                  <a:srgbClr val="000000"/>
                </a:solidFill>
                <a:effectLst/>
                <a:latin typeface="Arial" panose="020B0604020202020204" pitchFamily="34" charset="0"/>
                <a:ea typeface="Trebuchet MS" panose="020B0603020202020204" pitchFamily="34" charset="0"/>
              </a:rPr>
              <a:t>Aspectos clave y características del </a:t>
            </a:r>
            <a:r>
              <a:rPr lang="es-ES" sz="2000" dirty="0">
                <a:solidFill>
                  <a:srgbClr val="000000"/>
                </a:solidFill>
                <a:effectLst/>
                <a:latin typeface="Arial" panose="020B0604020202020204" pitchFamily="34" charset="0"/>
                <a:ea typeface="Trebuchet MS" panose="020B0603020202020204" pitchFamily="34" charset="0"/>
              </a:rPr>
              <a:t>marketing digital:</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Branding</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Las plataformas digitales ofrecen una excelente oportunidad para construir y mejorar la imagen de marca y la identidad</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Enfoque integral</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El porcentaje de enlaces permite un enfoque más amplio y personalizado para el público objetivo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Alcance global</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 diferencia del marketing tradicional, las estrategias digitales permiten a las empresas, incluidas las de las zonas rurales, llegar a una audiencia global, rompiendo las barreras geográficas.</a:t>
            </a:r>
          </a:p>
        </p:txBody>
      </p:sp>
    </p:spTree>
    <p:extLst>
      <p:ext uri="{BB962C8B-B14F-4D97-AF65-F5344CB8AC3E}">
        <p14:creationId xmlns:p14="http://schemas.microsoft.com/office/powerpoint/2010/main" val="35080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4">
            <a:extLst>
              <a:ext uri="{FF2B5EF4-FFF2-40B4-BE49-F238E27FC236}">
                <a16:creationId xmlns:a16="http://schemas.microsoft.com/office/drawing/2014/main" id="{0916DEC5-2590-D6FC-A200-B969387BDC3C}"/>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1.1 Introducción al Marketing Digital (1)</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8" name="CuadroTexto 6">
            <a:extLst>
              <a:ext uri="{FF2B5EF4-FFF2-40B4-BE49-F238E27FC236}">
                <a16:creationId xmlns:a16="http://schemas.microsoft.com/office/drawing/2014/main" id="{EE652E07-A214-1873-F267-8A5B54E8E058}"/>
              </a:ext>
            </a:extLst>
          </p:cNvPr>
          <p:cNvSpPr txBox="1"/>
          <p:nvPr/>
        </p:nvSpPr>
        <p:spPr>
          <a:xfrm>
            <a:off x="1066800" y="2149614"/>
            <a:ext cx="12954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sp>
        <p:nvSpPr>
          <p:cNvPr id="9" name="CuadroTexto 5">
            <a:extLst>
              <a:ext uri="{FF2B5EF4-FFF2-40B4-BE49-F238E27FC236}">
                <a16:creationId xmlns:a16="http://schemas.microsoft.com/office/drawing/2014/main" id="{825E40C7-87D4-240C-53BA-DEF3F2B84294}"/>
              </a:ext>
            </a:extLst>
          </p:cNvPr>
          <p:cNvSpPr txBox="1"/>
          <p:nvPr/>
        </p:nvSpPr>
        <p:spPr>
          <a:xfrm>
            <a:off x="1066800" y="3526392"/>
            <a:ext cx="16154400" cy="3785652"/>
          </a:xfrm>
          <a:prstGeom prst="rect">
            <a:avLst/>
          </a:prstGeom>
          <a:noFill/>
        </p:spPr>
        <p:txBody>
          <a:bodyPr wrap="square">
            <a:spAutoFit/>
          </a:bodyPr>
          <a:lstStyle/>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Personalización</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El marketing digital permite a las empresas adaptar el contenido y las interacciones en función de las preferencias y comportamientos individuales.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Diseño y funcionalidad amigables para el usuario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Plataformas simples y fáciles de usar contribuyen a una experiencia de usuario positiva (</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UX/UI</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Compromiso Interactivo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El entorno digital permite a los usuarios reaccionar activamente y comprometerse con las marcas, fomentando una experiencia de marca positiva</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Comunidad</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Una vez más, Internet facilita fuertes conexiones entre las organizaciones y sus audiencias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Narración visual</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Varias herramientas basadas en imágenes y video enriquecen la marca general y la comunicación de productos relacionados</a:t>
            </a:r>
          </a:p>
          <a:p>
            <a:pPr marL="342900" lvl="0" indent="-342900" algn="just">
              <a:buFont typeface="Arial" panose="020B0604020202020204" pitchFamily="34" charset="0"/>
              <a:buChar char="•"/>
              <a:tabLst>
                <a:tab pos="457200" algn="l"/>
              </a:tabLst>
            </a:pP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Viralidad</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 interconexión en Internet permite una posible expansión exponencial y el intercambio de contenidos valiosos.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Análisis de rendimiento</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Las plataformas y herramientas en línea ofrecen opciones de seguimiento y análisis de datos, lo que permite una evaluación integral de las estrategias y el rendimiento de la campaña</a:t>
            </a:r>
          </a:p>
        </p:txBody>
      </p:sp>
    </p:spTree>
    <p:extLst>
      <p:ext uri="{BB962C8B-B14F-4D97-AF65-F5344CB8AC3E}">
        <p14:creationId xmlns:p14="http://schemas.microsoft.com/office/powerpoint/2010/main" val="299729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0E10CFB3-6CC2-89B4-02B8-CB87E43E3F76}"/>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1.2 Desarrollo de un plan de marketing digital (1) </a:t>
            </a:r>
          </a:p>
        </p:txBody>
      </p:sp>
      <p:pic>
        <p:nvPicPr>
          <p:cNvPr id="5" name="Imagen 1">
            <a:extLst>
              <a:ext uri="{FF2B5EF4-FFF2-40B4-BE49-F238E27FC236}">
                <a16:creationId xmlns:a16="http://schemas.microsoft.com/office/drawing/2014/main" id="{104D6B62-2460-21BE-E78C-E17A8C005E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5B04968E-02F5-B321-D184-CA431241FF21}"/>
              </a:ext>
            </a:extLst>
          </p:cNvPr>
          <p:cNvSpPr txBox="1"/>
          <p:nvPr/>
        </p:nvSpPr>
        <p:spPr>
          <a:xfrm>
            <a:off x="1066800" y="2149614"/>
            <a:ext cx="128016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grpSp>
        <p:nvGrpSpPr>
          <p:cNvPr id="9" name="Gruppo 8">
            <a:extLst>
              <a:ext uri="{FF2B5EF4-FFF2-40B4-BE49-F238E27FC236}">
                <a16:creationId xmlns:a16="http://schemas.microsoft.com/office/drawing/2014/main" id="{9CC9CD85-B8D8-D7D9-4843-3DE96752F18C}"/>
              </a:ext>
            </a:extLst>
          </p:cNvPr>
          <p:cNvGrpSpPr/>
          <p:nvPr/>
        </p:nvGrpSpPr>
        <p:grpSpPr>
          <a:xfrm>
            <a:off x="1066800" y="3526392"/>
            <a:ext cx="16154400" cy="5847755"/>
            <a:chOff x="1066800" y="3526392"/>
            <a:chExt cx="16154400" cy="5847755"/>
          </a:xfrm>
        </p:grpSpPr>
        <p:sp>
          <p:nvSpPr>
            <p:cNvPr id="3" name="CuadroTexto 5">
              <a:extLst>
                <a:ext uri="{FF2B5EF4-FFF2-40B4-BE49-F238E27FC236}">
                  <a16:creationId xmlns:a16="http://schemas.microsoft.com/office/drawing/2014/main" id="{0AE76666-6486-78A7-5728-11D08ADCD031}"/>
                </a:ext>
              </a:extLst>
            </p:cNvPr>
            <p:cNvSpPr txBox="1"/>
            <p:nvPr/>
          </p:nvSpPr>
          <p:spPr>
            <a:xfrm>
              <a:off x="1066800" y="3526392"/>
              <a:ext cx="16154400" cy="5847755"/>
            </a:xfrm>
            <a:prstGeom prst="rect">
              <a:avLst/>
            </a:prstGeom>
            <a:noFill/>
          </p:spPr>
          <p:txBody>
            <a:bodyPr wrap="square">
              <a:spAutoFit/>
            </a:bodyPr>
            <a:lstStyle/>
            <a:p>
              <a:pPr algn="just">
                <a:defRPr sz="2200">
                  <a:latin typeface="Microsoft Sans Serif" panose="020B0604020202020204" pitchFamily="34" charset="0"/>
                  <a:cs typeface="Microsoft Sans Serif" panose="020B0604020202020204" pitchFamily="34" charset="0"/>
                </a:defRPr>
              </a:pPr>
              <a:r>
                <a:rPr dirty="0"/>
                <a:t>Un Plan de Marketing Digital </a:t>
              </a:r>
              <a:r>
                <a:rPr dirty="0" err="1"/>
                <a:t>representa</a:t>
              </a:r>
              <a:r>
                <a:rPr dirty="0"/>
                <a:t> un </a:t>
              </a:r>
              <a:r>
                <a:rPr dirty="0" err="1"/>
                <a:t>documento</a:t>
              </a:r>
              <a:r>
                <a:rPr dirty="0"/>
                <a:t> </a:t>
              </a:r>
              <a:r>
                <a:rPr dirty="0" err="1"/>
                <a:t>estratégico</a:t>
              </a:r>
              <a:r>
                <a:rPr dirty="0"/>
                <a:t> que describe los </a:t>
              </a:r>
              <a:r>
                <a:rPr dirty="0" err="1"/>
                <a:t>objetivos</a:t>
              </a:r>
              <a:r>
                <a:rPr dirty="0"/>
                <a:t> de la </a:t>
              </a:r>
              <a:r>
                <a:rPr dirty="0" err="1"/>
                <a:t>organización</a:t>
              </a:r>
              <a:r>
                <a:rPr dirty="0"/>
                <a:t> y las </a:t>
              </a:r>
              <a:r>
                <a:rPr dirty="0" err="1"/>
                <a:t>estrategias</a:t>
              </a:r>
              <a:r>
                <a:rPr dirty="0"/>
                <a:t> </a:t>
              </a:r>
              <a:r>
                <a:rPr dirty="0" err="1"/>
                <a:t>relacionadas</a:t>
              </a:r>
              <a:r>
                <a:rPr dirty="0"/>
                <a:t> para </a:t>
              </a:r>
              <a:r>
                <a:rPr dirty="0" err="1"/>
                <a:t>lograrlos</a:t>
              </a:r>
              <a:r>
                <a:rPr dirty="0"/>
                <a:t> </a:t>
              </a:r>
              <a:r>
                <a:rPr dirty="0" err="1"/>
                <a:t>en</a:t>
              </a:r>
              <a:r>
                <a:rPr dirty="0"/>
                <a:t> </a:t>
              </a:r>
              <a:r>
                <a:rPr dirty="0" err="1"/>
                <a:t>términos</a:t>
              </a:r>
              <a:r>
                <a:rPr dirty="0"/>
                <a:t> de marketing digital y </a:t>
              </a:r>
              <a:r>
                <a:rPr dirty="0" err="1"/>
                <a:t>comunicación</a:t>
              </a:r>
              <a:r>
                <a:rPr dirty="0"/>
                <a:t>. </a:t>
              </a:r>
              <a:r>
                <a:rPr dirty="0" err="1"/>
                <a:t>Abarca</a:t>
              </a:r>
              <a:r>
                <a:rPr dirty="0"/>
                <a:t> roles, </a:t>
              </a:r>
              <a:r>
                <a:rPr dirty="0" err="1"/>
                <a:t>responsabilidades</a:t>
              </a:r>
              <a:r>
                <a:rPr dirty="0"/>
                <a:t>, </a:t>
              </a:r>
              <a:r>
                <a:rPr dirty="0" err="1"/>
                <a:t>plazos</a:t>
              </a:r>
              <a:r>
                <a:rPr dirty="0"/>
                <a:t> y </a:t>
              </a:r>
              <a:r>
                <a:rPr dirty="0" err="1"/>
                <a:t>herramientas</a:t>
              </a:r>
              <a:r>
                <a:rPr dirty="0"/>
                <a:t> de </a:t>
              </a:r>
              <a:r>
                <a:rPr dirty="0" err="1"/>
                <a:t>monitoreo</a:t>
              </a:r>
              <a:r>
                <a:rPr dirty="0"/>
                <a:t> para una </a:t>
              </a:r>
              <a:r>
                <a:rPr dirty="0" err="1"/>
                <a:t>implementación</a:t>
              </a:r>
              <a:r>
                <a:rPr dirty="0"/>
                <a:t> y </a:t>
              </a:r>
              <a:r>
                <a:rPr dirty="0" err="1"/>
                <a:t>evaluación</a:t>
              </a:r>
              <a:r>
                <a:rPr dirty="0"/>
                <a:t> </a:t>
              </a:r>
              <a:r>
                <a:rPr dirty="0" err="1"/>
                <a:t>efectiva</a:t>
              </a:r>
              <a:r>
                <a:rPr dirty="0"/>
                <a:t> de </a:t>
              </a:r>
              <a:r>
                <a:rPr dirty="0" err="1"/>
                <a:t>estrategias</a:t>
              </a:r>
              <a:r>
                <a:rPr dirty="0"/>
                <a:t> de marketing digital.</a:t>
              </a:r>
            </a:p>
            <a:p>
              <a:pPr algn="just"/>
              <a:endParaRPr sz="2200" dirty="0">
                <a:latin typeface="Microsoft Sans Serif" panose="020B0604020202020204" pitchFamily="34" charset="0"/>
                <a:cs typeface="Microsoft Sans Serif" panose="020B0604020202020204" pitchFamily="34" charset="0"/>
              </a:endParaRPr>
            </a:p>
            <a:p>
              <a:pPr algn="just">
                <a:defRPr sz="2200">
                  <a:latin typeface="Microsoft Sans Serif" panose="020B0604020202020204" pitchFamily="34" charset="0"/>
                  <a:cs typeface="Microsoft Sans Serif" panose="020B0604020202020204" pitchFamily="34" charset="0"/>
                </a:defRPr>
              </a:pPr>
              <a:r>
                <a:rPr dirty="0"/>
                <a:t>Al </a:t>
              </a:r>
              <a:r>
                <a:rPr dirty="0" err="1"/>
                <a:t>compartir</a:t>
              </a:r>
              <a:r>
                <a:rPr dirty="0"/>
                <a:t> similitudes con </a:t>
              </a:r>
              <a:r>
                <a:rPr dirty="0" err="1"/>
                <a:t>el</a:t>
              </a:r>
              <a:r>
                <a:rPr dirty="0"/>
                <a:t> plan de marketing </a:t>
              </a:r>
              <a:r>
                <a:rPr dirty="0" err="1"/>
                <a:t>tradicional</a:t>
              </a:r>
              <a:r>
                <a:rPr dirty="0"/>
                <a:t>, un plan de marketing digital se distingue </a:t>
              </a:r>
              <a:r>
                <a:rPr dirty="0" err="1"/>
                <a:t>operativamente</a:t>
              </a:r>
              <a:r>
                <a:rPr dirty="0"/>
                <a:t>. </a:t>
              </a:r>
              <a:r>
                <a:rPr dirty="0" err="1"/>
                <a:t>Permite</a:t>
              </a:r>
              <a:r>
                <a:rPr dirty="0"/>
                <a:t> la </a:t>
              </a:r>
              <a:r>
                <a:rPr dirty="0" err="1"/>
                <a:t>medición</a:t>
              </a:r>
              <a:r>
                <a:rPr dirty="0"/>
                <a:t> </a:t>
              </a:r>
              <a:r>
                <a:rPr dirty="0" err="1"/>
                <a:t>en</a:t>
              </a:r>
              <a:r>
                <a:rPr dirty="0"/>
                <a:t> </a:t>
              </a:r>
              <a:r>
                <a:rPr dirty="0" err="1"/>
                <a:t>tiempo</a:t>
              </a:r>
              <a:r>
                <a:rPr dirty="0"/>
                <a:t> real y la </a:t>
              </a:r>
              <a:r>
                <a:rPr dirty="0" err="1"/>
                <a:t>formulación</a:t>
              </a:r>
              <a:r>
                <a:rPr dirty="0"/>
                <a:t> de una </a:t>
              </a:r>
              <a:r>
                <a:rPr dirty="0" err="1"/>
                <a:t>estrategia</a:t>
              </a:r>
              <a:r>
                <a:rPr dirty="0"/>
                <a:t> flexible a </a:t>
              </a:r>
              <a:r>
                <a:rPr dirty="0" err="1"/>
                <a:t>corto</a:t>
              </a:r>
              <a:r>
                <a:rPr dirty="0"/>
                <a:t> </a:t>
              </a:r>
              <a:r>
                <a:rPr dirty="0" err="1"/>
                <a:t>plazo</a:t>
              </a:r>
              <a:r>
                <a:rPr dirty="0"/>
                <a:t>, </a:t>
              </a:r>
              <a:r>
                <a:rPr dirty="0" err="1"/>
                <a:t>enfatizando</a:t>
              </a:r>
              <a:r>
                <a:rPr dirty="0"/>
                <a:t> un </a:t>
              </a:r>
              <a:r>
                <a:rPr dirty="0" err="1"/>
                <a:t>proceso</a:t>
              </a:r>
              <a:r>
                <a:rPr dirty="0"/>
                <a:t> </a:t>
              </a:r>
              <a:r>
                <a:rPr dirty="0" err="1"/>
                <a:t>iterativo</a:t>
              </a:r>
              <a:r>
                <a:rPr dirty="0"/>
                <a:t> entre </a:t>
              </a:r>
              <a:r>
                <a:rPr dirty="0" err="1"/>
                <a:t>acción</a:t>
              </a:r>
              <a:r>
                <a:rPr dirty="0"/>
                <a:t> y control.</a:t>
              </a:r>
            </a:p>
            <a:p>
              <a:pPr algn="just"/>
              <a:endParaRPr sz="2200" dirty="0">
                <a:latin typeface="Microsoft Sans Serif" panose="020B0604020202020204" pitchFamily="34" charset="0"/>
                <a:cs typeface="Microsoft Sans Serif" panose="020B0604020202020204" pitchFamily="34" charset="0"/>
              </a:endParaRPr>
            </a:p>
            <a:p>
              <a:pPr algn="just">
                <a:defRPr sz="2200">
                  <a:latin typeface="Microsoft Sans Serif" panose="020B0604020202020204" pitchFamily="34" charset="0"/>
                  <a:cs typeface="Microsoft Sans Serif" panose="020B0604020202020204" pitchFamily="34" charset="0"/>
                </a:defRPr>
              </a:pPr>
              <a:r>
                <a:rPr dirty="0" err="1"/>
                <a:t>Esta</a:t>
              </a:r>
              <a:r>
                <a:rPr dirty="0"/>
                <a:t> </a:t>
              </a:r>
              <a:r>
                <a:rPr dirty="0" err="1"/>
                <a:t>diferencia</a:t>
              </a:r>
              <a:r>
                <a:rPr dirty="0"/>
                <a:t> </a:t>
              </a:r>
              <a:r>
                <a:rPr dirty="0" err="1"/>
                <a:t>operativa</a:t>
              </a:r>
              <a:r>
                <a:rPr dirty="0"/>
                <a:t> se </a:t>
              </a:r>
              <a:r>
                <a:rPr dirty="0" err="1"/>
                <a:t>deriva</a:t>
              </a:r>
              <a:r>
                <a:rPr dirty="0"/>
                <a:t> de la </a:t>
              </a:r>
              <a:r>
                <a:rPr dirty="0" err="1"/>
                <a:t>facilidad</a:t>
              </a:r>
              <a:r>
                <a:rPr dirty="0"/>
                <a:t> con la que </a:t>
              </a:r>
              <a:r>
                <a:rPr dirty="0" err="1"/>
                <a:t>el</a:t>
              </a:r>
              <a:r>
                <a:rPr dirty="0"/>
                <a:t> marketing digital </a:t>
              </a:r>
              <a:r>
                <a:rPr dirty="0" err="1"/>
                <a:t>permite</a:t>
              </a:r>
              <a:r>
                <a:rPr dirty="0"/>
                <a:t> la </a:t>
              </a:r>
              <a:r>
                <a:rPr dirty="0" err="1"/>
                <a:t>evaluación</a:t>
              </a:r>
              <a:r>
                <a:rPr dirty="0"/>
                <a:t> continua de </a:t>
              </a:r>
              <a:r>
                <a:rPr dirty="0" err="1"/>
                <a:t>estrategias</a:t>
              </a:r>
              <a:r>
                <a:rPr dirty="0"/>
                <a:t> a </a:t>
              </a:r>
              <a:r>
                <a:rPr dirty="0" err="1"/>
                <a:t>través</a:t>
              </a:r>
              <a:r>
                <a:rPr dirty="0"/>
                <a:t> del </a:t>
              </a:r>
              <a:r>
                <a:rPr dirty="0" err="1"/>
                <a:t>análisis</a:t>
              </a:r>
              <a:r>
                <a:rPr dirty="0"/>
                <a:t> de las </a:t>
              </a:r>
              <a:r>
                <a:rPr dirty="0" err="1"/>
                <a:t>interacciones</a:t>
              </a:r>
              <a:r>
                <a:rPr dirty="0"/>
                <a:t> y </a:t>
              </a:r>
              <a:r>
                <a:rPr dirty="0" err="1"/>
                <a:t>reacciones</a:t>
              </a:r>
              <a:r>
                <a:rPr dirty="0"/>
                <a:t> de la audiencia. La </a:t>
              </a:r>
              <a:r>
                <a:rPr dirty="0" err="1"/>
                <a:t>relación</a:t>
              </a:r>
              <a:r>
                <a:rPr dirty="0"/>
                <a:t> </a:t>
              </a:r>
              <a:r>
                <a:rPr dirty="0" err="1"/>
                <a:t>directa</a:t>
              </a:r>
              <a:r>
                <a:rPr dirty="0"/>
                <a:t> con la audiencia </a:t>
              </a:r>
              <a:r>
                <a:rPr dirty="0" err="1"/>
                <a:t>elimina</a:t>
              </a:r>
              <a:r>
                <a:rPr dirty="0"/>
                <a:t> la </a:t>
              </a:r>
              <a:r>
                <a:rPr dirty="0" err="1"/>
                <a:t>necesidad</a:t>
              </a:r>
              <a:r>
                <a:rPr dirty="0"/>
                <a:t> de </a:t>
              </a:r>
              <a:r>
                <a:rPr dirty="0" err="1"/>
                <a:t>esperar</a:t>
              </a:r>
              <a:r>
                <a:rPr dirty="0"/>
                <a:t> los </a:t>
              </a:r>
              <a:r>
                <a:rPr dirty="0" err="1"/>
                <a:t>resultados</a:t>
              </a:r>
              <a:r>
                <a:rPr dirty="0"/>
                <a:t> de las </a:t>
              </a:r>
              <a:r>
                <a:rPr dirty="0" err="1"/>
                <a:t>ventas</a:t>
              </a:r>
              <a:r>
                <a:rPr dirty="0"/>
                <a:t> de </a:t>
              </a:r>
              <a:r>
                <a:rPr dirty="0" err="1"/>
                <a:t>productos</a:t>
              </a:r>
              <a:r>
                <a:rPr dirty="0"/>
                <a:t> o </a:t>
              </a:r>
              <a:r>
                <a:rPr dirty="0" err="1"/>
                <a:t>servicios</a:t>
              </a:r>
              <a:r>
                <a:rPr dirty="0"/>
                <a:t>, </a:t>
              </a:r>
              <a:r>
                <a:rPr dirty="0" err="1"/>
                <a:t>avanzando</a:t>
              </a:r>
              <a:r>
                <a:rPr dirty="0"/>
                <a:t> </a:t>
              </a:r>
              <a:r>
                <a:rPr dirty="0" err="1"/>
                <a:t>hacia</a:t>
              </a:r>
              <a:r>
                <a:rPr dirty="0"/>
                <a:t> una </a:t>
              </a:r>
              <a:r>
                <a:rPr dirty="0" err="1"/>
                <a:t>evaluación</a:t>
              </a:r>
              <a:r>
                <a:rPr dirty="0"/>
                <a:t> continua </a:t>
              </a:r>
              <a:r>
                <a:rPr dirty="0" err="1"/>
                <a:t>en</a:t>
              </a:r>
              <a:r>
                <a:rPr dirty="0"/>
                <a:t> </a:t>
              </a:r>
              <a:r>
                <a:rPr dirty="0" err="1"/>
                <a:t>lugar</a:t>
              </a:r>
              <a:r>
                <a:rPr dirty="0"/>
                <a:t> de una </a:t>
              </a:r>
              <a:r>
                <a:rPr dirty="0" err="1"/>
                <a:t>después</a:t>
              </a:r>
              <a:r>
                <a:rPr dirty="0"/>
                <a:t> de la </a:t>
              </a:r>
              <a:r>
                <a:rPr dirty="0" err="1"/>
                <a:t>realidad</a:t>
              </a:r>
              <a:r>
                <a:rPr dirty="0"/>
                <a:t>.</a:t>
              </a:r>
            </a:p>
            <a:p>
              <a:pPr algn="just"/>
              <a:endParaRPr sz="2200" dirty="0">
                <a:latin typeface="Microsoft Sans Serif" panose="020B0604020202020204" pitchFamily="34" charset="0"/>
                <a:cs typeface="Microsoft Sans Serif" panose="020B0604020202020204" pitchFamily="34" charset="0"/>
              </a:endParaRPr>
            </a:p>
            <a:p>
              <a:pPr algn="just">
                <a:defRPr sz="2200">
                  <a:latin typeface="Microsoft Sans Serif" panose="020B0604020202020204" pitchFamily="34" charset="0"/>
                  <a:cs typeface="Microsoft Sans Serif" panose="020B0604020202020204" pitchFamily="34" charset="0"/>
                </a:defRPr>
              </a:pPr>
              <a:r>
                <a:rPr dirty="0" err="1"/>
                <a:t>En</a:t>
              </a:r>
              <a:r>
                <a:rPr dirty="0"/>
                <a:t> </a:t>
              </a:r>
              <a:r>
                <a:rPr dirty="0" err="1"/>
                <a:t>otras</a:t>
              </a:r>
              <a:r>
                <a:rPr dirty="0"/>
                <a:t> palabras, </a:t>
              </a:r>
              <a:r>
                <a:rPr dirty="0" err="1"/>
                <a:t>el</a:t>
              </a:r>
              <a:r>
                <a:rPr dirty="0"/>
                <a:t> </a:t>
              </a:r>
              <a:r>
                <a:rPr dirty="0" err="1"/>
                <a:t>enfoque</a:t>
              </a:r>
              <a:r>
                <a:rPr dirty="0"/>
                <a:t> </a:t>
              </a:r>
              <a:r>
                <a:rPr dirty="0" err="1"/>
                <a:t>cambi</a:t>
              </a:r>
              <a:r>
                <a:rPr lang="es-ES" dirty="0"/>
                <a:t>a</a:t>
              </a:r>
              <a:r>
                <a:rPr dirty="0"/>
                <a:t>...</a:t>
              </a:r>
            </a:p>
            <a:p>
              <a:pPr algn="just"/>
              <a:endParaRPr sz="2200" dirty="0">
                <a:latin typeface="Microsoft Sans Serif" panose="020B0604020202020204" pitchFamily="34" charset="0"/>
                <a:cs typeface="Microsoft Sans Serif" panose="020B0604020202020204" pitchFamily="34" charset="0"/>
              </a:endParaRPr>
            </a:p>
            <a:p>
              <a:pPr algn="just"/>
              <a:endParaRPr sz="2200" dirty="0">
                <a:latin typeface="Microsoft Sans Serif" panose="020B0604020202020204" pitchFamily="34" charset="0"/>
                <a:cs typeface="Microsoft Sans Serif" panose="020B0604020202020204" pitchFamily="34" charset="0"/>
              </a:endParaRPr>
            </a:p>
            <a:p>
              <a:pPr algn="ctr">
                <a:defRPr sz="2200">
                  <a:latin typeface="Microsoft Sans Serif" panose="020B0604020202020204" pitchFamily="34" charset="0"/>
                  <a:cs typeface="Microsoft Sans Serif" panose="020B0604020202020204" pitchFamily="34" charset="0"/>
                </a:defRPr>
              </a:pPr>
              <a:r>
                <a:rPr dirty="0"/>
                <a:t>...de la </a:t>
              </a:r>
              <a:r>
                <a:rPr dirty="0" err="1"/>
                <a:t>evaluación</a:t>
              </a:r>
              <a:r>
                <a:rPr dirty="0"/>
                <a:t> final </a:t>
              </a:r>
              <a:r>
                <a:rPr dirty="0">
                  <a:sym typeface="Wingdings" pitchFamily="2" charset="2"/>
                </a:rPr>
                <a:t>a la </a:t>
              </a:r>
              <a:r>
                <a:rPr b="1" dirty="0" err="1">
                  <a:solidFill>
                    <a:srgbClr val="0070C0"/>
                  </a:solidFill>
                  <a:sym typeface="Wingdings" pitchFamily="2" charset="2"/>
                </a:rPr>
                <a:t>evaluación</a:t>
              </a:r>
              <a:r>
                <a:rPr b="1" dirty="0">
                  <a:solidFill>
                    <a:srgbClr val="0070C0"/>
                  </a:solidFill>
                  <a:sym typeface="Wingdings" pitchFamily="2" charset="2"/>
                </a:rPr>
                <a:t> </a:t>
              </a:r>
              <a:r>
                <a:rPr b="1" dirty="0" err="1">
                  <a:solidFill>
                    <a:srgbClr val="0070C0"/>
                  </a:solidFill>
                  <a:sym typeface="Wingdings" pitchFamily="2" charset="2"/>
                </a:rPr>
                <a:t>en</a:t>
              </a:r>
              <a:r>
                <a:rPr b="1" dirty="0">
                  <a:solidFill>
                    <a:srgbClr val="0070C0"/>
                  </a:solidFill>
                  <a:sym typeface="Wingdings" pitchFamily="2" charset="2"/>
                </a:rPr>
                <a:t> </a:t>
              </a:r>
              <a:r>
                <a:rPr b="1" dirty="0" err="1">
                  <a:solidFill>
                    <a:srgbClr val="0070C0"/>
                  </a:solidFill>
                  <a:sym typeface="Wingdings" pitchFamily="2" charset="2"/>
                </a:rPr>
                <a:t>curso</a:t>
              </a:r>
              <a:endParaRPr sz="2200" b="1" dirty="0">
                <a:solidFill>
                  <a:srgbClr val="0070C0"/>
                </a:solidFill>
                <a:latin typeface="Microsoft Sans Serif" panose="020B0604020202020204" pitchFamily="34" charset="0"/>
                <a:cs typeface="Microsoft Sans Serif" panose="020B0604020202020204" pitchFamily="34" charset="0"/>
              </a:endParaRPr>
            </a:p>
          </p:txBody>
        </p:sp>
        <p:sp>
          <p:nvSpPr>
            <p:cNvPr id="7" name="Parentesi graffa chiusa 6">
              <a:extLst>
                <a:ext uri="{FF2B5EF4-FFF2-40B4-BE49-F238E27FC236}">
                  <a16:creationId xmlns:a16="http://schemas.microsoft.com/office/drawing/2014/main" id="{A03EAA17-AA58-8003-028F-AD0BC033C388}"/>
                </a:ext>
              </a:extLst>
            </p:cNvPr>
            <p:cNvSpPr/>
            <p:nvPr/>
          </p:nvSpPr>
          <p:spPr>
            <a:xfrm rot="5400000">
              <a:off x="8888343" y="217557"/>
              <a:ext cx="511314" cy="16154400"/>
            </a:xfrm>
            <a:prstGeom prst="righ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p>
          </p:txBody>
        </p:sp>
      </p:grpSp>
    </p:spTree>
    <p:extLst>
      <p:ext uri="{BB962C8B-B14F-4D97-AF65-F5344CB8AC3E}">
        <p14:creationId xmlns:p14="http://schemas.microsoft.com/office/powerpoint/2010/main" val="142732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3C6E5FDA-3148-B47D-9770-AEC284B5BC44}"/>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1.2 Desarrollo de un plan de marketing digital (2)</a:t>
            </a:r>
          </a:p>
        </p:txBody>
      </p:sp>
      <p:pic>
        <p:nvPicPr>
          <p:cNvPr id="5" name="Imagen 1">
            <a:extLst>
              <a:ext uri="{FF2B5EF4-FFF2-40B4-BE49-F238E27FC236}">
                <a16:creationId xmlns:a16="http://schemas.microsoft.com/office/drawing/2014/main" id="{5A28BDC7-FE60-5077-EEBA-32570E8F477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577C5354-2D64-CD43-BBA5-02F700A1387B}"/>
              </a:ext>
            </a:extLst>
          </p:cNvPr>
          <p:cNvSpPr txBox="1"/>
          <p:nvPr/>
        </p:nvSpPr>
        <p:spPr>
          <a:xfrm>
            <a:off x="1066800" y="2149614"/>
            <a:ext cx="136398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grpSp>
        <p:nvGrpSpPr>
          <p:cNvPr id="14" name="Gruppo 13">
            <a:extLst>
              <a:ext uri="{FF2B5EF4-FFF2-40B4-BE49-F238E27FC236}">
                <a16:creationId xmlns:a16="http://schemas.microsoft.com/office/drawing/2014/main" id="{FF8BD748-5EF8-E018-8332-348FE530C401}"/>
              </a:ext>
            </a:extLst>
          </p:cNvPr>
          <p:cNvGrpSpPr/>
          <p:nvPr/>
        </p:nvGrpSpPr>
        <p:grpSpPr>
          <a:xfrm>
            <a:off x="1066800" y="3526392"/>
            <a:ext cx="16764000" cy="5988613"/>
            <a:chOff x="1066800" y="3526392"/>
            <a:chExt cx="16764000" cy="5988613"/>
          </a:xfrm>
        </p:grpSpPr>
        <p:sp>
          <p:nvSpPr>
            <p:cNvPr id="3" name="CuadroTexto 5">
              <a:extLst>
                <a:ext uri="{FF2B5EF4-FFF2-40B4-BE49-F238E27FC236}">
                  <a16:creationId xmlns:a16="http://schemas.microsoft.com/office/drawing/2014/main" id="{057DF004-9C42-E2B8-00D9-F732D31DC0A6}"/>
                </a:ext>
              </a:extLst>
            </p:cNvPr>
            <p:cNvSpPr txBox="1"/>
            <p:nvPr/>
          </p:nvSpPr>
          <p:spPr>
            <a:xfrm>
              <a:off x="1066800" y="3526392"/>
              <a:ext cx="16154400" cy="430887"/>
            </a:xfrm>
            <a:prstGeom prst="rect">
              <a:avLst/>
            </a:prstGeom>
            <a:noFill/>
          </p:spPr>
          <p:txBody>
            <a:bodyPr wrap="square">
              <a:spAutoFit/>
            </a:bodyPr>
            <a:lstStyle/>
            <a:p>
              <a:pPr algn="just">
                <a:defRPr sz="2200">
                  <a:latin typeface="Microsoft Sans Serif" panose="020B0604020202020204" pitchFamily="34" charset="0"/>
                  <a:cs typeface="Microsoft Sans Serif" panose="020B0604020202020204" pitchFamily="34" charset="0"/>
                </a:defRPr>
              </a:pPr>
              <a:r>
                <a:rPr b="1"/>
                <a:t>Pasos clave </a:t>
              </a:r>
              <a:r>
                <a:t>para el desarrollo de un plan de marketing digital:</a:t>
              </a:r>
              <a:endParaRPr sz="2600" b="1">
                <a:solidFill>
                  <a:srgbClr val="0070C0"/>
                </a:solidFill>
                <a:latin typeface="Microsoft Sans Serif" panose="020B0604020202020204" pitchFamily="34" charset="0"/>
                <a:cs typeface="Microsoft Sans Serif" panose="020B0604020202020204" pitchFamily="34" charset="0"/>
              </a:endParaRPr>
            </a:p>
          </p:txBody>
        </p:sp>
        <p:graphicFrame>
          <p:nvGraphicFramePr>
            <p:cNvPr id="7" name="Diagramma 6">
              <a:extLst>
                <a:ext uri="{FF2B5EF4-FFF2-40B4-BE49-F238E27FC236}">
                  <a16:creationId xmlns:a16="http://schemas.microsoft.com/office/drawing/2014/main" id="{3BC96295-2C42-33DC-AD34-F3B5FBDC0246}"/>
                </a:ext>
              </a:extLst>
            </p:cNvPr>
            <p:cNvGraphicFramePr/>
            <p:nvPr>
              <p:extLst>
                <p:ext uri="{D42A27DB-BD31-4B8C-83A1-F6EECF244321}">
                  <p14:modId xmlns:p14="http://schemas.microsoft.com/office/powerpoint/2010/main" val="3649591036"/>
                </p:ext>
              </p:extLst>
            </p:nvPr>
          </p:nvGraphicFramePr>
          <p:xfrm>
            <a:off x="1066800" y="3969979"/>
            <a:ext cx="16764000" cy="129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sellaDiTesto 7">
              <a:extLst>
                <a:ext uri="{FF2B5EF4-FFF2-40B4-BE49-F238E27FC236}">
                  <a16:creationId xmlns:a16="http://schemas.microsoft.com/office/drawing/2014/main" id="{D69E88E0-0448-23C2-DD21-CCE6E01915DA}"/>
                </a:ext>
              </a:extLst>
            </p:cNvPr>
            <p:cNvSpPr txBox="1"/>
            <p:nvPr/>
          </p:nvSpPr>
          <p:spPr>
            <a:xfrm>
              <a:off x="1079195" y="4959912"/>
              <a:ext cx="2971800" cy="4555093"/>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Fundamentos</a:t>
              </a:r>
              <a:r>
                <a:rPr dirty="0"/>
                <a:t> </a:t>
              </a:r>
              <a:r>
                <a:rPr dirty="0" err="1"/>
                <a:t>organizativos</a:t>
              </a:r>
              <a:r>
                <a:rPr dirty="0"/>
                <a:t> (</a:t>
              </a:r>
              <a:r>
                <a:rPr dirty="0" err="1"/>
                <a:t>misión</a:t>
              </a:r>
              <a:r>
                <a:rPr dirty="0"/>
                <a:t>, </a:t>
              </a:r>
              <a:r>
                <a:rPr dirty="0" err="1"/>
                <a:t>visión</a:t>
              </a:r>
              <a:r>
                <a:rPr dirty="0"/>
                <a:t>, </a:t>
              </a:r>
              <a:r>
                <a:rPr dirty="0" err="1"/>
                <a:t>valores</a:t>
              </a:r>
              <a:r>
                <a:rPr dirty="0"/>
                <a:t>)</a:t>
              </a:r>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Análisis</a:t>
              </a:r>
              <a:r>
                <a:rPr dirty="0"/>
                <a:t> </a:t>
              </a:r>
              <a:r>
                <a:rPr lang="es-ES" dirty="0"/>
                <a:t>DAFO</a:t>
              </a:r>
              <a:r>
                <a:rPr dirty="0"/>
                <a:t> (</a:t>
              </a:r>
              <a:r>
                <a:rPr dirty="0" err="1"/>
                <a:t>fuerzas</a:t>
              </a:r>
              <a:r>
                <a:rPr dirty="0"/>
                <a:t>, </a:t>
              </a:r>
              <a:r>
                <a:rPr dirty="0" err="1"/>
                <a:t>debilidades</a:t>
              </a:r>
              <a:r>
                <a:rPr dirty="0"/>
                <a:t>, </a:t>
              </a:r>
              <a:r>
                <a:rPr dirty="0" err="1"/>
                <a:t>amenazas</a:t>
              </a:r>
              <a:r>
                <a:rPr dirty="0"/>
                <a:t>, </a:t>
              </a:r>
              <a:r>
                <a:rPr dirty="0" err="1"/>
                <a:t>oportunidades</a:t>
              </a:r>
              <a:r>
                <a:rPr dirty="0"/>
                <a:t>)</a:t>
              </a:r>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Presencia</a:t>
              </a:r>
              <a:r>
                <a:rPr dirty="0"/>
                <a:t> </a:t>
              </a:r>
              <a:r>
                <a:rPr dirty="0" err="1"/>
                <a:t>en</a:t>
              </a:r>
              <a:r>
                <a:rPr dirty="0"/>
                <a:t> </a:t>
              </a:r>
              <a:r>
                <a:rPr dirty="0" err="1"/>
                <a:t>línea</a:t>
              </a:r>
              <a:r>
                <a:rPr dirty="0"/>
                <a:t> y </a:t>
              </a:r>
              <a:r>
                <a:rPr dirty="0" err="1"/>
                <a:t>análisis</a:t>
              </a:r>
              <a:r>
                <a:rPr dirty="0"/>
                <a:t> de </a:t>
              </a:r>
              <a:r>
                <a:rPr dirty="0" err="1"/>
                <a:t>impacto</a:t>
              </a:r>
              <a:r>
                <a:rPr dirty="0"/>
                <a:t> </a:t>
              </a:r>
              <a:r>
                <a:rPr dirty="0" err="1"/>
                <a:t>geográfico</a:t>
              </a:r>
              <a:endParaRPr dirty="0"/>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Definición</a:t>
              </a:r>
              <a:r>
                <a:rPr dirty="0"/>
                <a:t> de </a:t>
              </a:r>
              <a:r>
                <a:rPr dirty="0" err="1"/>
                <a:t>segmento</a:t>
              </a:r>
              <a:r>
                <a:rPr dirty="0"/>
                <a:t> y </a:t>
              </a:r>
              <a:r>
                <a:rPr dirty="0" err="1"/>
                <a:t>público</a:t>
              </a:r>
              <a:r>
                <a:rPr dirty="0"/>
                <a:t> </a:t>
              </a:r>
              <a:r>
                <a:rPr dirty="0" err="1"/>
                <a:t>objetivo</a:t>
              </a:r>
              <a:endParaRPr dirty="0"/>
            </a:p>
          </p:txBody>
        </p:sp>
        <p:sp>
          <p:nvSpPr>
            <p:cNvPr id="9" name="CasellaDiTesto 8">
              <a:extLst>
                <a:ext uri="{FF2B5EF4-FFF2-40B4-BE49-F238E27FC236}">
                  <a16:creationId xmlns:a16="http://schemas.microsoft.com/office/drawing/2014/main" id="{BBE1AEFD-9BD5-C040-3D0E-54021F0EA8C9}"/>
                </a:ext>
              </a:extLst>
            </p:cNvPr>
            <p:cNvSpPr txBox="1"/>
            <p:nvPr/>
          </p:nvSpPr>
          <p:spPr>
            <a:xfrm>
              <a:off x="4526725" y="4959912"/>
              <a:ext cx="2961487" cy="270843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Alineación</a:t>
              </a:r>
              <a:r>
                <a:rPr dirty="0"/>
                <a:t> de </a:t>
              </a:r>
              <a:r>
                <a:rPr dirty="0" err="1"/>
                <a:t>criterios</a:t>
              </a:r>
              <a:r>
                <a:rPr dirty="0"/>
                <a:t> de S.M.A.R.T. (</a:t>
              </a:r>
              <a:r>
                <a:rPr dirty="0" err="1"/>
                <a:t>específico</a:t>
              </a:r>
              <a:r>
                <a:rPr dirty="0"/>
                <a:t>, </a:t>
              </a:r>
              <a:r>
                <a:rPr dirty="0" err="1"/>
                <a:t>medible</a:t>
              </a:r>
              <a:r>
                <a:rPr dirty="0"/>
                <a:t>, </a:t>
              </a:r>
              <a:r>
                <a:rPr dirty="0" err="1"/>
                <a:t>asignable</a:t>
              </a:r>
              <a:r>
                <a:rPr dirty="0"/>
                <a:t>, </a:t>
              </a:r>
              <a:r>
                <a:rPr dirty="0" err="1"/>
                <a:t>realista</a:t>
              </a:r>
              <a:r>
                <a:rPr dirty="0"/>
                <a:t>, </a:t>
              </a:r>
              <a:r>
                <a:rPr dirty="0" err="1"/>
                <a:t>relacionado</a:t>
              </a:r>
              <a:r>
                <a:rPr dirty="0"/>
                <a:t> con </a:t>
              </a:r>
              <a:r>
                <a:rPr dirty="0" err="1"/>
                <a:t>el</a:t>
              </a:r>
              <a:r>
                <a:rPr dirty="0"/>
                <a:t> </a:t>
              </a:r>
              <a:r>
                <a:rPr dirty="0" err="1"/>
                <a:t>tiempo</a:t>
              </a:r>
              <a:r>
                <a:rPr dirty="0"/>
                <a:t>)</a:t>
              </a:r>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Flexibilidad</a:t>
              </a:r>
              <a:r>
                <a:rPr dirty="0"/>
                <a:t> y </a:t>
              </a:r>
              <a:r>
                <a:rPr dirty="0" err="1"/>
                <a:t>Adaptabilidad</a:t>
              </a:r>
              <a:endParaRPr dirty="0"/>
            </a:p>
          </p:txBody>
        </p:sp>
        <p:sp>
          <p:nvSpPr>
            <p:cNvPr id="10" name="CasellaDiTesto 9">
              <a:extLst>
                <a:ext uri="{FF2B5EF4-FFF2-40B4-BE49-F238E27FC236}">
                  <a16:creationId xmlns:a16="http://schemas.microsoft.com/office/drawing/2014/main" id="{1A195D9C-DAC3-6CD9-6B05-134432ACE793}"/>
                </a:ext>
              </a:extLst>
            </p:cNvPr>
            <p:cNvSpPr txBox="1"/>
            <p:nvPr/>
          </p:nvSpPr>
          <p:spPr>
            <a:xfrm>
              <a:off x="7963942" y="4964608"/>
              <a:ext cx="3085057" cy="209288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a:t>A.I.D.A. </a:t>
              </a:r>
              <a:r>
                <a:rPr dirty="0" err="1"/>
                <a:t>Modelo</a:t>
              </a:r>
              <a:r>
                <a:rPr dirty="0"/>
                <a:t> de </a:t>
              </a:r>
              <a:r>
                <a:rPr dirty="0" err="1"/>
                <a:t>Incorporación</a:t>
              </a:r>
              <a:r>
                <a:rPr dirty="0"/>
                <a:t> (</a:t>
              </a:r>
              <a:r>
                <a:rPr dirty="0" err="1"/>
                <a:t>Conciencia</a:t>
              </a:r>
              <a:r>
                <a:rPr dirty="0"/>
                <a:t>, </a:t>
              </a:r>
              <a:r>
                <a:rPr dirty="0" err="1"/>
                <a:t>Interés</a:t>
              </a:r>
              <a:r>
                <a:rPr dirty="0"/>
                <a:t>, </a:t>
              </a:r>
              <a:r>
                <a:rPr dirty="0" err="1"/>
                <a:t>Deseo</a:t>
              </a:r>
              <a:r>
                <a:rPr dirty="0"/>
                <a:t>, </a:t>
              </a:r>
              <a:r>
                <a:rPr dirty="0" err="1"/>
                <a:t>Acción</a:t>
              </a:r>
              <a:r>
                <a:rPr dirty="0"/>
                <a:t>)</a:t>
              </a:r>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Herramientas</a:t>
              </a:r>
              <a:r>
                <a:rPr dirty="0"/>
                <a:t> y </a:t>
              </a:r>
              <a:r>
                <a:rPr dirty="0" err="1"/>
                <a:t>Estrategias</a:t>
              </a:r>
              <a:endParaRPr dirty="0"/>
            </a:p>
          </p:txBody>
        </p:sp>
        <p:sp>
          <p:nvSpPr>
            <p:cNvPr id="12" name="CasellaDiTesto 11">
              <a:extLst>
                <a:ext uri="{FF2B5EF4-FFF2-40B4-BE49-F238E27FC236}">
                  <a16:creationId xmlns:a16="http://schemas.microsoft.com/office/drawing/2014/main" id="{D6C464A5-F264-A483-EDB6-F356E4007F18}"/>
                </a:ext>
              </a:extLst>
            </p:cNvPr>
            <p:cNvSpPr txBox="1"/>
            <p:nvPr/>
          </p:nvSpPr>
          <p:spPr>
            <a:xfrm>
              <a:off x="11401296" y="4959912"/>
              <a:ext cx="2971800" cy="30162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Programación</a:t>
              </a:r>
              <a:r>
                <a:rPr dirty="0"/>
                <a:t> de </a:t>
              </a:r>
              <a:r>
                <a:rPr dirty="0" err="1"/>
                <a:t>tareas</a:t>
              </a:r>
              <a:endParaRPr dirty="0"/>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Programación</a:t>
              </a:r>
              <a:r>
                <a:rPr dirty="0"/>
                <a:t> del </a:t>
              </a:r>
              <a:r>
                <a:rPr dirty="0" err="1"/>
                <a:t>tiempo</a:t>
              </a:r>
              <a:endParaRPr dirty="0"/>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Asignación</a:t>
              </a:r>
              <a:r>
                <a:rPr dirty="0"/>
                <a:t> de roles y </a:t>
              </a:r>
              <a:r>
                <a:rPr dirty="0" err="1"/>
                <a:t>responsabilidades</a:t>
              </a:r>
              <a:endParaRPr dirty="0"/>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Asignación</a:t>
              </a:r>
              <a:r>
                <a:rPr dirty="0"/>
                <a:t> de </a:t>
              </a:r>
              <a:r>
                <a:rPr dirty="0" err="1"/>
                <a:t>recursos</a:t>
              </a:r>
              <a:endParaRPr dirty="0"/>
            </a:p>
          </p:txBody>
        </p:sp>
        <p:sp>
          <p:nvSpPr>
            <p:cNvPr id="13" name="CasellaDiTesto 12">
              <a:extLst>
                <a:ext uri="{FF2B5EF4-FFF2-40B4-BE49-F238E27FC236}">
                  <a16:creationId xmlns:a16="http://schemas.microsoft.com/office/drawing/2014/main" id="{662FE9A3-3EF6-D211-D3C5-7EC95A1000D7}"/>
                </a:ext>
              </a:extLst>
            </p:cNvPr>
            <p:cNvSpPr txBox="1"/>
            <p:nvPr/>
          </p:nvSpPr>
          <p:spPr>
            <a:xfrm>
              <a:off x="14848824" y="4964498"/>
              <a:ext cx="2971800" cy="317009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a:t>KPIs</a:t>
              </a:r>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Sistemas</a:t>
              </a:r>
              <a:r>
                <a:rPr dirty="0"/>
                <a:t> de </a:t>
              </a:r>
              <a:r>
                <a:rPr dirty="0" err="1"/>
                <a:t>Interacción</a:t>
              </a:r>
              <a:r>
                <a:rPr dirty="0"/>
                <a:t> y </a:t>
              </a:r>
              <a:r>
                <a:rPr dirty="0" err="1"/>
                <a:t>Retroalimentación</a:t>
              </a:r>
              <a:r>
                <a:rPr dirty="0"/>
                <a:t> de la Audiencia</a:t>
              </a: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Criterios</a:t>
              </a:r>
              <a:r>
                <a:rPr dirty="0"/>
                <a:t> de </a:t>
              </a:r>
              <a:r>
                <a:rPr dirty="0" err="1"/>
                <a:t>análisis</a:t>
              </a:r>
              <a:r>
                <a:rPr dirty="0"/>
                <a:t> de </a:t>
              </a:r>
              <a:r>
                <a:rPr dirty="0" err="1"/>
                <a:t>datos</a:t>
              </a:r>
              <a:endParaRPr dirty="0"/>
            </a:p>
            <a:p>
              <a:pPr marL="285750" indent="-285750">
                <a:buFont typeface="Arial" panose="020B0604020202020204" pitchFamily="34" charset="0"/>
                <a:buChar char="•"/>
              </a:pPr>
              <a:endParaRPr sz="1000" dirty="0">
                <a:latin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sz="2000">
                  <a:latin typeface="Microsoft Sans Serif" panose="020B0604020202020204" pitchFamily="34" charset="0"/>
                  <a:cs typeface="Microsoft Sans Serif" panose="020B0604020202020204" pitchFamily="34" charset="0"/>
                </a:defRPr>
              </a:pPr>
              <a:r>
                <a:rPr dirty="0" err="1"/>
                <a:t>Herramientas</a:t>
              </a:r>
              <a:r>
                <a:rPr dirty="0"/>
                <a:t> de </a:t>
              </a:r>
              <a:r>
                <a:rPr dirty="0" err="1"/>
                <a:t>Monitoreo</a:t>
              </a:r>
              <a:endParaRPr dirty="0"/>
            </a:p>
          </p:txBody>
        </p:sp>
      </p:grpSp>
    </p:spTree>
    <p:extLst>
      <p:ext uri="{BB962C8B-B14F-4D97-AF65-F5344CB8AC3E}">
        <p14:creationId xmlns:p14="http://schemas.microsoft.com/office/powerpoint/2010/main" val="335332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5B72A07A-5488-6ECB-6442-D154F302035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00DBDA7B-F2DE-93E4-1B7A-D05D6CB27EC6}"/>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1.3 </a:t>
            </a:r>
            <a:r>
              <a:rPr dirty="0" err="1"/>
              <a:t>Estrategias</a:t>
            </a:r>
            <a:r>
              <a:rPr dirty="0"/>
              <a:t> de </a:t>
            </a:r>
            <a:r>
              <a:rPr dirty="0" err="1"/>
              <a:t>generación</a:t>
            </a:r>
            <a:r>
              <a:rPr dirty="0"/>
              <a:t> de </a:t>
            </a:r>
            <a:r>
              <a:rPr lang="es-ES" dirty="0"/>
              <a:t>leads</a:t>
            </a:r>
            <a:r>
              <a:rPr dirty="0"/>
              <a:t> (1) </a:t>
            </a:r>
          </a:p>
        </p:txBody>
      </p:sp>
      <p:pic>
        <p:nvPicPr>
          <p:cNvPr id="7" name="Imagen 1">
            <a:extLst>
              <a:ext uri="{FF2B5EF4-FFF2-40B4-BE49-F238E27FC236}">
                <a16:creationId xmlns:a16="http://schemas.microsoft.com/office/drawing/2014/main" id="{0CA050B0-8367-2DCF-76E5-2D9C4369E6C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0008E209-A4E7-843D-2D36-595EC93F2CB2}"/>
              </a:ext>
            </a:extLst>
          </p:cNvPr>
          <p:cNvSpPr txBox="1"/>
          <p:nvPr/>
        </p:nvSpPr>
        <p:spPr>
          <a:xfrm>
            <a:off x="1066800" y="2149614"/>
            <a:ext cx="13716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rPr dirty="0"/>
              <a:t>Unidad 1: </a:t>
            </a:r>
            <a:r>
              <a:rPr dirty="0" err="1"/>
              <a:t>Dominar</a:t>
            </a:r>
            <a:r>
              <a:rPr dirty="0"/>
              <a:t> las </a:t>
            </a:r>
            <a:r>
              <a:rPr dirty="0" err="1"/>
              <a:t>estrategias</a:t>
            </a:r>
            <a:r>
              <a:rPr dirty="0"/>
              <a:t> de marketing digital </a:t>
            </a:r>
          </a:p>
        </p:txBody>
      </p:sp>
      <p:grpSp>
        <p:nvGrpSpPr>
          <p:cNvPr id="11" name="Gruppo 10">
            <a:extLst>
              <a:ext uri="{FF2B5EF4-FFF2-40B4-BE49-F238E27FC236}">
                <a16:creationId xmlns:a16="http://schemas.microsoft.com/office/drawing/2014/main" id="{74A8769A-70F7-269A-696A-1796E276510B}"/>
              </a:ext>
            </a:extLst>
          </p:cNvPr>
          <p:cNvGrpSpPr/>
          <p:nvPr/>
        </p:nvGrpSpPr>
        <p:grpSpPr>
          <a:xfrm>
            <a:off x="1066800" y="3526392"/>
            <a:ext cx="16154400" cy="4770537"/>
            <a:chOff x="1066800" y="3526392"/>
            <a:chExt cx="16154400" cy="4770537"/>
          </a:xfrm>
        </p:grpSpPr>
        <p:sp>
          <p:nvSpPr>
            <p:cNvPr id="3" name="CuadroTexto 5">
              <a:extLst>
                <a:ext uri="{FF2B5EF4-FFF2-40B4-BE49-F238E27FC236}">
                  <a16:creationId xmlns:a16="http://schemas.microsoft.com/office/drawing/2014/main" id="{FB0978CE-FA3E-7460-20A9-97D61316797A}"/>
                </a:ext>
              </a:extLst>
            </p:cNvPr>
            <p:cNvSpPr txBox="1"/>
            <p:nvPr/>
          </p:nvSpPr>
          <p:spPr>
            <a:xfrm>
              <a:off x="1066800" y="3526392"/>
              <a:ext cx="16154400" cy="4770537"/>
            </a:xfrm>
            <a:prstGeom prst="rect">
              <a:avLst/>
            </a:prstGeom>
            <a:noFill/>
          </p:spPr>
          <p:txBody>
            <a:bodyPr wrap="square">
              <a:spAutoFit/>
            </a:bodyPr>
            <a:lstStyle/>
            <a:p>
              <a:pPr algn="just"/>
              <a:endParaRPr sz="2200" b="1" dirty="0">
                <a:latin typeface="Microsoft Sans Serif" panose="020B0604020202020204" pitchFamily="34" charset="0"/>
                <a:cs typeface="Microsoft Sans Serif" panose="020B0604020202020204" pitchFamily="34" charset="0"/>
              </a:endParaRPr>
            </a:p>
            <a:p>
              <a:pPr algn="just"/>
              <a:endParaRPr sz="2200" b="1" dirty="0">
                <a:latin typeface="Microsoft Sans Serif" panose="020B0604020202020204" pitchFamily="34" charset="0"/>
                <a:cs typeface="Microsoft Sans Serif" panose="020B0604020202020204" pitchFamily="34" charset="0"/>
              </a:endParaRPr>
            </a:p>
            <a:p>
              <a:pPr algn="just"/>
              <a:endParaRPr sz="2200" b="1" dirty="0">
                <a:latin typeface="Microsoft Sans Serif" panose="020B0604020202020204" pitchFamily="34" charset="0"/>
                <a:cs typeface="Microsoft Sans Serif" panose="020B0604020202020204" pitchFamily="34" charset="0"/>
              </a:endParaRPr>
            </a:p>
            <a:p>
              <a:pPr algn="just"/>
              <a:endParaRPr sz="2200" b="1" dirty="0">
                <a:latin typeface="Microsoft Sans Serif" panose="020B0604020202020204" pitchFamily="34" charset="0"/>
                <a:cs typeface="Microsoft Sans Serif" panose="020B0604020202020204" pitchFamily="34" charset="0"/>
              </a:endParaRPr>
            </a:p>
            <a:p>
              <a:pPr algn="just"/>
              <a:r>
                <a:rPr lang="es-ES" sz="1800" b="1" dirty="0">
                  <a:solidFill>
                    <a:srgbClr val="000000"/>
                  </a:solidFill>
                  <a:effectLst/>
                  <a:latin typeface="Arial" panose="020B0604020202020204" pitchFamily="34" charset="0"/>
                  <a:ea typeface="Trebuchet MS" panose="020B0603020202020204" pitchFamily="34" charset="0"/>
                </a:rPr>
                <a:t>Introducción</a:t>
              </a:r>
              <a:r>
                <a:rPr lang="es-ES" sz="1800" dirty="0">
                  <a:solidFill>
                    <a:srgbClr val="000000"/>
                  </a:solidFill>
                  <a:effectLst/>
                  <a:latin typeface="Arial" panose="020B0604020202020204" pitchFamily="34" charset="0"/>
                  <a:ea typeface="Trebuchet MS" panose="020B0603020202020204" pitchFamily="34" charset="0"/>
                </a:rPr>
                <a:t>: La generación de leads sirve como punto de partida clave para interactuar con la audiencia. Esta acción inicia el proceso de conexión con clientes potenciales y forma la base para una estrategia integral de marketing digital. En las próximas secciones se explorarán las fases siguientes: conversión y retención.</a:t>
              </a: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es-ES" sz="1800" dirty="0">
                  <a:solidFill>
                    <a:srgbClr val="000000"/>
                  </a:solidFill>
                  <a:effectLst/>
                  <a:latin typeface="Arial" panose="020B0604020202020204" pitchFamily="34" charset="0"/>
                  <a:ea typeface="Trebuchet MS" panose="020B0603020202020204" pitchFamily="34" charset="0"/>
                </a:rPr>
                <a:t>En concreto, la estrategia de generación de leads representa el primer contacto con clientes potenciales a través de la adquisición de sus datos y detalles de contacto. Cuando está bien estructurado el procedimiento de generación de leads ofrece </a:t>
              </a:r>
              <a:r>
                <a:rPr lang="es-ES" sz="1800" b="1" dirty="0">
                  <a:solidFill>
                    <a:srgbClr val="000000"/>
                  </a:solidFill>
                  <a:effectLst/>
                  <a:latin typeface="Arial" panose="020B0604020202020204" pitchFamily="34" charset="0"/>
                  <a:ea typeface="Trebuchet MS" panose="020B0603020202020204" pitchFamily="34" charset="0"/>
                </a:rPr>
                <a:t>varias ventajas</a:t>
              </a:r>
              <a:r>
                <a:rPr lang="es-ES" sz="1800" dirty="0">
                  <a:solidFill>
                    <a:srgbClr val="000000"/>
                  </a:solidFill>
                  <a:effectLst/>
                  <a:latin typeface="Arial" panose="020B0604020202020204" pitchFamily="34" charset="0"/>
                  <a:ea typeface="Trebuchet MS" panose="020B0603020202020204" pitchFamily="34" charset="0"/>
                </a:rPr>
                <a:t>:</a:t>
              </a:r>
            </a:p>
            <a:p>
              <a:pPr marL="342900" lvl="0" indent="-342900" algn="just">
                <a:buFont typeface="Arial" panose="020B0604020202020204" pitchFamily="34" charset="0"/>
                <a:buChar char="•"/>
                <a:tabLst>
                  <a:tab pos="457200" algn="l"/>
                </a:tabLst>
              </a:pP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Llena los canales de ventas con leads potenciales</a:t>
              </a:r>
            </a:p>
            <a:p>
              <a:pPr marL="342900" lvl="0" indent="-342900" algn="just">
                <a:buFont typeface="Arial" panose="020B0604020202020204" pitchFamily="34" charset="0"/>
                <a:buChar char="•"/>
                <a:tabLst>
                  <a:tab pos="457200" algn="l"/>
                </a:tabLst>
              </a:pP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Establece y consiente de aprovechar una lista de distribución por correo electrónico</a:t>
              </a:r>
            </a:p>
            <a:p>
              <a:pPr marL="342900" lvl="0" indent="-342900" algn="just">
                <a:buFont typeface="Arial" panose="020B0604020202020204" pitchFamily="34" charset="0"/>
                <a:buChar char="•"/>
                <a:tabLst>
                  <a:tab pos="457200" algn="l"/>
                </a:tabLst>
              </a:pP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Identifica perspectivas de alta calidad para guiar los esfuerzos de marketing y ventas específicos</a:t>
              </a:r>
            </a:p>
            <a:p>
              <a:pPr marL="342900" lvl="0" indent="-342900" algn="just">
                <a:buFont typeface="Arial" panose="020B0604020202020204" pitchFamily="34" charset="0"/>
                <a:buChar char="•"/>
                <a:tabLst>
                  <a:tab pos="457200" algn="l"/>
                </a:tabLst>
              </a:pPr>
              <a:r>
                <a:rPr lang="es-ES" sz="18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Consiente la recopilación y análisis de datos para obtener información valiosa sobre los rasgos demográficos, las preferencias y el comportamiento del cliente objetivo</a:t>
              </a:r>
            </a:p>
            <a:p>
              <a:pPr algn="just"/>
              <a:r>
                <a:rPr lang="es-ES" sz="1800" dirty="0">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graphicFrame>
          <p:nvGraphicFramePr>
            <p:cNvPr id="9" name="Diagramma 8">
              <a:extLst>
                <a:ext uri="{FF2B5EF4-FFF2-40B4-BE49-F238E27FC236}">
                  <a16:creationId xmlns:a16="http://schemas.microsoft.com/office/drawing/2014/main" id="{95547AC6-5E27-227A-736D-9D5D5B0F1ADD}"/>
                </a:ext>
              </a:extLst>
            </p:cNvPr>
            <p:cNvGraphicFramePr/>
            <p:nvPr>
              <p:extLst>
                <p:ext uri="{D42A27DB-BD31-4B8C-83A1-F6EECF244321}">
                  <p14:modId xmlns:p14="http://schemas.microsoft.com/office/powerpoint/2010/main" val="3953959790"/>
                </p:ext>
              </p:extLst>
            </p:nvPr>
          </p:nvGraphicFramePr>
          <p:xfrm>
            <a:off x="2209800" y="3665179"/>
            <a:ext cx="13868400" cy="868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303910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AB6C8A11-C7BD-6C69-24FE-E26CF307A72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6" name="CuadroTexto 4">
            <a:extLst>
              <a:ext uri="{FF2B5EF4-FFF2-40B4-BE49-F238E27FC236}">
                <a16:creationId xmlns:a16="http://schemas.microsoft.com/office/drawing/2014/main" id="{16D4957B-FA15-9FC3-B1A8-EB8CD0B0811C}"/>
              </a:ext>
            </a:extLst>
          </p:cNvPr>
          <p:cNvSpPr txBox="1"/>
          <p:nvPr/>
        </p:nvSpPr>
        <p:spPr>
          <a:xfrm>
            <a:off x="1066800" y="2818506"/>
            <a:ext cx="16154400" cy="523220"/>
          </a:xfrm>
          <a:prstGeom prst="rect">
            <a:avLst/>
          </a:prstGeom>
          <a:noFill/>
        </p:spPr>
        <p:txBody>
          <a:bodyPr wrap="square">
            <a:spAutoFit/>
          </a:bodyPr>
          <a:lstStyle/>
          <a:p>
            <a:pPr>
              <a:defRPr sz="2800" b="1">
                <a:latin typeface="Microsoft Sans Serif" panose="020B0604020202020204" pitchFamily="34" charset="0"/>
                <a:ea typeface="Microsoft Sans Serif" panose="020B0604020202020204" pitchFamily="34" charset="0"/>
                <a:cs typeface="Microsoft Sans Serif" panose="020B0604020202020204" pitchFamily="34" charset="0"/>
              </a:defRPr>
            </a:pPr>
            <a:r>
              <a:t>1.3 Estrategias de generación de plomo (2) </a:t>
            </a:r>
          </a:p>
        </p:txBody>
      </p:sp>
      <p:pic>
        <p:nvPicPr>
          <p:cNvPr id="7" name="Imagen 1">
            <a:extLst>
              <a:ext uri="{FF2B5EF4-FFF2-40B4-BE49-F238E27FC236}">
                <a16:creationId xmlns:a16="http://schemas.microsoft.com/office/drawing/2014/main" id="{C0A95283-78F4-42DF-8DE4-8E832692CCC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429603" y="2188607"/>
            <a:ext cx="637197" cy="629899"/>
          </a:xfrm>
          <a:prstGeom prst="rect">
            <a:avLst/>
          </a:prstGeom>
        </p:spPr>
      </p:pic>
      <p:sp>
        <p:nvSpPr>
          <p:cNvPr id="2" name="CuadroTexto 6">
            <a:extLst>
              <a:ext uri="{FF2B5EF4-FFF2-40B4-BE49-F238E27FC236}">
                <a16:creationId xmlns:a16="http://schemas.microsoft.com/office/drawing/2014/main" id="{CC7B40D0-0D0D-D10E-6251-631679413C0B}"/>
              </a:ext>
            </a:extLst>
          </p:cNvPr>
          <p:cNvSpPr txBox="1"/>
          <p:nvPr/>
        </p:nvSpPr>
        <p:spPr>
          <a:xfrm>
            <a:off x="1066800" y="2149614"/>
            <a:ext cx="14097000" cy="707886"/>
          </a:xfrm>
          <a:prstGeom prst="rect">
            <a:avLst/>
          </a:prstGeom>
          <a:noFill/>
        </p:spPr>
        <p:txBody>
          <a:bodyPr wrap="square">
            <a:spAutoFit/>
          </a:bodyPr>
          <a:lstStyle/>
          <a:p>
            <a:pPr>
              <a:defRPr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defRPr>
            </a:pPr>
            <a:r>
              <a:t>Unidad 1: Dominar las estrategias de marketing digital </a:t>
            </a:r>
          </a:p>
        </p:txBody>
      </p:sp>
      <p:sp>
        <p:nvSpPr>
          <p:cNvPr id="3" name="CuadroTexto 5">
            <a:extLst>
              <a:ext uri="{FF2B5EF4-FFF2-40B4-BE49-F238E27FC236}">
                <a16:creationId xmlns:a16="http://schemas.microsoft.com/office/drawing/2014/main" id="{C20F474E-4001-959C-0FCA-9D6A94550213}"/>
              </a:ext>
            </a:extLst>
          </p:cNvPr>
          <p:cNvSpPr txBox="1"/>
          <p:nvPr/>
        </p:nvSpPr>
        <p:spPr>
          <a:xfrm>
            <a:off x="1066800" y="3526392"/>
            <a:ext cx="16154400" cy="5016758"/>
          </a:xfrm>
          <a:prstGeom prst="rect">
            <a:avLst/>
          </a:prstGeom>
          <a:noFill/>
        </p:spPr>
        <p:txBody>
          <a:bodyPr wrap="square">
            <a:spAutoFit/>
          </a:bodyPr>
          <a:lstStyle/>
          <a:p>
            <a:pPr algn="just"/>
            <a:r>
              <a:rPr lang="es-ES" sz="2000" dirty="0">
                <a:solidFill>
                  <a:srgbClr val="000000"/>
                </a:solidFill>
                <a:effectLst/>
                <a:latin typeface="Arial" panose="020B0604020202020204" pitchFamily="34" charset="0"/>
                <a:ea typeface="Trebuchet MS" panose="020B0603020202020204" pitchFamily="34" charset="0"/>
              </a:rPr>
              <a:t>A continuación, presentamos unas técnicas efectivas para incorporar en la estrategia de generación de leads:</a:t>
            </a:r>
          </a:p>
          <a:p>
            <a:pPr marL="342900" lvl="0" indent="-342900" algn="just">
              <a:buFont typeface="Arial" panose="020B0604020202020204" pitchFamily="34" charset="0"/>
              <a:buChar char="•"/>
              <a:tabLst>
                <a:tab pos="457200" algn="l"/>
              </a:tabLst>
            </a:pP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Landing</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Page:</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Diseñar unas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landing</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page efectivas que estén ideadas para convertir los clientes potenciales en clientes reales sin problemas.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Formularios: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Implementar formularios de generación de leads simplificados para recopilar información crucial de clientes potenciales de manera eficiente</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Contenido de calidad:</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Desarrollar contenido relevante y de alta calidad que se alinee con los valores del negocio y la imagen de marca, para captar el interés del público objetivo</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Chat en vivo o </a:t>
            </a: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Chatbot</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Integrar la funcionalidad de chat en vivo o </a:t>
            </a:r>
            <a:r>
              <a:rPr lang="es-ES" sz="2000"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chatbot</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para facilitar la interacción inmediata, proporcionando asistencia y abordando las consultas con prontitud</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Anuncios: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Anunciar la marca para ampliar el alcance y captar la atención de potenciales clientes potenciales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Concurso/</a:t>
            </a: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Giveaway</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/Programa de Referencias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Crear iniciativas que tengan como objetivo una amplia participación ofreciendo una recompensa a cambio de datos y leads</a:t>
            </a:r>
          </a:p>
          <a:p>
            <a:pPr marL="342900" lvl="0" indent="-342900" algn="just">
              <a:buFont typeface="Arial" panose="020B0604020202020204" pitchFamily="34" charset="0"/>
              <a:buChar char="•"/>
              <a:tabLst>
                <a:tab pos="457200" algn="l"/>
              </a:tabLst>
            </a:pP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Reseñas:</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Estimular y alentar activamente la publicación de revisiones positivas, ya que desempeñan un papel fundamental en la creación de credibilidad</a:t>
            </a:r>
          </a:p>
          <a:p>
            <a:pPr marL="342900" lvl="0" indent="-342900" algn="just">
              <a:buFont typeface="Arial" panose="020B0604020202020204" pitchFamily="34" charset="0"/>
              <a:buChar char="•"/>
              <a:tabLst>
                <a:tab pos="457200" algn="l"/>
              </a:tabLst>
            </a:pPr>
            <a:r>
              <a:rPr lang="es-ES" sz="2000" b="1" dirty="0" err="1">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Remarketing</a:t>
            </a:r>
            <a:r>
              <a:rPr lang="es-ES" sz="2000" b="1"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a:t>
            </a:r>
            <a:r>
              <a:rPr lang="es-ES" sz="2000" dirty="0">
                <a:solidFill>
                  <a:srgbClr val="000000"/>
                </a:solidFill>
                <a:effectLst/>
                <a:latin typeface="Arial" panose="020B0604020202020204" pitchFamily="34" charset="0"/>
                <a:ea typeface="Trebuchet MS" panose="020B0603020202020204" pitchFamily="34" charset="0"/>
                <a:cs typeface="Times New Roman" panose="02020603050405020304" pitchFamily="18" charset="0"/>
              </a:rPr>
              <a:t> Emplear estrategias para volver a involucrar a los usuarios que ya han visitado previamente el sitio web o redes sociales, convirtiéndolos en clientes potenciales</a:t>
            </a:r>
          </a:p>
        </p:txBody>
      </p:sp>
    </p:spTree>
    <p:extLst>
      <p:ext uri="{BB962C8B-B14F-4D97-AF65-F5344CB8AC3E}">
        <p14:creationId xmlns:p14="http://schemas.microsoft.com/office/powerpoint/2010/main" val="1960645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15564</TotalTime>
  <Words>4344</Words>
  <Application>Microsoft Office PowerPoint</Application>
  <PresentationFormat>Personalizado</PresentationFormat>
  <Paragraphs>298</Paragraphs>
  <Slides>24</Slides>
  <Notes>4</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24</vt:i4>
      </vt:variant>
    </vt:vector>
  </HeadingPairs>
  <TitlesOfParts>
    <vt:vector size="32" baseType="lpstr">
      <vt:lpstr>Arial</vt:lpstr>
      <vt:lpstr>Calibri</vt:lpstr>
      <vt:lpstr>Calibri Light</vt:lpstr>
      <vt:lpstr>Courier New</vt:lpstr>
      <vt:lpstr>Microsoft Sans Serif</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Roberta Albertazzi</cp:lastModifiedBy>
  <cp:revision>123</cp:revision>
  <dcterms:created xsi:type="dcterms:W3CDTF">2022-12-15T14:43:32Z</dcterms:created>
  <dcterms:modified xsi:type="dcterms:W3CDTF">2023-12-18T08:57:20Z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