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3"/>
  </p:notesMasterIdLst>
  <p:sldIdLst>
    <p:sldId id="260" r:id="rId3"/>
    <p:sldId id="296" r:id="rId4"/>
    <p:sldId id="261" r:id="rId5"/>
    <p:sldId id="262" r:id="rId6"/>
    <p:sldId id="288" r:id="rId7"/>
    <p:sldId id="267" r:id="rId8"/>
    <p:sldId id="278" r:id="rId9"/>
    <p:sldId id="289" r:id="rId10"/>
    <p:sldId id="268" r:id="rId11"/>
    <p:sldId id="290" r:id="rId12"/>
    <p:sldId id="291" r:id="rId13"/>
    <p:sldId id="292" r:id="rId14"/>
    <p:sldId id="295" r:id="rId15"/>
    <p:sldId id="297" r:id="rId16"/>
    <p:sldId id="298" r:id="rId17"/>
    <p:sldId id="300" r:id="rId18"/>
    <p:sldId id="301" r:id="rId19"/>
    <p:sldId id="266" r:id="rId20"/>
    <p:sldId id="264" r:id="rId21"/>
    <p:sldId id="263" r:id="rId22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E"/>
    <a:srgbClr val="FF0000"/>
    <a:srgbClr val="7EA82F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660"/>
  </p:normalViewPr>
  <p:slideViewPr>
    <p:cSldViewPr>
      <p:cViewPr varScale="1">
        <p:scale>
          <a:sx n="72" d="100"/>
          <a:sy n="72" d="100"/>
        </p:scale>
        <p:origin x="45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F0E53-CBCF-4C04-A4FB-7AC87E586F76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9D75968-110D-4570-A796-4EFA7A289980}">
      <dgm:prSet phldrT="[Texto]" custT="1"/>
      <dgm:spPr/>
      <dgm:t>
        <a:bodyPr/>
        <a:lstStyle/>
        <a:p>
          <a:pPr algn="l"/>
          <a:endParaRPr lang="es-ES" sz="2400" dirty="0"/>
        </a:p>
        <a:p>
          <a:pPr algn="l"/>
          <a:r>
            <a:rPr lang="es-ES" sz="2400" noProof="0" dirty="0"/>
            <a:t>UNIDAD 1:</a:t>
          </a:r>
          <a:r>
            <a:rPr lang="es-ES" sz="2400" b="1" noProof="0" dirty="0"/>
            <a:t> Liderazgo para las microempresas rurales</a:t>
          </a:r>
          <a:endParaRPr lang="es-ES" sz="2400" noProof="0" dirty="0"/>
        </a:p>
        <a:p>
          <a:pPr algn="l"/>
          <a:r>
            <a:rPr lang="es-ES" sz="2400" noProof="0" dirty="0"/>
            <a:t>Sección 1.1. </a:t>
          </a:r>
          <a:r>
            <a:rPr lang="es-ES" sz="2400" b="1" noProof="0" dirty="0"/>
            <a:t>Introducción: Liderazgo eficaz para microempresas rurales</a:t>
          </a:r>
        </a:p>
        <a:p>
          <a:pPr algn="l"/>
          <a:r>
            <a:rPr lang="es-ES" sz="2400" noProof="0" dirty="0"/>
            <a:t>Sección 1.2. </a:t>
          </a:r>
          <a:r>
            <a:rPr lang="es-ES" sz="2400" b="1" noProof="0" dirty="0"/>
            <a:t>Desafíos y soluciones</a:t>
          </a:r>
          <a:endParaRPr lang="es-ES" sz="2400" noProof="0" dirty="0"/>
        </a:p>
        <a:p>
          <a:pPr algn="l"/>
          <a:endParaRPr lang="es-ES" sz="2100" dirty="0"/>
        </a:p>
        <a:p>
          <a:pPr algn="ctr"/>
          <a:endParaRPr lang="es-ES" sz="2100" dirty="0"/>
        </a:p>
      </dgm:t>
    </dgm:pt>
    <dgm:pt modelId="{78AFBB9F-F438-4106-A4C3-7D8B2021376F}" type="parTrans" cxnId="{B3CC6CB5-BB5B-4A96-8B1E-A8A3F01CC766}">
      <dgm:prSet/>
      <dgm:spPr/>
      <dgm:t>
        <a:bodyPr/>
        <a:lstStyle/>
        <a:p>
          <a:endParaRPr lang="es-ES"/>
        </a:p>
      </dgm:t>
    </dgm:pt>
    <dgm:pt modelId="{B5F78038-C462-4723-A996-05689A91AF21}" type="sibTrans" cxnId="{B3CC6CB5-BB5B-4A96-8B1E-A8A3F01CC766}">
      <dgm:prSet/>
      <dgm:spPr/>
      <dgm:t>
        <a:bodyPr/>
        <a:lstStyle/>
        <a:p>
          <a:endParaRPr lang="es-ES"/>
        </a:p>
      </dgm:t>
    </dgm:pt>
    <dgm:pt modelId="{609B7737-2F8B-426B-AF67-1EE3ED08022C}">
      <dgm:prSet phldrT="[Texto]" custT="1"/>
      <dgm:spPr/>
      <dgm:t>
        <a:bodyPr/>
        <a:lstStyle/>
        <a:p>
          <a:r>
            <a:rPr lang="es-ES" sz="2400" noProof="0" dirty="0"/>
            <a:t>UNIDAD 2: </a:t>
          </a:r>
          <a:r>
            <a:rPr lang="es-ES" sz="2400" b="1" noProof="0" dirty="0"/>
            <a:t>Estilos de liderazgo para microempresas rurales</a:t>
          </a:r>
          <a:endParaRPr lang="es-ES" sz="2400" noProof="0" dirty="0"/>
        </a:p>
        <a:p>
          <a:endParaRPr lang="es-ES" sz="2400" noProof="0" dirty="0"/>
        </a:p>
        <a:p>
          <a:r>
            <a:rPr lang="es-ES" sz="2400" noProof="0" dirty="0"/>
            <a:t>Sección 2.1. ¿Qué son los estilos de liderazgo</a:t>
          </a:r>
          <a:r>
            <a:rPr lang="es-ES" sz="2400" b="1" noProof="0" dirty="0"/>
            <a:t>? ¿Cuál es tu estilo de liderazgo?</a:t>
          </a:r>
        </a:p>
        <a:p>
          <a:endParaRPr lang="es-ES" sz="2000" noProof="0" dirty="0"/>
        </a:p>
        <a:p>
          <a:endParaRPr lang="es-ES" sz="2000" dirty="0"/>
        </a:p>
      </dgm:t>
    </dgm:pt>
    <dgm:pt modelId="{975E8B56-3427-4763-936D-3ECC0B455C10}" type="parTrans" cxnId="{ADD302FE-967B-4FE9-B6D1-D27BC1B89707}">
      <dgm:prSet/>
      <dgm:spPr/>
      <dgm:t>
        <a:bodyPr/>
        <a:lstStyle/>
        <a:p>
          <a:endParaRPr lang="es-ES"/>
        </a:p>
      </dgm:t>
    </dgm:pt>
    <dgm:pt modelId="{0E0957BF-B5FA-4EBB-B90A-1ECF37440F7B}" type="sibTrans" cxnId="{ADD302FE-967B-4FE9-B6D1-D27BC1B89707}">
      <dgm:prSet/>
      <dgm:spPr/>
      <dgm:t>
        <a:bodyPr/>
        <a:lstStyle/>
        <a:p>
          <a:endParaRPr lang="es-ES"/>
        </a:p>
      </dgm:t>
    </dgm:pt>
    <dgm:pt modelId="{427D88A5-FE9E-4A81-B85B-4BA062606B5A}">
      <dgm:prSet phldrT="[Texto]"/>
      <dgm:spPr/>
      <dgm:t>
        <a:bodyPr/>
        <a:lstStyle/>
        <a:p>
          <a:endParaRPr lang="es-ES" sz="1600" dirty="0"/>
        </a:p>
      </dgm:t>
    </dgm:pt>
    <dgm:pt modelId="{430E0A2F-B9C1-4196-9CA2-BA453627E747}" type="parTrans" cxnId="{92D38790-3924-4594-8A5E-0AC0D44EA718}">
      <dgm:prSet/>
      <dgm:spPr/>
      <dgm:t>
        <a:bodyPr/>
        <a:lstStyle/>
        <a:p>
          <a:endParaRPr lang="es-ES"/>
        </a:p>
      </dgm:t>
    </dgm:pt>
    <dgm:pt modelId="{473E9935-7E3E-4B63-8A6B-DFA91885A0F3}" type="sibTrans" cxnId="{92D38790-3924-4594-8A5E-0AC0D44EA718}">
      <dgm:prSet/>
      <dgm:spPr/>
      <dgm:t>
        <a:bodyPr/>
        <a:lstStyle/>
        <a:p>
          <a:endParaRPr lang="es-ES"/>
        </a:p>
      </dgm:t>
    </dgm:pt>
    <dgm:pt modelId="{6FB93B61-4A53-45FE-ACC1-D6604E1BAA6B}" type="pres">
      <dgm:prSet presAssocID="{36AF0E53-CBCF-4C04-A4FB-7AC87E586F76}" presName="Name0" presStyleCnt="0">
        <dgm:presLayoutVars>
          <dgm:dir/>
          <dgm:resizeHandles val="exact"/>
        </dgm:presLayoutVars>
      </dgm:prSet>
      <dgm:spPr/>
    </dgm:pt>
    <dgm:pt modelId="{3812FEFD-0534-4CDE-BDFC-5DC8A0A6E211}" type="pres">
      <dgm:prSet presAssocID="{19D75968-110D-4570-A796-4EFA7A289980}" presName="node" presStyleLbl="node1" presStyleIdx="0" presStyleCnt="2">
        <dgm:presLayoutVars>
          <dgm:bulletEnabled val="1"/>
        </dgm:presLayoutVars>
      </dgm:prSet>
      <dgm:spPr/>
    </dgm:pt>
    <dgm:pt modelId="{632743F5-E281-41B2-B8E1-5F853312A20E}" type="pres">
      <dgm:prSet presAssocID="{B5F78038-C462-4723-A996-05689A91AF21}" presName="sibTrans" presStyleCnt="0"/>
      <dgm:spPr/>
    </dgm:pt>
    <dgm:pt modelId="{6A06E1D3-CB2E-499A-A964-4B9EA4634424}" type="pres">
      <dgm:prSet presAssocID="{609B7737-2F8B-426B-AF67-1EE3ED08022C}" presName="node" presStyleLbl="node1" presStyleIdx="1" presStyleCnt="2">
        <dgm:presLayoutVars>
          <dgm:bulletEnabled val="1"/>
        </dgm:presLayoutVars>
      </dgm:prSet>
      <dgm:spPr/>
    </dgm:pt>
  </dgm:ptLst>
  <dgm:cxnLst>
    <dgm:cxn modelId="{E9F9DA4B-601A-4408-897E-D2936CB1FD6F}" type="presOf" srcId="{609B7737-2F8B-426B-AF67-1EE3ED08022C}" destId="{6A06E1D3-CB2E-499A-A964-4B9EA4634424}" srcOrd="0" destOrd="0" presId="urn:microsoft.com/office/officeart/2005/8/layout/hList6"/>
    <dgm:cxn modelId="{92D38790-3924-4594-8A5E-0AC0D44EA718}" srcId="{609B7737-2F8B-426B-AF67-1EE3ED08022C}" destId="{427D88A5-FE9E-4A81-B85B-4BA062606B5A}" srcOrd="0" destOrd="0" parTransId="{430E0A2F-B9C1-4196-9CA2-BA453627E747}" sibTransId="{473E9935-7E3E-4B63-8A6B-DFA91885A0F3}"/>
    <dgm:cxn modelId="{FF7D8E92-146B-4D8B-B3DD-8C252796CD3C}" type="presOf" srcId="{19D75968-110D-4570-A796-4EFA7A289980}" destId="{3812FEFD-0534-4CDE-BDFC-5DC8A0A6E211}" srcOrd="0" destOrd="0" presId="urn:microsoft.com/office/officeart/2005/8/layout/hList6"/>
    <dgm:cxn modelId="{137F2994-1749-4CCE-B026-B431D3A04965}" type="presOf" srcId="{427D88A5-FE9E-4A81-B85B-4BA062606B5A}" destId="{6A06E1D3-CB2E-499A-A964-4B9EA4634424}" srcOrd="0" destOrd="1" presId="urn:microsoft.com/office/officeart/2005/8/layout/hList6"/>
    <dgm:cxn modelId="{39FF2F98-47BE-4045-AFF8-9CE4EC46F901}" type="presOf" srcId="{36AF0E53-CBCF-4C04-A4FB-7AC87E586F76}" destId="{6FB93B61-4A53-45FE-ACC1-D6604E1BAA6B}" srcOrd="0" destOrd="0" presId="urn:microsoft.com/office/officeart/2005/8/layout/hList6"/>
    <dgm:cxn modelId="{B3CC6CB5-BB5B-4A96-8B1E-A8A3F01CC766}" srcId="{36AF0E53-CBCF-4C04-A4FB-7AC87E586F76}" destId="{19D75968-110D-4570-A796-4EFA7A289980}" srcOrd="0" destOrd="0" parTransId="{78AFBB9F-F438-4106-A4C3-7D8B2021376F}" sibTransId="{B5F78038-C462-4723-A996-05689A91AF21}"/>
    <dgm:cxn modelId="{ADD302FE-967B-4FE9-B6D1-D27BC1B89707}" srcId="{36AF0E53-CBCF-4C04-A4FB-7AC87E586F76}" destId="{609B7737-2F8B-426B-AF67-1EE3ED08022C}" srcOrd="1" destOrd="0" parTransId="{975E8B56-3427-4763-936D-3ECC0B455C10}" sibTransId="{0E0957BF-B5FA-4EBB-B90A-1ECF37440F7B}"/>
    <dgm:cxn modelId="{D7731362-DCB1-41AD-9101-C743EC039DED}" type="presParOf" srcId="{6FB93B61-4A53-45FE-ACC1-D6604E1BAA6B}" destId="{3812FEFD-0534-4CDE-BDFC-5DC8A0A6E211}" srcOrd="0" destOrd="0" presId="urn:microsoft.com/office/officeart/2005/8/layout/hList6"/>
    <dgm:cxn modelId="{1510C628-B904-40E0-85A2-12C1717B9591}" type="presParOf" srcId="{6FB93B61-4A53-45FE-ACC1-D6604E1BAA6B}" destId="{632743F5-E281-41B2-B8E1-5F853312A20E}" srcOrd="1" destOrd="0" presId="urn:microsoft.com/office/officeart/2005/8/layout/hList6"/>
    <dgm:cxn modelId="{25473629-D663-4D3D-838B-88C30A6C5219}" type="presParOf" srcId="{6FB93B61-4A53-45FE-ACC1-D6604E1BAA6B}" destId="{6A06E1D3-CB2E-499A-A964-4B9EA463442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F0E53-CBCF-4C04-A4FB-7AC87E586F76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9D75968-110D-4570-A796-4EFA7A289980}">
      <dgm:prSet phldrT="[Texto]" custT="1"/>
      <dgm:spPr/>
      <dgm:t>
        <a:bodyPr/>
        <a:lstStyle/>
        <a:p>
          <a:pPr algn="l"/>
          <a:endParaRPr lang="es-ES" sz="2400" dirty="0"/>
        </a:p>
        <a:p>
          <a:pPr algn="l"/>
          <a:r>
            <a:rPr lang="es-ES" sz="2400" noProof="0" dirty="0"/>
            <a:t>UNIDAD 3: </a:t>
          </a:r>
          <a:r>
            <a:rPr lang="es-ES" sz="2400" b="1" noProof="0" dirty="0"/>
            <a:t>Gestión del cambio digital en las microempresas rurales</a:t>
          </a:r>
        </a:p>
        <a:p>
          <a:pPr algn="l"/>
          <a:endParaRPr lang="es-ES" sz="2400" b="1" noProof="0" dirty="0"/>
        </a:p>
        <a:p>
          <a:pPr algn="l"/>
          <a:r>
            <a:rPr lang="es-ES" sz="2400" noProof="0" dirty="0"/>
            <a:t>Sección 3.1. </a:t>
          </a:r>
          <a:r>
            <a:rPr lang="es-ES" sz="2400" b="1" noProof="0" dirty="0"/>
            <a:t>El cambio digital no se puede evitar</a:t>
          </a:r>
        </a:p>
        <a:p>
          <a:pPr algn="l"/>
          <a:r>
            <a:rPr lang="es-ES" sz="2400" noProof="0" dirty="0"/>
            <a:t>Sección 3.2. </a:t>
          </a:r>
          <a:r>
            <a:rPr lang="es-ES" sz="2400" b="1" noProof="0" dirty="0"/>
            <a:t>La gestión del cambio es compleja y </a:t>
          </a:r>
          <a:r>
            <a:rPr lang="es-ES" sz="2400" b="1" noProof="0" dirty="0" err="1"/>
            <a:t>dificil</a:t>
          </a:r>
          <a:endParaRPr lang="es-ES" sz="2400" b="1" noProof="0" dirty="0"/>
        </a:p>
        <a:p>
          <a:pPr algn="l"/>
          <a:r>
            <a:rPr lang="es-ES" sz="2400" noProof="0" dirty="0"/>
            <a:t>Sección 3.3. </a:t>
          </a:r>
          <a:r>
            <a:rPr lang="es-ES" sz="2400" b="1" noProof="0" dirty="0"/>
            <a:t>Gestión de las herramientas del cambio digital</a:t>
          </a:r>
          <a:endParaRPr lang="es-ES" sz="2400" noProof="0" dirty="0"/>
        </a:p>
        <a:p>
          <a:pPr algn="l"/>
          <a:endParaRPr lang="es-ES" sz="2100" noProof="0" dirty="0"/>
        </a:p>
        <a:p>
          <a:pPr algn="ctr"/>
          <a:endParaRPr lang="es-ES" sz="2100" dirty="0"/>
        </a:p>
      </dgm:t>
    </dgm:pt>
    <dgm:pt modelId="{78AFBB9F-F438-4106-A4C3-7D8B2021376F}" type="parTrans" cxnId="{B3CC6CB5-BB5B-4A96-8B1E-A8A3F01CC766}">
      <dgm:prSet/>
      <dgm:spPr/>
      <dgm:t>
        <a:bodyPr/>
        <a:lstStyle/>
        <a:p>
          <a:endParaRPr lang="es-ES"/>
        </a:p>
      </dgm:t>
    </dgm:pt>
    <dgm:pt modelId="{B5F78038-C462-4723-A996-05689A91AF21}" type="sibTrans" cxnId="{B3CC6CB5-BB5B-4A96-8B1E-A8A3F01CC766}">
      <dgm:prSet/>
      <dgm:spPr/>
      <dgm:t>
        <a:bodyPr/>
        <a:lstStyle/>
        <a:p>
          <a:endParaRPr lang="es-ES"/>
        </a:p>
      </dgm:t>
    </dgm:pt>
    <dgm:pt modelId="{6FB93B61-4A53-45FE-ACC1-D6604E1BAA6B}" type="pres">
      <dgm:prSet presAssocID="{36AF0E53-CBCF-4C04-A4FB-7AC87E586F76}" presName="Name0" presStyleCnt="0">
        <dgm:presLayoutVars>
          <dgm:dir/>
          <dgm:resizeHandles val="exact"/>
        </dgm:presLayoutVars>
      </dgm:prSet>
      <dgm:spPr/>
    </dgm:pt>
    <dgm:pt modelId="{3812FEFD-0534-4CDE-BDFC-5DC8A0A6E211}" type="pres">
      <dgm:prSet presAssocID="{19D75968-110D-4570-A796-4EFA7A289980}" presName="node" presStyleLbl="node1" presStyleIdx="0" presStyleCnt="1">
        <dgm:presLayoutVars>
          <dgm:bulletEnabled val="1"/>
        </dgm:presLayoutVars>
      </dgm:prSet>
      <dgm:spPr/>
    </dgm:pt>
  </dgm:ptLst>
  <dgm:cxnLst>
    <dgm:cxn modelId="{FF7D8E92-146B-4D8B-B3DD-8C252796CD3C}" type="presOf" srcId="{19D75968-110D-4570-A796-4EFA7A289980}" destId="{3812FEFD-0534-4CDE-BDFC-5DC8A0A6E211}" srcOrd="0" destOrd="0" presId="urn:microsoft.com/office/officeart/2005/8/layout/hList6"/>
    <dgm:cxn modelId="{39FF2F98-47BE-4045-AFF8-9CE4EC46F901}" type="presOf" srcId="{36AF0E53-CBCF-4C04-A4FB-7AC87E586F76}" destId="{6FB93B61-4A53-45FE-ACC1-D6604E1BAA6B}" srcOrd="0" destOrd="0" presId="urn:microsoft.com/office/officeart/2005/8/layout/hList6"/>
    <dgm:cxn modelId="{B3CC6CB5-BB5B-4A96-8B1E-A8A3F01CC766}" srcId="{36AF0E53-CBCF-4C04-A4FB-7AC87E586F76}" destId="{19D75968-110D-4570-A796-4EFA7A289980}" srcOrd="0" destOrd="0" parTransId="{78AFBB9F-F438-4106-A4C3-7D8B2021376F}" sibTransId="{B5F78038-C462-4723-A996-05689A91AF21}"/>
    <dgm:cxn modelId="{D7731362-DCB1-41AD-9101-C743EC039DED}" type="presParOf" srcId="{6FB93B61-4A53-45FE-ACC1-D6604E1BAA6B}" destId="{3812FEFD-0534-4CDE-BDFC-5DC8A0A6E21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37D0F-0A01-427C-806C-3BDE0C554716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991A607-7466-4457-87C8-C0CA40315A23}">
      <dgm:prSet phldrT="[Texto]"/>
      <dgm:spPr>
        <a:xfrm rot="5400000">
          <a:off x="-167351" y="170210"/>
          <a:ext cx="1115677" cy="780974"/>
        </a:xfrm>
        <a:prstGeom prst="chevron">
          <a:avLst/>
        </a:prstGeom>
        <a:solidFill>
          <a:srgbClr val="FF8C00"/>
        </a:solidFill>
        <a:ln w="15875" cap="flat" cmpd="sng" algn="ctr">
          <a:solidFill>
            <a:srgbClr val="FF8C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Unidad 1</a:t>
          </a:r>
        </a:p>
      </dgm:t>
    </dgm:pt>
    <dgm:pt modelId="{A4499F8F-8C98-4F22-9390-38711BCBAAE2}" type="parTrans" cxnId="{699FF731-067A-414C-87FE-CB60620F8569}">
      <dgm:prSet/>
      <dgm:spPr/>
      <dgm:t>
        <a:bodyPr/>
        <a:lstStyle/>
        <a:p>
          <a:endParaRPr lang="es-ES"/>
        </a:p>
      </dgm:t>
    </dgm:pt>
    <dgm:pt modelId="{C29B2F6D-2BFD-4ACD-96BB-CE9968F61031}" type="sibTrans" cxnId="{699FF731-067A-414C-87FE-CB60620F8569}">
      <dgm:prSet/>
      <dgm:spPr/>
      <dgm:t>
        <a:bodyPr/>
        <a:lstStyle/>
        <a:p>
          <a:endParaRPr lang="es-ES"/>
        </a:p>
      </dgm:t>
    </dgm:pt>
    <dgm:pt modelId="{70ED07A8-1925-4E2A-A3F7-588056F8DA59}">
      <dgm:prSet phldrT="[Texto]" custT="1"/>
      <dgm:spPr>
        <a:xfrm rot="5400000">
          <a:off x="5057091" y="-4273259"/>
          <a:ext cx="725190" cy="9277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A2AA8D9-8A0B-4C44-AC4A-E229D520682F}" type="parTrans" cxnId="{27E4206D-420D-4A44-8E3D-381C32007183}">
      <dgm:prSet/>
      <dgm:spPr/>
      <dgm:t>
        <a:bodyPr/>
        <a:lstStyle/>
        <a:p>
          <a:endParaRPr lang="es-ES"/>
        </a:p>
      </dgm:t>
    </dgm:pt>
    <dgm:pt modelId="{358BC604-4285-4A45-AB42-ABED8F39E3D2}" type="sibTrans" cxnId="{27E4206D-420D-4A44-8E3D-381C32007183}">
      <dgm:prSet/>
      <dgm:spPr/>
      <dgm:t>
        <a:bodyPr/>
        <a:lstStyle/>
        <a:p>
          <a:endParaRPr lang="es-ES"/>
        </a:p>
      </dgm:t>
    </dgm:pt>
    <dgm:pt modelId="{929949F9-6708-4738-9713-C14A3F26FEC8}">
      <dgm:prSet phldrT="[Texto]"/>
      <dgm:spPr>
        <a:xfrm rot="5400000">
          <a:off x="-167351" y="1137320"/>
          <a:ext cx="1115677" cy="780974"/>
        </a:xfrm>
        <a:prstGeom prst="chevron">
          <a:avLst/>
        </a:prstGeom>
        <a:solidFill>
          <a:srgbClr val="FF8C00"/>
        </a:solidFill>
        <a:ln w="15875" cap="flat" cmpd="sng" algn="ctr">
          <a:solidFill>
            <a:srgbClr val="FF8C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Unidad 2</a:t>
          </a:r>
        </a:p>
      </dgm:t>
    </dgm:pt>
    <dgm:pt modelId="{0F7E1A38-7E70-42A4-AF68-F54EB88D3B4D}" type="parTrans" cxnId="{8AA7AEF0-2C43-4D1F-9795-3D7C3DEEEFE8}">
      <dgm:prSet/>
      <dgm:spPr/>
      <dgm:t>
        <a:bodyPr/>
        <a:lstStyle/>
        <a:p>
          <a:endParaRPr lang="es-ES"/>
        </a:p>
      </dgm:t>
    </dgm:pt>
    <dgm:pt modelId="{ADF06A4A-9857-42CF-BDD4-187E89F55B3D}" type="sibTrans" cxnId="{8AA7AEF0-2C43-4D1F-9795-3D7C3DEEEFE8}">
      <dgm:prSet/>
      <dgm:spPr/>
      <dgm:t>
        <a:bodyPr/>
        <a:lstStyle/>
        <a:p>
          <a:endParaRPr lang="es-ES"/>
        </a:p>
      </dgm:t>
    </dgm:pt>
    <dgm:pt modelId="{8A584B21-BCB2-43BB-B64C-7B360D83A862}">
      <dgm:prSet phldrT="[Texto]" custT="1"/>
      <dgm:spPr>
        <a:xfrm rot="5400000">
          <a:off x="5057091" y="-3306148"/>
          <a:ext cx="725190" cy="9277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8C00"/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25E6093-9D9F-4D0D-AF39-692D3F01524A}" type="parTrans" cxnId="{FDC28727-7F33-4001-87F1-D5F76940E233}">
      <dgm:prSet/>
      <dgm:spPr/>
      <dgm:t>
        <a:bodyPr/>
        <a:lstStyle/>
        <a:p>
          <a:endParaRPr lang="es-ES"/>
        </a:p>
      </dgm:t>
    </dgm:pt>
    <dgm:pt modelId="{E714A1FB-4DC7-477F-B50F-618EF34C0C2D}" type="sibTrans" cxnId="{FDC28727-7F33-4001-87F1-D5F76940E233}">
      <dgm:prSet/>
      <dgm:spPr/>
      <dgm:t>
        <a:bodyPr/>
        <a:lstStyle/>
        <a:p>
          <a:endParaRPr lang="es-ES"/>
        </a:p>
      </dgm:t>
    </dgm:pt>
    <dgm:pt modelId="{361EEB7D-5B21-408A-BB12-7E428E32B92C}">
      <dgm:prSet phldrT="[Texto]" custT="1"/>
      <dgm:spPr>
        <a:xfrm rot="5400000">
          <a:off x="5057091" y="-3306148"/>
          <a:ext cx="725190" cy="9277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8C00"/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6E460BF-0736-4975-9F4F-3F64AC6B912E}" type="parTrans" cxnId="{D7C0872C-3BAC-4C76-BDE4-18E020D8E718}">
      <dgm:prSet/>
      <dgm:spPr/>
      <dgm:t>
        <a:bodyPr/>
        <a:lstStyle/>
        <a:p>
          <a:endParaRPr lang="es-ES"/>
        </a:p>
      </dgm:t>
    </dgm:pt>
    <dgm:pt modelId="{C7EA2977-C538-4F39-9F09-A5A5010D2010}" type="sibTrans" cxnId="{D7C0872C-3BAC-4C76-BDE4-18E020D8E718}">
      <dgm:prSet/>
      <dgm:spPr/>
      <dgm:t>
        <a:bodyPr/>
        <a:lstStyle/>
        <a:p>
          <a:endParaRPr lang="es-ES"/>
        </a:p>
      </dgm:t>
    </dgm:pt>
    <dgm:pt modelId="{DBA8FAFC-47B2-4E94-9B95-1778C01D51D6}">
      <dgm:prSet custT="1"/>
      <dgm:spPr/>
      <dgm:t>
        <a:bodyPr/>
        <a:lstStyle/>
        <a:p>
          <a:r>
            <a:rPr lang="es-ES" sz="24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 conocimiento de los estilos generales de liderazgo ayudarán a desarrollar conscientemente un estilo individual más adecuado para el negocio. </a:t>
          </a:r>
          <a:endParaRPr lang="es-ES" sz="2400" noProof="0" dirty="0"/>
        </a:p>
      </dgm:t>
    </dgm:pt>
    <dgm:pt modelId="{C272D24E-40D8-43AB-AE0A-0861164379C4}" type="parTrans" cxnId="{986E6219-BCFB-4610-BC46-DF37F0F58173}">
      <dgm:prSet/>
      <dgm:spPr/>
      <dgm:t>
        <a:bodyPr/>
        <a:lstStyle/>
        <a:p>
          <a:endParaRPr lang="es-ES"/>
        </a:p>
      </dgm:t>
    </dgm:pt>
    <dgm:pt modelId="{3D4407CF-16CC-4B27-8631-D2D33BF5D2B3}" type="sibTrans" cxnId="{986E6219-BCFB-4610-BC46-DF37F0F58173}">
      <dgm:prSet/>
      <dgm:spPr/>
      <dgm:t>
        <a:bodyPr/>
        <a:lstStyle/>
        <a:p>
          <a:endParaRPr lang="es-ES"/>
        </a:p>
      </dgm:t>
    </dgm:pt>
    <dgm:pt modelId="{40F00831-DA0F-4F68-92C8-477728BD919B}">
      <dgm:prSet phldrT="[Texto]" custT="1"/>
      <dgm:spPr>
        <a:xfrm rot="5400000">
          <a:off x="5057091" y="-4273259"/>
          <a:ext cx="725190" cy="9277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sz="24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 liderazgo eficaz es tan necesario para las microempresas rurales como para cualquier otro tipo de negocio, pero a menudo se descuida debido a la presión ejercida por las tareas del día a día. </a:t>
          </a:r>
        </a:p>
      </dgm:t>
    </dgm:pt>
    <dgm:pt modelId="{C2A8EAF7-D0E7-4696-A964-90BE9D3087E8}" type="sibTrans" cxnId="{5993BA5D-D0CA-4436-B6AD-A82A6FFDD91C}">
      <dgm:prSet/>
      <dgm:spPr/>
      <dgm:t>
        <a:bodyPr/>
        <a:lstStyle/>
        <a:p>
          <a:endParaRPr lang="es-ES"/>
        </a:p>
      </dgm:t>
    </dgm:pt>
    <dgm:pt modelId="{D6E9724A-CE0D-4DE1-A116-EA7736F52CFE}" type="parTrans" cxnId="{5993BA5D-D0CA-4436-B6AD-A82A6FFDD91C}">
      <dgm:prSet/>
      <dgm:spPr/>
      <dgm:t>
        <a:bodyPr/>
        <a:lstStyle/>
        <a:p>
          <a:endParaRPr lang="es-ES"/>
        </a:p>
      </dgm:t>
    </dgm:pt>
    <dgm:pt modelId="{49C7567C-F9A7-4DE9-863A-547C72ACB6E7}">
      <dgm:prSet phldrT="[Texto]" custT="1"/>
      <dgm:spPr>
        <a:xfrm rot="5400000">
          <a:off x="5057091" y="-4273259"/>
          <a:ext cx="725190" cy="92774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sz="24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Existen desafíos de liderazgo exclusivos de las microempresas rurales a los que nos podemos anticipar para estar preparados para ellos.</a:t>
          </a:r>
        </a:p>
      </dgm:t>
    </dgm:pt>
    <dgm:pt modelId="{57BC9074-ADF5-4334-9A86-2E18CD764A54}" type="parTrans" cxnId="{AE60FB53-D1C2-49E9-8896-0FF2052D04BD}">
      <dgm:prSet/>
      <dgm:spPr/>
      <dgm:t>
        <a:bodyPr/>
        <a:lstStyle/>
        <a:p>
          <a:endParaRPr lang="en-IE"/>
        </a:p>
      </dgm:t>
    </dgm:pt>
    <dgm:pt modelId="{56A8EDEE-0C15-42C3-A70B-E3860450B134}" type="sibTrans" cxnId="{AE60FB53-D1C2-49E9-8896-0FF2052D04BD}">
      <dgm:prSet/>
      <dgm:spPr/>
      <dgm:t>
        <a:bodyPr/>
        <a:lstStyle/>
        <a:p>
          <a:endParaRPr lang="en-IE"/>
        </a:p>
      </dgm:t>
    </dgm:pt>
    <dgm:pt modelId="{990A9893-1F2E-40C8-B9FB-24E919DFD2BF}">
      <dgm:prSet custT="1"/>
      <dgm:spPr/>
      <dgm:t>
        <a:bodyPr/>
        <a:lstStyle/>
        <a:p>
          <a:r>
            <a:rPr lang="es-ES" sz="24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Todo tiene sus pros y sus contras y el modelo de negocios es consideración importante. </a:t>
          </a:r>
          <a:endParaRPr lang="es-ES" sz="2400" noProof="0" dirty="0"/>
        </a:p>
      </dgm:t>
    </dgm:pt>
    <dgm:pt modelId="{D9B23864-B529-4A7A-A0C8-E6BDF4D2487C}" type="parTrans" cxnId="{246A3874-B2FD-4AC3-A8C3-8D202A05A895}">
      <dgm:prSet/>
      <dgm:spPr/>
      <dgm:t>
        <a:bodyPr/>
        <a:lstStyle/>
        <a:p>
          <a:endParaRPr lang="en-IE"/>
        </a:p>
      </dgm:t>
    </dgm:pt>
    <dgm:pt modelId="{8EADE6F5-16E0-4905-9E73-0C45C4D34FFE}" type="sibTrans" cxnId="{246A3874-B2FD-4AC3-A8C3-8D202A05A895}">
      <dgm:prSet/>
      <dgm:spPr/>
      <dgm:t>
        <a:bodyPr/>
        <a:lstStyle/>
        <a:p>
          <a:endParaRPr lang="en-IE"/>
        </a:p>
      </dgm:t>
    </dgm:pt>
    <dgm:pt modelId="{EE92B933-1709-4FC8-9BC5-E3D131A65487}">
      <dgm:prSet phldrT="[Texto]"/>
      <dgm:spPr>
        <a:xfrm rot="5400000">
          <a:off x="-167351" y="1137320"/>
          <a:ext cx="1115677" cy="780974"/>
        </a:xfrm>
        <a:solidFill>
          <a:srgbClr val="FF8C00"/>
        </a:solidFill>
        <a:ln w="15875" cap="flat" cmpd="sng" algn="ctr">
          <a:solidFill>
            <a:srgbClr val="FF8C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Unidad 3</a:t>
          </a:r>
        </a:p>
      </dgm:t>
    </dgm:pt>
    <dgm:pt modelId="{D37DA45E-B863-46AF-9227-EC986A8543D4}" type="parTrans" cxnId="{15B09EBF-D1A6-4247-BF90-1AA5F69A6323}">
      <dgm:prSet/>
      <dgm:spPr/>
      <dgm:t>
        <a:bodyPr/>
        <a:lstStyle/>
        <a:p>
          <a:endParaRPr lang="en-IE"/>
        </a:p>
      </dgm:t>
    </dgm:pt>
    <dgm:pt modelId="{4A49375F-433C-4306-B462-D768E24D7E91}" type="sibTrans" cxnId="{15B09EBF-D1A6-4247-BF90-1AA5F69A6323}">
      <dgm:prSet/>
      <dgm:spPr/>
      <dgm:t>
        <a:bodyPr/>
        <a:lstStyle/>
        <a:p>
          <a:endParaRPr lang="en-IE"/>
        </a:p>
      </dgm:t>
    </dgm:pt>
    <dgm:pt modelId="{45F1BAD3-2DAF-4FE0-A045-EF2EA74E8538}">
      <dgm:prSet/>
      <dgm:spPr/>
      <dgm:t>
        <a:bodyPr/>
        <a:lstStyle/>
        <a:p>
          <a:r>
            <a:rPr lang="en-US" dirty="0"/>
            <a:t> </a:t>
          </a:r>
          <a:r>
            <a:rPr lang="es-ES" dirty="0"/>
            <a:t>La gestión del cambio es la función más importante del liderazgo</a:t>
          </a:r>
          <a:r>
            <a:rPr lang="es-ES" noProof="0" dirty="0"/>
            <a:t>. Puede ser un desafío para las microempresas rurales y precisa de un plan muy bien estructurado para tener éxito. </a:t>
          </a:r>
        </a:p>
      </dgm:t>
    </dgm:pt>
    <dgm:pt modelId="{9A20DD6D-5926-4326-990D-DCC0567A0C05}" type="parTrans" cxnId="{C9F41AF2-55B5-481E-B802-4FEAD9AFE957}">
      <dgm:prSet/>
      <dgm:spPr/>
      <dgm:t>
        <a:bodyPr/>
        <a:lstStyle/>
        <a:p>
          <a:endParaRPr lang="en-IE"/>
        </a:p>
      </dgm:t>
    </dgm:pt>
    <dgm:pt modelId="{5DD81C48-2BB4-432B-A0E9-25771DA67806}" type="sibTrans" cxnId="{C9F41AF2-55B5-481E-B802-4FEAD9AFE957}">
      <dgm:prSet/>
      <dgm:spPr/>
      <dgm:t>
        <a:bodyPr/>
        <a:lstStyle/>
        <a:p>
          <a:endParaRPr lang="en-IE"/>
        </a:p>
      </dgm:t>
    </dgm:pt>
    <dgm:pt modelId="{49FEBA6B-54F1-40C1-9288-0F2AB2649D67}" type="pres">
      <dgm:prSet presAssocID="{73A37D0F-0A01-427C-806C-3BDE0C554716}" presName="linearFlow" presStyleCnt="0">
        <dgm:presLayoutVars>
          <dgm:dir/>
          <dgm:animLvl val="lvl"/>
          <dgm:resizeHandles val="exact"/>
        </dgm:presLayoutVars>
      </dgm:prSet>
      <dgm:spPr/>
    </dgm:pt>
    <dgm:pt modelId="{207EC565-6A5E-42E7-ADB2-07069A95658F}" type="pres">
      <dgm:prSet presAssocID="{7991A607-7466-4457-87C8-C0CA40315A23}" presName="composite" presStyleCnt="0"/>
      <dgm:spPr/>
    </dgm:pt>
    <dgm:pt modelId="{372C945C-259A-4409-A878-2163FB9FB9E1}" type="pres">
      <dgm:prSet presAssocID="{7991A607-7466-4457-87C8-C0CA40315A23}" presName="parentText" presStyleLbl="alignNode1" presStyleIdx="0" presStyleCnt="3" custScaleY="89862" custLinFactNeighborX="5260" custLinFactNeighborY="-79327">
        <dgm:presLayoutVars>
          <dgm:chMax val="1"/>
          <dgm:bulletEnabled val="1"/>
        </dgm:presLayoutVars>
      </dgm:prSet>
      <dgm:spPr/>
    </dgm:pt>
    <dgm:pt modelId="{61BF64C8-B481-4665-A533-2C338B5FE312}" type="pres">
      <dgm:prSet presAssocID="{7991A607-7466-4457-87C8-C0CA40315A23}" presName="descendantText" presStyleLbl="alignAcc1" presStyleIdx="0" presStyleCnt="3" custScaleX="93251" custScaleY="187941" custLinFactNeighborX="291" custLinFactNeighborY="-76163">
        <dgm:presLayoutVars>
          <dgm:bulletEnabled val="1"/>
        </dgm:presLayoutVars>
      </dgm:prSet>
      <dgm:spPr>
        <a:prstGeom prst="round2SameRect">
          <a:avLst/>
        </a:prstGeom>
      </dgm:spPr>
    </dgm:pt>
    <dgm:pt modelId="{8D0C9BC5-5A25-46DB-B3A1-99F5F9B1E4EB}" type="pres">
      <dgm:prSet presAssocID="{C29B2F6D-2BFD-4ACD-96BB-CE9968F61031}" presName="sp" presStyleCnt="0"/>
      <dgm:spPr/>
    </dgm:pt>
    <dgm:pt modelId="{0C4CA8CF-FA47-4E25-A8FB-B020A38E2677}" type="pres">
      <dgm:prSet presAssocID="{929949F9-6708-4738-9713-C14A3F26FEC8}" presName="composite" presStyleCnt="0"/>
      <dgm:spPr/>
    </dgm:pt>
    <dgm:pt modelId="{8B8D4138-9F8B-48F9-ADD4-2E3053B5D64B}" type="pres">
      <dgm:prSet presAssocID="{929949F9-6708-4738-9713-C14A3F26FEC8}" presName="parentText" presStyleLbl="alignNode1" presStyleIdx="1" presStyleCnt="3" custLinFactNeighborX="5854" custLinFactNeighborY="-46668">
        <dgm:presLayoutVars>
          <dgm:chMax val="1"/>
          <dgm:bulletEnabled val="1"/>
        </dgm:presLayoutVars>
      </dgm:prSet>
      <dgm:spPr/>
    </dgm:pt>
    <dgm:pt modelId="{EE001D36-7EA7-40EA-B3F8-70F5116F2BEF}" type="pres">
      <dgm:prSet presAssocID="{929949F9-6708-4738-9713-C14A3F26FEC8}" presName="descendantText" presStyleLbl="alignAcc1" presStyleIdx="1" presStyleCnt="3" custScaleX="94672" custLinFactNeighborX="895" custLinFactNeighborY="-48768">
        <dgm:presLayoutVars>
          <dgm:bulletEnabled val="1"/>
        </dgm:presLayoutVars>
      </dgm:prSet>
      <dgm:spPr/>
    </dgm:pt>
    <dgm:pt modelId="{28C1378E-E8A5-4323-9EB7-2C7DA2B48B6C}" type="pres">
      <dgm:prSet presAssocID="{ADF06A4A-9857-42CF-BDD4-187E89F55B3D}" presName="sp" presStyleCnt="0"/>
      <dgm:spPr/>
    </dgm:pt>
    <dgm:pt modelId="{224BBAF2-BEBE-4A85-82A0-E166927F75A2}" type="pres">
      <dgm:prSet presAssocID="{EE92B933-1709-4FC8-9BC5-E3D131A65487}" presName="composite" presStyleCnt="0"/>
      <dgm:spPr/>
    </dgm:pt>
    <dgm:pt modelId="{13C9726F-1C52-43EF-9610-4CE40FA7EF45}" type="pres">
      <dgm:prSet presAssocID="{EE92B933-1709-4FC8-9BC5-E3D131A65487}" presName="parentText" presStyleLbl="alignNode1" presStyleIdx="2" presStyleCnt="3" custLinFactNeighborX="5854" custLinFactNeighborY="-46668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0B0C6652-BAF0-4A4E-BCAC-063A59BBD826}" type="pres">
      <dgm:prSet presAssocID="{EE92B933-1709-4FC8-9BC5-E3D131A65487}" presName="descendantText" presStyleLbl="alignAcc1" presStyleIdx="2" presStyleCnt="3" custScaleX="94189" custLinFactNeighborX="810" custLinFactNeighborY="-51395">
        <dgm:presLayoutVars>
          <dgm:bulletEnabled val="1"/>
        </dgm:presLayoutVars>
      </dgm:prSet>
      <dgm:spPr/>
    </dgm:pt>
  </dgm:ptLst>
  <dgm:cxnLst>
    <dgm:cxn modelId="{FD782E0D-4A8D-4783-A6CB-E7711CF8A7ED}" type="presOf" srcId="{49C7567C-F9A7-4DE9-863A-547C72ACB6E7}" destId="{61BF64C8-B481-4665-A533-2C338B5FE312}" srcOrd="0" destOrd="2" presId="urn:microsoft.com/office/officeart/2005/8/layout/chevron2"/>
    <dgm:cxn modelId="{986E6219-BCFB-4610-BC46-DF37F0F58173}" srcId="{929949F9-6708-4738-9713-C14A3F26FEC8}" destId="{DBA8FAFC-47B2-4E94-9B95-1778C01D51D6}" srcOrd="1" destOrd="0" parTransId="{C272D24E-40D8-43AB-AE0A-0861164379C4}" sibTransId="{3D4407CF-16CC-4B27-8631-D2D33BF5D2B3}"/>
    <dgm:cxn modelId="{78978719-77DA-4A5B-A511-FDF9A36F845F}" type="presOf" srcId="{990A9893-1F2E-40C8-B9FB-24E919DFD2BF}" destId="{EE001D36-7EA7-40EA-B3F8-70F5116F2BEF}" srcOrd="0" destOrd="2" presId="urn:microsoft.com/office/officeart/2005/8/layout/chevron2"/>
    <dgm:cxn modelId="{FDC28727-7F33-4001-87F1-D5F76940E233}" srcId="{929949F9-6708-4738-9713-C14A3F26FEC8}" destId="{8A584B21-BCB2-43BB-B64C-7B360D83A862}" srcOrd="0" destOrd="0" parTransId="{425E6093-9D9F-4D0D-AF39-692D3F01524A}" sibTransId="{E714A1FB-4DC7-477F-B50F-618EF34C0C2D}"/>
    <dgm:cxn modelId="{D7C0872C-3BAC-4C76-BDE4-18E020D8E718}" srcId="{929949F9-6708-4738-9713-C14A3F26FEC8}" destId="{361EEB7D-5B21-408A-BB12-7E428E32B92C}" srcOrd="3" destOrd="0" parTransId="{C6E460BF-0736-4975-9F4F-3F64AC6B912E}" sibTransId="{C7EA2977-C538-4F39-9F09-A5A5010D2010}"/>
    <dgm:cxn modelId="{699FF731-067A-414C-87FE-CB60620F8569}" srcId="{73A37D0F-0A01-427C-806C-3BDE0C554716}" destId="{7991A607-7466-4457-87C8-C0CA40315A23}" srcOrd="0" destOrd="0" parTransId="{A4499F8F-8C98-4F22-9390-38711BCBAAE2}" sibTransId="{C29B2F6D-2BFD-4ACD-96BB-CE9968F61031}"/>
    <dgm:cxn modelId="{5993BA5D-D0CA-4436-B6AD-A82A6FFDD91C}" srcId="{7991A607-7466-4457-87C8-C0CA40315A23}" destId="{40F00831-DA0F-4F68-92C8-477728BD919B}" srcOrd="1" destOrd="0" parTransId="{D6E9724A-CE0D-4DE1-A116-EA7736F52CFE}" sibTransId="{C2A8EAF7-D0E7-4696-A964-90BE9D3087E8}"/>
    <dgm:cxn modelId="{15606369-DB63-451B-B624-858FB306A33F}" type="presOf" srcId="{45F1BAD3-2DAF-4FE0-A045-EF2EA74E8538}" destId="{0B0C6652-BAF0-4A4E-BCAC-063A59BBD826}" srcOrd="0" destOrd="0" presId="urn:microsoft.com/office/officeart/2005/8/layout/chevron2"/>
    <dgm:cxn modelId="{287D966A-1002-4878-80E0-687B38B974D5}" type="presOf" srcId="{DBA8FAFC-47B2-4E94-9B95-1778C01D51D6}" destId="{EE001D36-7EA7-40EA-B3F8-70F5116F2BEF}" srcOrd="0" destOrd="1" presId="urn:microsoft.com/office/officeart/2005/8/layout/chevron2"/>
    <dgm:cxn modelId="{27E4206D-420D-4A44-8E3D-381C32007183}" srcId="{7991A607-7466-4457-87C8-C0CA40315A23}" destId="{70ED07A8-1925-4E2A-A3F7-588056F8DA59}" srcOrd="0" destOrd="0" parTransId="{BA2AA8D9-8A0B-4C44-AC4A-E229D520682F}" sibTransId="{358BC604-4285-4A45-AB42-ABED8F39E3D2}"/>
    <dgm:cxn modelId="{AE60FB53-D1C2-49E9-8896-0FF2052D04BD}" srcId="{7991A607-7466-4457-87C8-C0CA40315A23}" destId="{49C7567C-F9A7-4DE9-863A-547C72ACB6E7}" srcOrd="2" destOrd="0" parTransId="{57BC9074-ADF5-4334-9A86-2E18CD764A54}" sibTransId="{56A8EDEE-0C15-42C3-A70B-E3860450B134}"/>
    <dgm:cxn modelId="{246A3874-B2FD-4AC3-A8C3-8D202A05A895}" srcId="{929949F9-6708-4738-9713-C14A3F26FEC8}" destId="{990A9893-1F2E-40C8-B9FB-24E919DFD2BF}" srcOrd="2" destOrd="0" parTransId="{D9B23864-B529-4A7A-A0C8-E6BDF4D2487C}" sibTransId="{8EADE6F5-16E0-4905-9E73-0C45C4D34FFE}"/>
    <dgm:cxn modelId="{AD670B58-B3EC-4AAA-9548-8E67132A1022}" type="presOf" srcId="{73A37D0F-0A01-427C-806C-3BDE0C554716}" destId="{49FEBA6B-54F1-40C1-9288-0F2AB2649D67}" srcOrd="0" destOrd="0" presId="urn:microsoft.com/office/officeart/2005/8/layout/chevron2"/>
    <dgm:cxn modelId="{30145381-78CD-45F1-A2C5-4FA86B038B2D}" type="presOf" srcId="{7991A607-7466-4457-87C8-C0CA40315A23}" destId="{372C945C-259A-4409-A878-2163FB9FB9E1}" srcOrd="0" destOrd="0" presId="urn:microsoft.com/office/officeart/2005/8/layout/chevron2"/>
    <dgm:cxn modelId="{C9A99F97-8DD7-4F63-AFA3-2546D79C0EB8}" type="presOf" srcId="{EE92B933-1709-4FC8-9BC5-E3D131A65487}" destId="{13C9726F-1C52-43EF-9610-4CE40FA7EF45}" srcOrd="0" destOrd="0" presId="urn:microsoft.com/office/officeart/2005/8/layout/chevron2"/>
    <dgm:cxn modelId="{5F7634A8-F0F7-4878-A74D-52317EA83116}" type="presOf" srcId="{8A584B21-BCB2-43BB-B64C-7B360D83A862}" destId="{EE001D36-7EA7-40EA-B3F8-70F5116F2BEF}" srcOrd="0" destOrd="0" presId="urn:microsoft.com/office/officeart/2005/8/layout/chevron2"/>
    <dgm:cxn modelId="{15B09EBF-D1A6-4247-BF90-1AA5F69A6323}" srcId="{73A37D0F-0A01-427C-806C-3BDE0C554716}" destId="{EE92B933-1709-4FC8-9BC5-E3D131A65487}" srcOrd="2" destOrd="0" parTransId="{D37DA45E-B863-46AF-9227-EC986A8543D4}" sibTransId="{4A49375F-433C-4306-B462-D768E24D7E91}"/>
    <dgm:cxn modelId="{85A44DC3-89E5-4FB2-9455-7BA6947AD639}" type="presOf" srcId="{40F00831-DA0F-4F68-92C8-477728BD919B}" destId="{61BF64C8-B481-4665-A533-2C338B5FE312}" srcOrd="0" destOrd="1" presId="urn:microsoft.com/office/officeart/2005/8/layout/chevron2"/>
    <dgm:cxn modelId="{602B11CA-F846-4D8B-92B3-0DBBF392E24A}" type="presOf" srcId="{929949F9-6708-4738-9713-C14A3F26FEC8}" destId="{8B8D4138-9F8B-48F9-ADD4-2E3053B5D64B}" srcOrd="0" destOrd="0" presId="urn:microsoft.com/office/officeart/2005/8/layout/chevron2"/>
    <dgm:cxn modelId="{8AA7AEF0-2C43-4D1F-9795-3D7C3DEEEFE8}" srcId="{73A37D0F-0A01-427C-806C-3BDE0C554716}" destId="{929949F9-6708-4738-9713-C14A3F26FEC8}" srcOrd="1" destOrd="0" parTransId="{0F7E1A38-7E70-42A4-AF68-F54EB88D3B4D}" sibTransId="{ADF06A4A-9857-42CF-BDD4-187E89F55B3D}"/>
    <dgm:cxn modelId="{C9F41AF2-55B5-481E-B802-4FEAD9AFE957}" srcId="{EE92B933-1709-4FC8-9BC5-E3D131A65487}" destId="{45F1BAD3-2DAF-4FE0-A045-EF2EA74E8538}" srcOrd="0" destOrd="0" parTransId="{9A20DD6D-5926-4326-990D-DCC0567A0C05}" sibTransId="{5DD81C48-2BB4-432B-A0E9-25771DA67806}"/>
    <dgm:cxn modelId="{A78A66F7-08BB-42E0-B03F-F4DC4DD532B6}" type="presOf" srcId="{70ED07A8-1925-4E2A-A3F7-588056F8DA59}" destId="{61BF64C8-B481-4665-A533-2C338B5FE312}" srcOrd="0" destOrd="0" presId="urn:microsoft.com/office/officeart/2005/8/layout/chevron2"/>
    <dgm:cxn modelId="{D8523FF8-2F0D-4D07-B4AF-6A97926EFCD7}" type="presOf" srcId="{361EEB7D-5B21-408A-BB12-7E428E32B92C}" destId="{EE001D36-7EA7-40EA-B3F8-70F5116F2BEF}" srcOrd="0" destOrd="3" presId="urn:microsoft.com/office/officeart/2005/8/layout/chevron2"/>
    <dgm:cxn modelId="{09807F57-12DA-4D52-B57C-4BDD525106D8}" type="presParOf" srcId="{49FEBA6B-54F1-40C1-9288-0F2AB2649D67}" destId="{207EC565-6A5E-42E7-ADB2-07069A95658F}" srcOrd="0" destOrd="0" presId="urn:microsoft.com/office/officeart/2005/8/layout/chevron2"/>
    <dgm:cxn modelId="{97491901-C94B-4FFC-99E6-910F39736E23}" type="presParOf" srcId="{207EC565-6A5E-42E7-ADB2-07069A95658F}" destId="{372C945C-259A-4409-A878-2163FB9FB9E1}" srcOrd="0" destOrd="0" presId="urn:microsoft.com/office/officeart/2005/8/layout/chevron2"/>
    <dgm:cxn modelId="{2FBA76C3-8673-4687-BF2D-D692649B23DD}" type="presParOf" srcId="{207EC565-6A5E-42E7-ADB2-07069A95658F}" destId="{61BF64C8-B481-4665-A533-2C338B5FE312}" srcOrd="1" destOrd="0" presId="urn:microsoft.com/office/officeart/2005/8/layout/chevron2"/>
    <dgm:cxn modelId="{FD308ED2-4D5E-4944-873C-3CFAC0F385CF}" type="presParOf" srcId="{49FEBA6B-54F1-40C1-9288-0F2AB2649D67}" destId="{8D0C9BC5-5A25-46DB-B3A1-99F5F9B1E4EB}" srcOrd="1" destOrd="0" presId="urn:microsoft.com/office/officeart/2005/8/layout/chevron2"/>
    <dgm:cxn modelId="{5F56241B-B13A-4B8F-AD65-D694E2218559}" type="presParOf" srcId="{49FEBA6B-54F1-40C1-9288-0F2AB2649D67}" destId="{0C4CA8CF-FA47-4E25-A8FB-B020A38E2677}" srcOrd="2" destOrd="0" presId="urn:microsoft.com/office/officeart/2005/8/layout/chevron2"/>
    <dgm:cxn modelId="{0DEF7DC1-4560-4022-89E1-FA86916C3BA0}" type="presParOf" srcId="{0C4CA8CF-FA47-4E25-A8FB-B020A38E2677}" destId="{8B8D4138-9F8B-48F9-ADD4-2E3053B5D64B}" srcOrd="0" destOrd="0" presId="urn:microsoft.com/office/officeart/2005/8/layout/chevron2"/>
    <dgm:cxn modelId="{5F1A5EED-385D-4EC0-BE1D-E39F01ACEAC8}" type="presParOf" srcId="{0C4CA8CF-FA47-4E25-A8FB-B020A38E2677}" destId="{EE001D36-7EA7-40EA-B3F8-70F5116F2BEF}" srcOrd="1" destOrd="0" presId="urn:microsoft.com/office/officeart/2005/8/layout/chevron2"/>
    <dgm:cxn modelId="{8AB6951B-B689-4D22-A625-8F4AF32D5D96}" type="presParOf" srcId="{49FEBA6B-54F1-40C1-9288-0F2AB2649D67}" destId="{28C1378E-E8A5-4323-9EB7-2C7DA2B48B6C}" srcOrd="3" destOrd="0" presId="urn:microsoft.com/office/officeart/2005/8/layout/chevron2"/>
    <dgm:cxn modelId="{0B095B58-C7BA-431D-BBFE-452BB4F6A7BD}" type="presParOf" srcId="{49FEBA6B-54F1-40C1-9288-0F2AB2649D67}" destId="{224BBAF2-BEBE-4A85-82A0-E166927F75A2}" srcOrd="4" destOrd="0" presId="urn:microsoft.com/office/officeart/2005/8/layout/chevron2"/>
    <dgm:cxn modelId="{68CA821C-6111-43A5-9910-03C3985FE30C}" type="presParOf" srcId="{224BBAF2-BEBE-4A85-82A0-E166927F75A2}" destId="{13C9726F-1C52-43EF-9610-4CE40FA7EF45}" srcOrd="0" destOrd="0" presId="urn:microsoft.com/office/officeart/2005/8/layout/chevron2"/>
    <dgm:cxn modelId="{3F23A602-EB88-4122-84E6-0AF0FCE524E0}" type="presParOf" srcId="{224BBAF2-BEBE-4A85-82A0-E166927F75A2}" destId="{0B0C6652-BAF0-4A4E-BCAC-063A59BBD8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FEFD-0534-4CDE-BDFC-5DC8A0A6E211}">
      <dsp:nvSpPr>
        <dsp:cNvPr id="0" name=""/>
        <dsp:cNvSpPr/>
      </dsp:nvSpPr>
      <dsp:spPr>
        <a:xfrm rot="16200000">
          <a:off x="1629196" y="-1621073"/>
          <a:ext cx="4572000" cy="78141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UNIDAD 1:</a:t>
          </a:r>
          <a:r>
            <a:rPr lang="es-ES" sz="2400" b="1" kern="1200" noProof="0" dirty="0"/>
            <a:t> Liderazgo para las microempresas rurales</a:t>
          </a:r>
          <a:endParaRPr lang="es-E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Sección 1.1. </a:t>
          </a:r>
          <a:r>
            <a:rPr lang="es-ES" sz="2400" b="1" kern="1200" noProof="0" dirty="0"/>
            <a:t>Introducción: Liderazgo eficaz para microempresas rurales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Sección 1.2. </a:t>
          </a:r>
          <a:r>
            <a:rPr lang="es-ES" sz="2400" b="1" kern="1200" noProof="0" dirty="0"/>
            <a:t>Desafíos y soluciones</a:t>
          </a:r>
          <a:endParaRPr lang="es-E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 rot="5400000">
        <a:off x="8123" y="914400"/>
        <a:ext cx="7814146" cy="2743200"/>
      </dsp:txXfrm>
    </dsp:sp>
    <dsp:sp modelId="{6A06E1D3-CB2E-499A-A964-4B9EA4634424}">
      <dsp:nvSpPr>
        <dsp:cNvPr id="0" name=""/>
        <dsp:cNvSpPr/>
      </dsp:nvSpPr>
      <dsp:spPr>
        <a:xfrm rot="16200000">
          <a:off x="10029403" y="-1621073"/>
          <a:ext cx="4572000" cy="78141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UNIDAD 2: </a:t>
          </a:r>
          <a:r>
            <a:rPr lang="es-ES" sz="2400" b="1" kern="1200" noProof="0" dirty="0"/>
            <a:t>Estilos de liderazgo para microempresas rurales</a:t>
          </a:r>
          <a:endParaRPr lang="es-E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Sección 2.1. ¿Qué son los estilos de liderazgo</a:t>
          </a:r>
          <a:r>
            <a:rPr lang="es-ES" sz="2400" b="1" kern="1200" noProof="0" dirty="0"/>
            <a:t>? ¿Cuál es tu estilo de liderazgo?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 rot="5400000">
        <a:off x="8408330" y="914400"/>
        <a:ext cx="7814146" cy="2743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FEFD-0534-4CDE-BDFC-5DC8A0A6E211}">
      <dsp:nvSpPr>
        <dsp:cNvPr id="0" name=""/>
        <dsp:cNvSpPr/>
      </dsp:nvSpPr>
      <dsp:spPr>
        <a:xfrm rot="16200000">
          <a:off x="5829300" y="-5821374"/>
          <a:ext cx="4572000" cy="1621474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UNIDAD 3: </a:t>
          </a:r>
          <a:r>
            <a:rPr lang="es-ES" sz="2400" b="1" kern="1200" noProof="0" dirty="0"/>
            <a:t>Gestión del cambio digital en las microempresas rurales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Sección 3.1. </a:t>
          </a:r>
          <a:r>
            <a:rPr lang="es-ES" sz="2400" b="1" kern="1200" noProof="0" dirty="0"/>
            <a:t>El cambio digital no se puede evitar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Sección 3.2. </a:t>
          </a:r>
          <a:r>
            <a:rPr lang="es-ES" sz="2400" b="1" kern="1200" noProof="0" dirty="0"/>
            <a:t>La gestión del cambio es compleja y </a:t>
          </a:r>
          <a:r>
            <a:rPr lang="es-ES" sz="2400" b="1" kern="1200" noProof="0" dirty="0" err="1"/>
            <a:t>dificil</a:t>
          </a:r>
          <a:endParaRPr lang="es-ES" sz="2400" b="1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Sección 3.3. </a:t>
          </a:r>
          <a:r>
            <a:rPr lang="es-ES" sz="2400" b="1" kern="1200" noProof="0" dirty="0"/>
            <a:t>Gestión de las herramientas del cambio digital</a:t>
          </a:r>
          <a:endParaRPr lang="es-E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noProof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 rot="5400000">
        <a:off x="7926" y="914400"/>
        <a:ext cx="16214749" cy="2743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C945C-259A-4409-A878-2163FB9FB9E1}">
      <dsp:nvSpPr>
        <dsp:cNvPr id="0" name=""/>
        <dsp:cNvSpPr/>
      </dsp:nvSpPr>
      <dsp:spPr>
        <a:xfrm rot="5400000">
          <a:off x="107600" y="275760"/>
          <a:ext cx="1404424" cy="1094007"/>
        </a:xfrm>
        <a:prstGeom prst="chevron">
          <a:avLst/>
        </a:prstGeom>
        <a:solidFill>
          <a:srgbClr val="FF8C00"/>
        </a:solidFill>
        <a:ln w="15875" cap="flat" cmpd="sng" algn="ctr">
          <a:solidFill>
            <a:srgbClr val="FF8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Unidad 1</a:t>
          </a:r>
        </a:p>
      </dsp:txBody>
      <dsp:txXfrm rot="-5400000">
        <a:off x="262809" y="667556"/>
        <a:ext cx="1094007" cy="310417"/>
      </dsp:txXfrm>
    </dsp:sp>
    <dsp:sp modelId="{61BF64C8-B481-4665-A533-2C338B5FE312}">
      <dsp:nvSpPr>
        <dsp:cNvPr id="0" name=""/>
        <dsp:cNvSpPr/>
      </dsp:nvSpPr>
      <dsp:spPr>
        <a:xfrm rot="5400000">
          <a:off x="7924272" y="-6063124"/>
          <a:ext cx="2125737" cy="1425506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 liderazgo eficaz es tan necesario para las microempresas rurales como para cualquier otro tipo de negocio, pero a menudo se descuida debido a la presión ejercida por las tareas del día a día.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Existen desafíos de liderazgo exclusivos de las microempresas rurales a los que nos podemos anticipar para estar preparados para ellos.</a:t>
          </a:r>
        </a:p>
      </dsp:txBody>
      <dsp:txXfrm rot="-5400000">
        <a:off x="1859609" y="105309"/>
        <a:ext cx="14151294" cy="1918197"/>
      </dsp:txXfrm>
    </dsp:sp>
    <dsp:sp modelId="{8B8D4138-9F8B-48F9-ADD4-2E3053B5D64B}">
      <dsp:nvSpPr>
        <dsp:cNvPr id="0" name=""/>
        <dsp:cNvSpPr/>
      </dsp:nvSpPr>
      <dsp:spPr>
        <a:xfrm rot="5400000">
          <a:off x="34876" y="2319770"/>
          <a:ext cx="1562868" cy="1094007"/>
        </a:xfrm>
        <a:prstGeom prst="chevron">
          <a:avLst/>
        </a:prstGeom>
        <a:solidFill>
          <a:srgbClr val="FF8C00"/>
        </a:solidFill>
        <a:ln w="15875" cap="flat" cmpd="sng" algn="ctr">
          <a:solidFill>
            <a:srgbClr val="FF8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Unidad 2</a:t>
          </a:r>
        </a:p>
      </dsp:txBody>
      <dsp:txXfrm rot="-5400000">
        <a:off x="269307" y="2632344"/>
        <a:ext cx="1094007" cy="468861"/>
      </dsp:txXfrm>
    </dsp:sp>
    <dsp:sp modelId="{EE001D36-7EA7-40EA-B3F8-70F5116F2BEF}">
      <dsp:nvSpPr>
        <dsp:cNvPr id="0" name=""/>
        <dsp:cNvSpPr/>
      </dsp:nvSpPr>
      <dsp:spPr>
        <a:xfrm rot="5400000">
          <a:off x="8634356" y="-4467352"/>
          <a:ext cx="1015864" cy="145891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8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 conocimiento de los estilos generales de liderazgo ayudarán a desarrollar conscientemente un estilo individual más adecuado para el negocio. </a:t>
          </a:r>
          <a:endParaRPr lang="es-E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Todo tiene sus pros y sus contras y el modelo de negocios es consideración importante. </a:t>
          </a:r>
          <a:endParaRPr lang="es-ES" sz="24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847720" y="2368874"/>
        <a:ext cx="14539547" cy="916684"/>
      </dsp:txXfrm>
    </dsp:sp>
    <dsp:sp modelId="{13C9726F-1C52-43EF-9610-4CE40FA7EF45}">
      <dsp:nvSpPr>
        <dsp:cNvPr id="0" name=""/>
        <dsp:cNvSpPr/>
      </dsp:nvSpPr>
      <dsp:spPr>
        <a:xfrm rot="5400000">
          <a:off x="34876" y="3708608"/>
          <a:ext cx="1562868" cy="1094007"/>
        </a:xfrm>
        <a:prstGeom prst="chevron">
          <a:avLst/>
        </a:prstGeom>
        <a:solidFill>
          <a:srgbClr val="FF8C00"/>
        </a:solidFill>
        <a:ln w="15875" cap="flat" cmpd="sng" algn="ctr">
          <a:solidFill>
            <a:srgbClr val="FF8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Unidad 3</a:t>
          </a:r>
        </a:p>
      </dsp:txBody>
      <dsp:txXfrm rot="-5400000">
        <a:off x="269307" y="4021182"/>
        <a:ext cx="1094007" cy="468861"/>
      </dsp:txXfrm>
    </dsp:sp>
    <dsp:sp modelId="{0B0C6652-BAF0-4A4E-BCAC-063A59BBD826}">
      <dsp:nvSpPr>
        <dsp:cNvPr id="0" name=""/>
        <dsp:cNvSpPr/>
      </dsp:nvSpPr>
      <dsp:spPr>
        <a:xfrm rot="5400000">
          <a:off x="8621258" y="-3067986"/>
          <a:ext cx="1015864" cy="14514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 </a:t>
          </a:r>
          <a:r>
            <a:rPr lang="es-ES" sz="2800" kern="1200" dirty="0"/>
            <a:t>La gestión del cambio es la función más importante del liderazgo</a:t>
          </a:r>
          <a:r>
            <a:rPr lang="es-ES" sz="2800" kern="1200" noProof="0" dirty="0"/>
            <a:t>. Puede ser un desafío para las microempresas rurales y precisa de un plan muy bien estructurado para tener éxito. </a:t>
          </a:r>
        </a:p>
      </dsp:txBody>
      <dsp:txXfrm rot="-5400000">
        <a:off x="1871838" y="3731024"/>
        <a:ext cx="14465115" cy="91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3BB2D-BFF3-4512-852A-ADC83E812481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AE04-102E-4987-8452-DB8C2E58FA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97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CAE04-102E-4987-8452-DB8C2E58FA9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53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700811" y="9206531"/>
            <a:ext cx="6569709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5" dirty="0"/>
              <a:t>Legal</a:t>
            </a:r>
            <a:r>
              <a:rPr spc="50" dirty="0"/>
              <a:t> </a:t>
            </a:r>
            <a:r>
              <a:rPr spc="-25" dirty="0"/>
              <a:t>description</a:t>
            </a:r>
            <a:r>
              <a:rPr spc="50" dirty="0"/>
              <a:t> </a:t>
            </a:r>
            <a:r>
              <a:rPr spc="20" dirty="0"/>
              <a:t>–</a:t>
            </a:r>
            <a:r>
              <a:rPr spc="55" dirty="0"/>
              <a:t> </a:t>
            </a:r>
            <a:r>
              <a:rPr spc="-15" dirty="0"/>
              <a:t>Creative</a:t>
            </a:r>
            <a:r>
              <a:rPr spc="50" dirty="0"/>
              <a:t> </a:t>
            </a:r>
            <a:r>
              <a:rPr spc="-10" dirty="0"/>
              <a:t>Commons</a:t>
            </a:r>
            <a:r>
              <a:rPr spc="55" dirty="0"/>
              <a:t> </a:t>
            </a:r>
            <a:r>
              <a:rPr spc="-30" dirty="0"/>
              <a:t>licensing:</a:t>
            </a:r>
            <a:r>
              <a:rPr spc="50" dirty="0"/>
              <a:t> </a:t>
            </a:r>
            <a:r>
              <a:rPr spc="-65" dirty="0"/>
              <a:t>The</a:t>
            </a:r>
            <a:r>
              <a:rPr spc="50" dirty="0"/>
              <a:t> </a:t>
            </a:r>
            <a:r>
              <a:rPr spc="-35" dirty="0"/>
              <a:t>materials</a:t>
            </a:r>
            <a:r>
              <a:rPr spc="55" dirty="0"/>
              <a:t> </a:t>
            </a:r>
            <a:r>
              <a:rPr spc="-25" dirty="0"/>
              <a:t>published</a:t>
            </a:r>
            <a:r>
              <a:rPr spc="50" dirty="0"/>
              <a:t> </a:t>
            </a:r>
            <a:r>
              <a:rPr spc="-15" dirty="0"/>
              <a:t>on</a:t>
            </a:r>
            <a:r>
              <a:rPr spc="55" dirty="0"/>
              <a:t> </a:t>
            </a:r>
            <a:r>
              <a:rPr spc="-40" dirty="0"/>
              <a:t>the</a:t>
            </a:r>
            <a:r>
              <a:rPr spc="50" dirty="0"/>
              <a:t> </a:t>
            </a:r>
            <a:r>
              <a:rPr spc="5" dirty="0"/>
              <a:t>Micro2</a:t>
            </a:r>
            <a:r>
              <a:rPr spc="55" dirty="0"/>
              <a:t> </a:t>
            </a:r>
            <a:r>
              <a:rPr spc="-35" dirty="0"/>
              <a:t>project</a:t>
            </a:r>
            <a:r>
              <a:rPr spc="50" dirty="0"/>
              <a:t> </a:t>
            </a:r>
            <a:r>
              <a:rPr spc="-25" dirty="0"/>
              <a:t>website</a:t>
            </a:r>
            <a:r>
              <a:rPr spc="50" dirty="0"/>
              <a:t> </a:t>
            </a:r>
            <a:r>
              <a:rPr spc="-15" dirty="0"/>
              <a:t>are</a:t>
            </a:r>
            <a:r>
              <a:rPr spc="55" dirty="0"/>
              <a:t> </a:t>
            </a:r>
            <a:r>
              <a:rPr spc="-20" dirty="0"/>
              <a:t>classified</a:t>
            </a:r>
          </a:p>
          <a:p>
            <a:pPr marL="12700" marR="8890">
              <a:lnSpc>
                <a:spcPct val="112500"/>
              </a:lnSpc>
            </a:pPr>
            <a:r>
              <a:rPr spc="15" dirty="0"/>
              <a:t>as Open </a:t>
            </a:r>
            <a:r>
              <a:rPr spc="-15" dirty="0"/>
              <a:t>Educational</a:t>
            </a:r>
            <a:r>
              <a:rPr spc="-10" dirty="0"/>
              <a:t> </a:t>
            </a:r>
            <a:r>
              <a:rPr spc="-15" dirty="0"/>
              <a:t>Resources'</a:t>
            </a:r>
            <a:r>
              <a:rPr spc="-10" dirty="0"/>
              <a:t> (OER) </a:t>
            </a:r>
            <a:r>
              <a:rPr dirty="0"/>
              <a:t>and </a:t>
            </a:r>
            <a:r>
              <a:rPr spc="5" dirty="0"/>
              <a:t>can </a:t>
            </a:r>
            <a:r>
              <a:rPr dirty="0"/>
              <a:t>be </a:t>
            </a:r>
            <a:r>
              <a:rPr spc="-45" dirty="0"/>
              <a:t>freely</a:t>
            </a:r>
            <a:r>
              <a:rPr spc="-40" dirty="0"/>
              <a:t> </a:t>
            </a:r>
            <a:r>
              <a:rPr spc="-45" dirty="0"/>
              <a:t>(without</a:t>
            </a:r>
            <a:r>
              <a:rPr spc="-40" dirty="0"/>
              <a:t> </a:t>
            </a:r>
            <a:r>
              <a:rPr spc="-35" dirty="0"/>
              <a:t>permission</a:t>
            </a:r>
            <a:r>
              <a:rPr spc="-30"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-50" dirty="0"/>
              <a:t>their</a:t>
            </a:r>
            <a:r>
              <a:rPr spc="-45" dirty="0"/>
              <a:t> </a:t>
            </a:r>
            <a:r>
              <a:rPr spc="-35" dirty="0"/>
              <a:t>creators):</a:t>
            </a:r>
            <a:r>
              <a:rPr spc="-30" dirty="0"/>
              <a:t> </a:t>
            </a:r>
            <a:r>
              <a:rPr spc="-20" dirty="0"/>
              <a:t>downloaded,</a:t>
            </a:r>
            <a:r>
              <a:rPr spc="-15" dirty="0"/>
              <a:t> </a:t>
            </a:r>
            <a:r>
              <a:rPr spc="-40" dirty="0"/>
              <a:t>used, </a:t>
            </a:r>
            <a:r>
              <a:rPr spc="-290" dirty="0"/>
              <a:t> </a:t>
            </a:r>
            <a:r>
              <a:rPr spc="-40" dirty="0"/>
              <a:t>reused,</a:t>
            </a:r>
            <a:r>
              <a:rPr spc="-35" dirty="0"/>
              <a:t> </a:t>
            </a:r>
            <a:r>
              <a:rPr spc="-25" dirty="0"/>
              <a:t>copied,</a:t>
            </a:r>
            <a:r>
              <a:rPr spc="-30" dirty="0"/>
              <a:t> </a:t>
            </a:r>
            <a:r>
              <a:rPr spc="-15" dirty="0"/>
              <a:t>adapted,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5" dirty="0"/>
              <a:t>shared</a:t>
            </a:r>
            <a:r>
              <a:rPr spc="-35" dirty="0"/>
              <a:t> by</a:t>
            </a:r>
            <a:r>
              <a:rPr spc="-30" dirty="0"/>
              <a:t> </a:t>
            </a:r>
            <a:r>
              <a:rPr spc="-50" dirty="0"/>
              <a:t>users,</a:t>
            </a:r>
            <a:r>
              <a:rPr spc="-30" dirty="0"/>
              <a:t> </a:t>
            </a:r>
            <a:r>
              <a:rPr spc="-50" dirty="0"/>
              <a:t>with</a:t>
            </a:r>
            <a:r>
              <a:rPr spc="-35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about</a:t>
            </a:r>
            <a:r>
              <a:rPr spc="-35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20" dirty="0"/>
              <a:t>source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50" dirty="0"/>
              <a:t>their</a:t>
            </a:r>
            <a:r>
              <a:rPr spc="-30" dirty="0"/>
              <a:t> </a:t>
            </a:r>
            <a:r>
              <a:rPr spc="-40" dirty="0"/>
              <a:t>origin.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7668" y="9206531"/>
            <a:ext cx="5481320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65" dirty="0"/>
              <a:t>The</a:t>
            </a:r>
            <a:r>
              <a:rPr spc="105" dirty="0"/>
              <a:t> </a:t>
            </a:r>
            <a:r>
              <a:rPr spc="-15" dirty="0"/>
              <a:t>European</a:t>
            </a:r>
            <a:r>
              <a:rPr spc="105" dirty="0"/>
              <a:t> </a:t>
            </a:r>
            <a:r>
              <a:rPr spc="-15" dirty="0"/>
              <a:t>Commission's</a:t>
            </a:r>
            <a:r>
              <a:rPr spc="105" dirty="0"/>
              <a:t> </a:t>
            </a:r>
            <a:r>
              <a:rPr spc="-25" dirty="0"/>
              <a:t>support</a:t>
            </a:r>
            <a:r>
              <a:rPr spc="105" dirty="0"/>
              <a:t> </a:t>
            </a:r>
            <a:r>
              <a:rPr spc="-35" dirty="0"/>
              <a:t>for</a:t>
            </a:r>
            <a:r>
              <a:rPr spc="105" dirty="0"/>
              <a:t> </a:t>
            </a:r>
            <a:r>
              <a:rPr spc="-40" dirty="0"/>
              <a:t>the</a:t>
            </a:r>
            <a:r>
              <a:rPr spc="110" dirty="0"/>
              <a:t> </a:t>
            </a:r>
            <a:r>
              <a:rPr spc="-25" dirty="0"/>
              <a:t>production</a:t>
            </a:r>
            <a:r>
              <a:rPr spc="105" dirty="0"/>
              <a:t> </a:t>
            </a:r>
            <a:r>
              <a:rPr spc="-15" dirty="0"/>
              <a:t>of</a:t>
            </a:r>
            <a:r>
              <a:rPr spc="105" dirty="0"/>
              <a:t> </a:t>
            </a:r>
            <a:r>
              <a:rPr spc="-45" dirty="0"/>
              <a:t>this</a:t>
            </a:r>
            <a:r>
              <a:rPr spc="105" dirty="0"/>
              <a:t> </a:t>
            </a:r>
            <a:r>
              <a:rPr spc="-25" dirty="0"/>
              <a:t>publication</a:t>
            </a:r>
            <a:r>
              <a:rPr spc="105" dirty="0"/>
              <a:t> </a:t>
            </a:r>
            <a:r>
              <a:rPr dirty="0"/>
              <a:t>does</a:t>
            </a:r>
            <a:r>
              <a:rPr spc="110" dirty="0"/>
              <a:t> </a:t>
            </a:r>
            <a:r>
              <a:rPr spc="-35" dirty="0"/>
              <a:t>not</a:t>
            </a:r>
            <a:r>
              <a:rPr spc="105" dirty="0"/>
              <a:t> </a:t>
            </a:r>
            <a:r>
              <a:rPr spc="-35" dirty="0"/>
              <a:t>constitute</a:t>
            </a:r>
            <a:r>
              <a:rPr spc="105" dirty="0"/>
              <a:t> </a:t>
            </a:r>
            <a:r>
              <a:rPr dirty="0"/>
              <a:t>an</a:t>
            </a:r>
          </a:p>
          <a:p>
            <a:pPr marL="12700" marR="5715">
              <a:lnSpc>
                <a:spcPct val="112500"/>
              </a:lnSpc>
            </a:pPr>
            <a:r>
              <a:rPr spc="-30" dirty="0"/>
              <a:t>endorsement</a:t>
            </a:r>
            <a:r>
              <a:rPr spc="175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40" dirty="0"/>
              <a:t>contents,</a:t>
            </a:r>
            <a:r>
              <a:rPr spc="180" dirty="0"/>
              <a:t> </a:t>
            </a:r>
            <a:r>
              <a:rPr spc="-30" dirty="0"/>
              <a:t>which</a:t>
            </a:r>
            <a:r>
              <a:rPr spc="180" dirty="0"/>
              <a:t> </a:t>
            </a:r>
            <a:r>
              <a:rPr spc="-35" dirty="0"/>
              <a:t>reflect</a:t>
            </a:r>
            <a:r>
              <a:rPr spc="175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35" dirty="0"/>
              <a:t>views</a:t>
            </a:r>
            <a:r>
              <a:rPr spc="180" dirty="0"/>
              <a:t> </a:t>
            </a:r>
            <a:r>
              <a:rPr spc="-45" dirty="0"/>
              <a:t>only</a:t>
            </a:r>
            <a:r>
              <a:rPr spc="180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75" dirty="0"/>
              <a:t> </a:t>
            </a:r>
            <a:r>
              <a:rPr spc="-45" dirty="0"/>
              <a:t>authors,</a:t>
            </a:r>
            <a:r>
              <a:rPr spc="18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20" dirty="0"/>
              <a:t>Commission </a:t>
            </a:r>
            <a:r>
              <a:rPr spc="-285" dirty="0"/>
              <a:t> </a:t>
            </a:r>
            <a:r>
              <a:rPr spc="-15" dirty="0"/>
              <a:t>cannot</a:t>
            </a:r>
            <a:r>
              <a:rPr spc="-35" dirty="0"/>
              <a:t> </a:t>
            </a:r>
            <a:r>
              <a:rPr dirty="0"/>
              <a:t>be</a:t>
            </a:r>
            <a:r>
              <a:rPr spc="-30" dirty="0"/>
              <a:t> held </a:t>
            </a:r>
            <a:r>
              <a:rPr spc="-25" dirty="0"/>
              <a:t>responsible</a:t>
            </a:r>
            <a:r>
              <a:rPr spc="-30" dirty="0"/>
              <a:t> </a:t>
            </a:r>
            <a:r>
              <a:rPr spc="-35" dirty="0"/>
              <a:t>for</a:t>
            </a:r>
            <a:r>
              <a:rPr spc="-30" dirty="0"/>
              <a:t> </a:t>
            </a:r>
            <a:r>
              <a:rPr spc="-25" dirty="0"/>
              <a:t>any</a:t>
            </a:r>
            <a:r>
              <a:rPr spc="-35" dirty="0"/>
              <a:t> </a:t>
            </a:r>
            <a:r>
              <a:rPr spc="-20" dirty="0"/>
              <a:t>use</a:t>
            </a:r>
            <a:r>
              <a:rPr spc="-30" dirty="0"/>
              <a:t> which </a:t>
            </a:r>
            <a:r>
              <a:rPr spc="-35" dirty="0"/>
              <a:t>may</a:t>
            </a:r>
            <a:r>
              <a:rPr spc="-3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spc="-10" dirty="0"/>
              <a:t>made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contained</a:t>
            </a:r>
            <a:r>
              <a:rPr spc="-30" dirty="0"/>
              <a:t> </a:t>
            </a:r>
            <a:r>
              <a:rPr spc="-50" dirty="0"/>
              <a:t>therein.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F5AB7-D75E-4E58-D502-02C4C0C3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9532B-A2FE-328C-F1D0-61E02BBE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748F10-F70C-A1E8-0878-A544DE14A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E4A5B8-459D-7F83-45D9-9F0C84283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A4BEFF-D959-4E16-790D-07E1BFB87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DE2224-1BC4-3731-E71A-5ECCEA5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FF4A19-A492-27E6-F3C5-2CF9F454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AEAE52-47B8-AACE-600E-02C05A6A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69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388F5-92D5-5372-8AEC-97259E57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2C6652-7CF5-9EA6-5334-00456CBF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1D69E3-45F4-54F0-1699-20E95FE2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D73FE0-6FFB-C873-F6AA-7BE77320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5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F0E823-7821-7D45-ED02-AA0B05E8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D9C20F-31B8-96F4-8EF9-48372259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BF5D65-3750-447B-60E6-2B56EEF8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334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3F976-94F8-860D-C8E3-7951B03D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07E78-7A89-7CE0-61FF-90CF2BDE0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E5B569-3753-738D-3A2B-35097F65B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5DCD10-350A-96D0-3F86-724B0392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A85FDC-35A6-C871-2ABA-5D97E1CF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783E1-174A-CD6F-7C75-D5596BB1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8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B82DB-E590-9E27-9B85-DB316417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F5F415-9B66-03F1-A280-F91BECEE2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D4BD4B-2697-7D24-5240-7C7BD6891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7529B-274F-26CA-49F3-8544388D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563377-E641-DE14-D1BA-CF71D5ED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E86DF9-34D8-143C-6305-6B7E77A9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43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D9611-9F96-082F-28B9-FF36EBE1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33141-576C-EF73-A1EE-7045A1134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55F30-0237-872E-47EA-BC752BEF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821BB-505E-3DC6-28E8-CF4C74B9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F0F72B-E740-65AF-E93C-8BF88136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46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4C3291-190C-F01F-3A92-CD968D304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B5A940-913A-7146-6844-3CD1BB012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214DF-558D-6E0A-CE22-5274EDE7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7B708-24C8-A675-64D7-4FE369D2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6958E-3E01-91E5-9F9D-211590B0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00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700811" y="9206531"/>
            <a:ext cx="6569709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5" dirty="0"/>
              <a:t>Legal</a:t>
            </a:r>
            <a:r>
              <a:rPr spc="50" dirty="0"/>
              <a:t> </a:t>
            </a:r>
            <a:r>
              <a:rPr spc="-25" dirty="0"/>
              <a:t>description</a:t>
            </a:r>
            <a:r>
              <a:rPr spc="50" dirty="0"/>
              <a:t> </a:t>
            </a:r>
            <a:r>
              <a:rPr spc="20" dirty="0"/>
              <a:t>–</a:t>
            </a:r>
            <a:r>
              <a:rPr spc="55" dirty="0"/>
              <a:t> </a:t>
            </a:r>
            <a:r>
              <a:rPr spc="-15" dirty="0"/>
              <a:t>Creative</a:t>
            </a:r>
            <a:r>
              <a:rPr spc="50" dirty="0"/>
              <a:t> </a:t>
            </a:r>
            <a:r>
              <a:rPr spc="-10" dirty="0"/>
              <a:t>Commons</a:t>
            </a:r>
            <a:r>
              <a:rPr spc="55" dirty="0"/>
              <a:t> </a:t>
            </a:r>
            <a:r>
              <a:rPr spc="-30" dirty="0"/>
              <a:t>licensing:</a:t>
            </a:r>
            <a:r>
              <a:rPr spc="50" dirty="0"/>
              <a:t> </a:t>
            </a:r>
            <a:r>
              <a:rPr spc="-65" dirty="0"/>
              <a:t>The</a:t>
            </a:r>
            <a:r>
              <a:rPr spc="50" dirty="0"/>
              <a:t> </a:t>
            </a:r>
            <a:r>
              <a:rPr spc="-35" dirty="0"/>
              <a:t>materials</a:t>
            </a:r>
            <a:r>
              <a:rPr spc="55" dirty="0"/>
              <a:t> </a:t>
            </a:r>
            <a:r>
              <a:rPr spc="-25" dirty="0"/>
              <a:t>published</a:t>
            </a:r>
            <a:r>
              <a:rPr spc="50" dirty="0"/>
              <a:t> </a:t>
            </a:r>
            <a:r>
              <a:rPr spc="-15" dirty="0"/>
              <a:t>on</a:t>
            </a:r>
            <a:r>
              <a:rPr spc="55" dirty="0"/>
              <a:t> </a:t>
            </a:r>
            <a:r>
              <a:rPr spc="-40" dirty="0"/>
              <a:t>the</a:t>
            </a:r>
            <a:r>
              <a:rPr spc="50" dirty="0"/>
              <a:t> </a:t>
            </a:r>
            <a:r>
              <a:rPr spc="5" dirty="0"/>
              <a:t>Micro2</a:t>
            </a:r>
            <a:r>
              <a:rPr spc="55" dirty="0"/>
              <a:t> </a:t>
            </a:r>
            <a:r>
              <a:rPr spc="-35" dirty="0"/>
              <a:t>project</a:t>
            </a:r>
            <a:r>
              <a:rPr spc="50" dirty="0"/>
              <a:t> </a:t>
            </a:r>
            <a:r>
              <a:rPr spc="-25" dirty="0"/>
              <a:t>website</a:t>
            </a:r>
            <a:r>
              <a:rPr spc="50" dirty="0"/>
              <a:t> </a:t>
            </a:r>
            <a:r>
              <a:rPr spc="-15" dirty="0"/>
              <a:t>are</a:t>
            </a:r>
            <a:r>
              <a:rPr spc="55" dirty="0"/>
              <a:t> </a:t>
            </a:r>
            <a:r>
              <a:rPr spc="-20" dirty="0"/>
              <a:t>classified</a:t>
            </a:r>
          </a:p>
          <a:p>
            <a:pPr marL="12700" marR="8890">
              <a:lnSpc>
                <a:spcPct val="112500"/>
              </a:lnSpc>
            </a:pPr>
            <a:r>
              <a:rPr spc="15" dirty="0"/>
              <a:t>as Open </a:t>
            </a:r>
            <a:r>
              <a:rPr spc="-15" dirty="0"/>
              <a:t>Educational</a:t>
            </a:r>
            <a:r>
              <a:rPr spc="-10" dirty="0"/>
              <a:t> </a:t>
            </a:r>
            <a:r>
              <a:rPr spc="-15" dirty="0"/>
              <a:t>Resources'</a:t>
            </a:r>
            <a:r>
              <a:rPr spc="-10" dirty="0"/>
              <a:t> (OER) </a:t>
            </a:r>
            <a:r>
              <a:rPr dirty="0"/>
              <a:t>and </a:t>
            </a:r>
            <a:r>
              <a:rPr spc="5" dirty="0"/>
              <a:t>can </a:t>
            </a:r>
            <a:r>
              <a:rPr dirty="0"/>
              <a:t>be </a:t>
            </a:r>
            <a:r>
              <a:rPr spc="-45" dirty="0"/>
              <a:t>freely</a:t>
            </a:r>
            <a:r>
              <a:rPr spc="-40" dirty="0"/>
              <a:t> </a:t>
            </a:r>
            <a:r>
              <a:rPr spc="-45" dirty="0"/>
              <a:t>(without</a:t>
            </a:r>
            <a:r>
              <a:rPr spc="-40" dirty="0"/>
              <a:t> </a:t>
            </a:r>
            <a:r>
              <a:rPr spc="-35" dirty="0"/>
              <a:t>permission</a:t>
            </a:r>
            <a:r>
              <a:rPr spc="-30"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-50" dirty="0"/>
              <a:t>their</a:t>
            </a:r>
            <a:r>
              <a:rPr spc="-45" dirty="0"/>
              <a:t> </a:t>
            </a:r>
            <a:r>
              <a:rPr spc="-35" dirty="0"/>
              <a:t>creators):</a:t>
            </a:r>
            <a:r>
              <a:rPr spc="-30" dirty="0"/>
              <a:t> </a:t>
            </a:r>
            <a:r>
              <a:rPr spc="-20" dirty="0"/>
              <a:t>downloaded,</a:t>
            </a:r>
            <a:r>
              <a:rPr spc="-15" dirty="0"/>
              <a:t> </a:t>
            </a:r>
            <a:r>
              <a:rPr spc="-40" dirty="0"/>
              <a:t>used, </a:t>
            </a:r>
            <a:r>
              <a:rPr spc="-290" dirty="0"/>
              <a:t> </a:t>
            </a:r>
            <a:r>
              <a:rPr spc="-40" dirty="0"/>
              <a:t>reused,</a:t>
            </a:r>
            <a:r>
              <a:rPr spc="-35" dirty="0"/>
              <a:t> </a:t>
            </a:r>
            <a:r>
              <a:rPr spc="-25" dirty="0"/>
              <a:t>copied,</a:t>
            </a:r>
            <a:r>
              <a:rPr spc="-30" dirty="0"/>
              <a:t> </a:t>
            </a:r>
            <a:r>
              <a:rPr spc="-15" dirty="0"/>
              <a:t>adapted,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5" dirty="0"/>
              <a:t>shared</a:t>
            </a:r>
            <a:r>
              <a:rPr spc="-35" dirty="0"/>
              <a:t> by</a:t>
            </a:r>
            <a:r>
              <a:rPr spc="-30" dirty="0"/>
              <a:t> </a:t>
            </a:r>
            <a:r>
              <a:rPr spc="-50" dirty="0"/>
              <a:t>users,</a:t>
            </a:r>
            <a:r>
              <a:rPr spc="-30" dirty="0"/>
              <a:t> </a:t>
            </a:r>
            <a:r>
              <a:rPr spc="-50" dirty="0"/>
              <a:t>with</a:t>
            </a:r>
            <a:r>
              <a:rPr spc="-35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about</a:t>
            </a:r>
            <a:r>
              <a:rPr spc="-35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20" dirty="0"/>
              <a:t>source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50" dirty="0"/>
              <a:t>their</a:t>
            </a:r>
            <a:r>
              <a:rPr spc="-30" dirty="0"/>
              <a:t> </a:t>
            </a:r>
            <a:r>
              <a:rPr spc="-40" dirty="0"/>
              <a:t>origin.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7668" y="9206531"/>
            <a:ext cx="5481320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65" dirty="0"/>
              <a:t>The</a:t>
            </a:r>
            <a:r>
              <a:rPr spc="105" dirty="0"/>
              <a:t> </a:t>
            </a:r>
            <a:r>
              <a:rPr spc="-15" dirty="0"/>
              <a:t>European</a:t>
            </a:r>
            <a:r>
              <a:rPr spc="105" dirty="0"/>
              <a:t> </a:t>
            </a:r>
            <a:r>
              <a:rPr spc="-15" dirty="0"/>
              <a:t>Commission's</a:t>
            </a:r>
            <a:r>
              <a:rPr spc="105" dirty="0"/>
              <a:t> </a:t>
            </a:r>
            <a:r>
              <a:rPr spc="-25" dirty="0"/>
              <a:t>support</a:t>
            </a:r>
            <a:r>
              <a:rPr spc="105" dirty="0"/>
              <a:t> </a:t>
            </a:r>
            <a:r>
              <a:rPr spc="-35" dirty="0"/>
              <a:t>for</a:t>
            </a:r>
            <a:r>
              <a:rPr spc="105" dirty="0"/>
              <a:t> </a:t>
            </a:r>
            <a:r>
              <a:rPr spc="-40" dirty="0"/>
              <a:t>the</a:t>
            </a:r>
            <a:r>
              <a:rPr spc="110" dirty="0"/>
              <a:t> </a:t>
            </a:r>
            <a:r>
              <a:rPr spc="-25" dirty="0"/>
              <a:t>production</a:t>
            </a:r>
            <a:r>
              <a:rPr spc="105" dirty="0"/>
              <a:t> </a:t>
            </a:r>
            <a:r>
              <a:rPr spc="-15" dirty="0"/>
              <a:t>of</a:t>
            </a:r>
            <a:r>
              <a:rPr spc="105" dirty="0"/>
              <a:t> </a:t>
            </a:r>
            <a:r>
              <a:rPr spc="-45" dirty="0"/>
              <a:t>this</a:t>
            </a:r>
            <a:r>
              <a:rPr spc="105" dirty="0"/>
              <a:t> </a:t>
            </a:r>
            <a:r>
              <a:rPr spc="-25" dirty="0"/>
              <a:t>publication</a:t>
            </a:r>
            <a:r>
              <a:rPr spc="105" dirty="0"/>
              <a:t> </a:t>
            </a:r>
            <a:r>
              <a:rPr dirty="0"/>
              <a:t>does</a:t>
            </a:r>
            <a:r>
              <a:rPr spc="110" dirty="0"/>
              <a:t> </a:t>
            </a:r>
            <a:r>
              <a:rPr spc="-35" dirty="0"/>
              <a:t>not</a:t>
            </a:r>
            <a:r>
              <a:rPr spc="105" dirty="0"/>
              <a:t> </a:t>
            </a:r>
            <a:r>
              <a:rPr spc="-35" dirty="0"/>
              <a:t>constitute</a:t>
            </a:r>
            <a:r>
              <a:rPr spc="105" dirty="0"/>
              <a:t> </a:t>
            </a:r>
            <a:r>
              <a:rPr dirty="0"/>
              <a:t>an</a:t>
            </a:r>
          </a:p>
          <a:p>
            <a:pPr marL="12700" marR="5715">
              <a:lnSpc>
                <a:spcPct val="112500"/>
              </a:lnSpc>
            </a:pPr>
            <a:r>
              <a:rPr spc="-30" dirty="0"/>
              <a:t>endorsement</a:t>
            </a:r>
            <a:r>
              <a:rPr spc="175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40" dirty="0"/>
              <a:t>contents,</a:t>
            </a:r>
            <a:r>
              <a:rPr spc="180" dirty="0"/>
              <a:t> </a:t>
            </a:r>
            <a:r>
              <a:rPr spc="-30" dirty="0"/>
              <a:t>which</a:t>
            </a:r>
            <a:r>
              <a:rPr spc="180" dirty="0"/>
              <a:t> </a:t>
            </a:r>
            <a:r>
              <a:rPr spc="-35" dirty="0"/>
              <a:t>reflect</a:t>
            </a:r>
            <a:r>
              <a:rPr spc="175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35" dirty="0"/>
              <a:t>views</a:t>
            </a:r>
            <a:r>
              <a:rPr spc="180" dirty="0"/>
              <a:t> </a:t>
            </a:r>
            <a:r>
              <a:rPr spc="-45" dirty="0"/>
              <a:t>only</a:t>
            </a:r>
            <a:r>
              <a:rPr spc="180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75" dirty="0"/>
              <a:t> </a:t>
            </a:r>
            <a:r>
              <a:rPr spc="-45" dirty="0"/>
              <a:t>authors,</a:t>
            </a:r>
            <a:r>
              <a:rPr spc="18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20" dirty="0"/>
              <a:t>Commission </a:t>
            </a:r>
            <a:r>
              <a:rPr spc="-285" dirty="0"/>
              <a:t> </a:t>
            </a:r>
            <a:r>
              <a:rPr spc="-15" dirty="0"/>
              <a:t>cannot</a:t>
            </a:r>
            <a:r>
              <a:rPr spc="-35" dirty="0"/>
              <a:t> </a:t>
            </a:r>
            <a:r>
              <a:rPr dirty="0"/>
              <a:t>be</a:t>
            </a:r>
            <a:r>
              <a:rPr spc="-30" dirty="0"/>
              <a:t> held </a:t>
            </a:r>
            <a:r>
              <a:rPr spc="-25" dirty="0"/>
              <a:t>responsible</a:t>
            </a:r>
            <a:r>
              <a:rPr spc="-30" dirty="0"/>
              <a:t> </a:t>
            </a:r>
            <a:r>
              <a:rPr spc="-35" dirty="0"/>
              <a:t>for</a:t>
            </a:r>
            <a:r>
              <a:rPr spc="-30" dirty="0"/>
              <a:t> </a:t>
            </a:r>
            <a:r>
              <a:rPr spc="-25" dirty="0"/>
              <a:t>any</a:t>
            </a:r>
            <a:r>
              <a:rPr spc="-35" dirty="0"/>
              <a:t> </a:t>
            </a:r>
            <a:r>
              <a:rPr spc="-20" dirty="0"/>
              <a:t>use</a:t>
            </a:r>
            <a:r>
              <a:rPr spc="-30" dirty="0"/>
              <a:t> which </a:t>
            </a:r>
            <a:r>
              <a:rPr spc="-35" dirty="0"/>
              <a:t>may</a:t>
            </a:r>
            <a:r>
              <a:rPr spc="-3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spc="-10" dirty="0"/>
              <a:t>made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contained</a:t>
            </a:r>
            <a:r>
              <a:rPr spc="-30" dirty="0"/>
              <a:t> </a:t>
            </a:r>
            <a:r>
              <a:rPr spc="-50" dirty="0"/>
              <a:t>therein.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0700811" y="9206531"/>
            <a:ext cx="6569709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5" dirty="0"/>
              <a:t>Legal</a:t>
            </a:r>
            <a:r>
              <a:rPr spc="50" dirty="0"/>
              <a:t> </a:t>
            </a:r>
            <a:r>
              <a:rPr spc="-25" dirty="0"/>
              <a:t>description</a:t>
            </a:r>
            <a:r>
              <a:rPr spc="50" dirty="0"/>
              <a:t> </a:t>
            </a:r>
            <a:r>
              <a:rPr spc="20" dirty="0"/>
              <a:t>–</a:t>
            </a:r>
            <a:r>
              <a:rPr spc="55" dirty="0"/>
              <a:t> </a:t>
            </a:r>
            <a:r>
              <a:rPr spc="-15" dirty="0"/>
              <a:t>Creative</a:t>
            </a:r>
            <a:r>
              <a:rPr spc="50" dirty="0"/>
              <a:t> </a:t>
            </a:r>
            <a:r>
              <a:rPr spc="-10" dirty="0"/>
              <a:t>Commons</a:t>
            </a:r>
            <a:r>
              <a:rPr spc="55" dirty="0"/>
              <a:t> </a:t>
            </a:r>
            <a:r>
              <a:rPr spc="-30" dirty="0"/>
              <a:t>licensing:</a:t>
            </a:r>
            <a:r>
              <a:rPr spc="50" dirty="0"/>
              <a:t> </a:t>
            </a:r>
            <a:r>
              <a:rPr spc="-65" dirty="0"/>
              <a:t>The</a:t>
            </a:r>
            <a:r>
              <a:rPr spc="50" dirty="0"/>
              <a:t> </a:t>
            </a:r>
            <a:r>
              <a:rPr spc="-35" dirty="0"/>
              <a:t>materials</a:t>
            </a:r>
            <a:r>
              <a:rPr spc="55" dirty="0"/>
              <a:t> </a:t>
            </a:r>
            <a:r>
              <a:rPr spc="-25" dirty="0"/>
              <a:t>published</a:t>
            </a:r>
            <a:r>
              <a:rPr spc="50" dirty="0"/>
              <a:t> </a:t>
            </a:r>
            <a:r>
              <a:rPr spc="-15" dirty="0"/>
              <a:t>on</a:t>
            </a:r>
            <a:r>
              <a:rPr spc="55" dirty="0"/>
              <a:t> </a:t>
            </a:r>
            <a:r>
              <a:rPr spc="-40" dirty="0"/>
              <a:t>the</a:t>
            </a:r>
            <a:r>
              <a:rPr spc="50" dirty="0"/>
              <a:t> </a:t>
            </a:r>
            <a:r>
              <a:rPr spc="5" dirty="0"/>
              <a:t>Micro2</a:t>
            </a:r>
            <a:r>
              <a:rPr spc="55" dirty="0"/>
              <a:t> </a:t>
            </a:r>
            <a:r>
              <a:rPr spc="-35" dirty="0"/>
              <a:t>project</a:t>
            </a:r>
            <a:r>
              <a:rPr spc="50" dirty="0"/>
              <a:t> </a:t>
            </a:r>
            <a:r>
              <a:rPr spc="-25" dirty="0"/>
              <a:t>website</a:t>
            </a:r>
            <a:r>
              <a:rPr spc="50" dirty="0"/>
              <a:t> </a:t>
            </a:r>
            <a:r>
              <a:rPr spc="-15" dirty="0"/>
              <a:t>are</a:t>
            </a:r>
            <a:r>
              <a:rPr spc="55" dirty="0"/>
              <a:t> </a:t>
            </a:r>
            <a:r>
              <a:rPr spc="-20" dirty="0"/>
              <a:t>classified</a:t>
            </a:r>
          </a:p>
          <a:p>
            <a:pPr marL="12700" marR="8890">
              <a:lnSpc>
                <a:spcPct val="112500"/>
              </a:lnSpc>
            </a:pPr>
            <a:r>
              <a:rPr spc="15" dirty="0"/>
              <a:t>as Open </a:t>
            </a:r>
            <a:r>
              <a:rPr spc="-15" dirty="0"/>
              <a:t>Educational</a:t>
            </a:r>
            <a:r>
              <a:rPr spc="-10" dirty="0"/>
              <a:t> </a:t>
            </a:r>
            <a:r>
              <a:rPr spc="-15" dirty="0"/>
              <a:t>Resources'</a:t>
            </a:r>
            <a:r>
              <a:rPr spc="-10" dirty="0"/>
              <a:t> (OER) </a:t>
            </a:r>
            <a:r>
              <a:rPr dirty="0"/>
              <a:t>and </a:t>
            </a:r>
            <a:r>
              <a:rPr spc="5" dirty="0"/>
              <a:t>can </a:t>
            </a:r>
            <a:r>
              <a:rPr dirty="0"/>
              <a:t>be </a:t>
            </a:r>
            <a:r>
              <a:rPr spc="-45" dirty="0"/>
              <a:t>freely</a:t>
            </a:r>
            <a:r>
              <a:rPr spc="-40" dirty="0"/>
              <a:t> </a:t>
            </a:r>
            <a:r>
              <a:rPr spc="-45" dirty="0"/>
              <a:t>(without</a:t>
            </a:r>
            <a:r>
              <a:rPr spc="-40" dirty="0"/>
              <a:t> </a:t>
            </a:r>
            <a:r>
              <a:rPr spc="-35" dirty="0"/>
              <a:t>permission</a:t>
            </a:r>
            <a:r>
              <a:rPr spc="-30"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-50" dirty="0"/>
              <a:t>their</a:t>
            </a:r>
            <a:r>
              <a:rPr spc="-45" dirty="0"/>
              <a:t> </a:t>
            </a:r>
            <a:r>
              <a:rPr spc="-35" dirty="0"/>
              <a:t>creators):</a:t>
            </a:r>
            <a:r>
              <a:rPr spc="-30" dirty="0"/>
              <a:t> </a:t>
            </a:r>
            <a:r>
              <a:rPr spc="-20" dirty="0"/>
              <a:t>downloaded,</a:t>
            </a:r>
            <a:r>
              <a:rPr spc="-15" dirty="0"/>
              <a:t> </a:t>
            </a:r>
            <a:r>
              <a:rPr spc="-40" dirty="0"/>
              <a:t>used, </a:t>
            </a:r>
            <a:r>
              <a:rPr spc="-290" dirty="0"/>
              <a:t> </a:t>
            </a:r>
            <a:r>
              <a:rPr spc="-40" dirty="0"/>
              <a:t>reused,</a:t>
            </a:r>
            <a:r>
              <a:rPr spc="-35" dirty="0"/>
              <a:t> </a:t>
            </a:r>
            <a:r>
              <a:rPr spc="-25" dirty="0"/>
              <a:t>copied,</a:t>
            </a:r>
            <a:r>
              <a:rPr spc="-30" dirty="0"/>
              <a:t> </a:t>
            </a:r>
            <a:r>
              <a:rPr spc="-15" dirty="0"/>
              <a:t>adapted,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5" dirty="0"/>
              <a:t>shared</a:t>
            </a:r>
            <a:r>
              <a:rPr spc="-35" dirty="0"/>
              <a:t> by</a:t>
            </a:r>
            <a:r>
              <a:rPr spc="-30" dirty="0"/>
              <a:t> </a:t>
            </a:r>
            <a:r>
              <a:rPr spc="-50" dirty="0"/>
              <a:t>users,</a:t>
            </a:r>
            <a:r>
              <a:rPr spc="-30" dirty="0"/>
              <a:t> </a:t>
            </a:r>
            <a:r>
              <a:rPr spc="-50" dirty="0"/>
              <a:t>with</a:t>
            </a:r>
            <a:r>
              <a:rPr spc="-35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about</a:t>
            </a:r>
            <a:r>
              <a:rPr spc="-35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20" dirty="0"/>
              <a:t>source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50" dirty="0"/>
              <a:t>their</a:t>
            </a:r>
            <a:r>
              <a:rPr spc="-30" dirty="0"/>
              <a:t> </a:t>
            </a:r>
            <a:r>
              <a:rPr spc="-40" dirty="0"/>
              <a:t>origin.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297668" y="9206531"/>
            <a:ext cx="5481320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65" dirty="0"/>
              <a:t>The</a:t>
            </a:r>
            <a:r>
              <a:rPr spc="105" dirty="0"/>
              <a:t> </a:t>
            </a:r>
            <a:r>
              <a:rPr spc="-15" dirty="0"/>
              <a:t>European</a:t>
            </a:r>
            <a:r>
              <a:rPr spc="105" dirty="0"/>
              <a:t> </a:t>
            </a:r>
            <a:r>
              <a:rPr spc="-15" dirty="0"/>
              <a:t>Commission's</a:t>
            </a:r>
            <a:r>
              <a:rPr spc="105" dirty="0"/>
              <a:t> </a:t>
            </a:r>
            <a:r>
              <a:rPr spc="-25" dirty="0"/>
              <a:t>support</a:t>
            </a:r>
            <a:r>
              <a:rPr spc="105" dirty="0"/>
              <a:t> </a:t>
            </a:r>
            <a:r>
              <a:rPr spc="-35" dirty="0"/>
              <a:t>for</a:t>
            </a:r>
            <a:r>
              <a:rPr spc="105" dirty="0"/>
              <a:t> </a:t>
            </a:r>
            <a:r>
              <a:rPr spc="-40" dirty="0"/>
              <a:t>the</a:t>
            </a:r>
            <a:r>
              <a:rPr spc="110" dirty="0"/>
              <a:t> </a:t>
            </a:r>
            <a:r>
              <a:rPr spc="-25" dirty="0"/>
              <a:t>production</a:t>
            </a:r>
            <a:r>
              <a:rPr spc="105" dirty="0"/>
              <a:t> </a:t>
            </a:r>
            <a:r>
              <a:rPr spc="-15" dirty="0"/>
              <a:t>of</a:t>
            </a:r>
            <a:r>
              <a:rPr spc="105" dirty="0"/>
              <a:t> </a:t>
            </a:r>
            <a:r>
              <a:rPr spc="-45" dirty="0"/>
              <a:t>this</a:t>
            </a:r>
            <a:r>
              <a:rPr spc="105" dirty="0"/>
              <a:t> </a:t>
            </a:r>
            <a:r>
              <a:rPr spc="-25" dirty="0"/>
              <a:t>publication</a:t>
            </a:r>
            <a:r>
              <a:rPr spc="105" dirty="0"/>
              <a:t> </a:t>
            </a:r>
            <a:r>
              <a:rPr dirty="0"/>
              <a:t>does</a:t>
            </a:r>
            <a:r>
              <a:rPr spc="110" dirty="0"/>
              <a:t> </a:t>
            </a:r>
            <a:r>
              <a:rPr spc="-35" dirty="0"/>
              <a:t>not</a:t>
            </a:r>
            <a:r>
              <a:rPr spc="105" dirty="0"/>
              <a:t> </a:t>
            </a:r>
            <a:r>
              <a:rPr spc="-35" dirty="0"/>
              <a:t>constitute</a:t>
            </a:r>
            <a:r>
              <a:rPr spc="105" dirty="0"/>
              <a:t> </a:t>
            </a:r>
            <a:r>
              <a:rPr dirty="0"/>
              <a:t>an</a:t>
            </a:r>
          </a:p>
          <a:p>
            <a:pPr marL="12700" marR="5715">
              <a:lnSpc>
                <a:spcPct val="112500"/>
              </a:lnSpc>
            </a:pPr>
            <a:r>
              <a:rPr spc="-30" dirty="0"/>
              <a:t>endorsement</a:t>
            </a:r>
            <a:r>
              <a:rPr spc="175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40" dirty="0"/>
              <a:t>contents,</a:t>
            </a:r>
            <a:r>
              <a:rPr spc="180" dirty="0"/>
              <a:t> </a:t>
            </a:r>
            <a:r>
              <a:rPr spc="-30" dirty="0"/>
              <a:t>which</a:t>
            </a:r>
            <a:r>
              <a:rPr spc="180" dirty="0"/>
              <a:t> </a:t>
            </a:r>
            <a:r>
              <a:rPr spc="-35" dirty="0"/>
              <a:t>reflect</a:t>
            </a:r>
            <a:r>
              <a:rPr spc="175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35" dirty="0"/>
              <a:t>views</a:t>
            </a:r>
            <a:r>
              <a:rPr spc="180" dirty="0"/>
              <a:t> </a:t>
            </a:r>
            <a:r>
              <a:rPr spc="-45" dirty="0"/>
              <a:t>only</a:t>
            </a:r>
            <a:r>
              <a:rPr spc="180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75" dirty="0"/>
              <a:t> </a:t>
            </a:r>
            <a:r>
              <a:rPr spc="-45" dirty="0"/>
              <a:t>authors,</a:t>
            </a:r>
            <a:r>
              <a:rPr spc="18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20" dirty="0"/>
              <a:t>Commission </a:t>
            </a:r>
            <a:r>
              <a:rPr spc="-285" dirty="0"/>
              <a:t> </a:t>
            </a:r>
            <a:r>
              <a:rPr spc="-15" dirty="0"/>
              <a:t>cannot</a:t>
            </a:r>
            <a:r>
              <a:rPr spc="-35" dirty="0"/>
              <a:t> </a:t>
            </a:r>
            <a:r>
              <a:rPr dirty="0"/>
              <a:t>be</a:t>
            </a:r>
            <a:r>
              <a:rPr spc="-30" dirty="0"/>
              <a:t> held </a:t>
            </a:r>
            <a:r>
              <a:rPr spc="-25" dirty="0"/>
              <a:t>responsible</a:t>
            </a:r>
            <a:r>
              <a:rPr spc="-30" dirty="0"/>
              <a:t> </a:t>
            </a:r>
            <a:r>
              <a:rPr spc="-35" dirty="0"/>
              <a:t>for</a:t>
            </a:r>
            <a:r>
              <a:rPr spc="-30" dirty="0"/>
              <a:t> </a:t>
            </a:r>
            <a:r>
              <a:rPr spc="-25" dirty="0"/>
              <a:t>any</a:t>
            </a:r>
            <a:r>
              <a:rPr spc="-35" dirty="0"/>
              <a:t> </a:t>
            </a:r>
            <a:r>
              <a:rPr spc="-20" dirty="0"/>
              <a:t>use</a:t>
            </a:r>
            <a:r>
              <a:rPr spc="-30" dirty="0"/>
              <a:t> which </a:t>
            </a:r>
            <a:r>
              <a:rPr spc="-35" dirty="0"/>
              <a:t>may</a:t>
            </a:r>
            <a:r>
              <a:rPr spc="-3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spc="-10" dirty="0"/>
              <a:t>made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contained</a:t>
            </a:r>
            <a:r>
              <a:rPr spc="-30" dirty="0"/>
              <a:t> </a:t>
            </a:r>
            <a:r>
              <a:rPr spc="-50" dirty="0"/>
              <a:t>therein.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0700811" y="9206531"/>
            <a:ext cx="6569709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5" dirty="0"/>
              <a:t>Legal</a:t>
            </a:r>
            <a:r>
              <a:rPr spc="50" dirty="0"/>
              <a:t> </a:t>
            </a:r>
            <a:r>
              <a:rPr spc="-25" dirty="0"/>
              <a:t>description</a:t>
            </a:r>
            <a:r>
              <a:rPr spc="50" dirty="0"/>
              <a:t> </a:t>
            </a:r>
            <a:r>
              <a:rPr spc="20" dirty="0"/>
              <a:t>–</a:t>
            </a:r>
            <a:r>
              <a:rPr spc="55" dirty="0"/>
              <a:t> </a:t>
            </a:r>
            <a:r>
              <a:rPr spc="-15" dirty="0"/>
              <a:t>Creative</a:t>
            </a:r>
            <a:r>
              <a:rPr spc="50" dirty="0"/>
              <a:t> </a:t>
            </a:r>
            <a:r>
              <a:rPr spc="-10" dirty="0"/>
              <a:t>Commons</a:t>
            </a:r>
            <a:r>
              <a:rPr spc="55" dirty="0"/>
              <a:t> </a:t>
            </a:r>
            <a:r>
              <a:rPr spc="-30" dirty="0"/>
              <a:t>licensing:</a:t>
            </a:r>
            <a:r>
              <a:rPr spc="50" dirty="0"/>
              <a:t> </a:t>
            </a:r>
            <a:r>
              <a:rPr spc="-65" dirty="0"/>
              <a:t>The</a:t>
            </a:r>
            <a:r>
              <a:rPr spc="50" dirty="0"/>
              <a:t> </a:t>
            </a:r>
            <a:r>
              <a:rPr spc="-35" dirty="0"/>
              <a:t>materials</a:t>
            </a:r>
            <a:r>
              <a:rPr spc="55" dirty="0"/>
              <a:t> </a:t>
            </a:r>
            <a:r>
              <a:rPr spc="-25" dirty="0"/>
              <a:t>published</a:t>
            </a:r>
            <a:r>
              <a:rPr spc="50" dirty="0"/>
              <a:t> </a:t>
            </a:r>
            <a:r>
              <a:rPr spc="-15" dirty="0"/>
              <a:t>on</a:t>
            </a:r>
            <a:r>
              <a:rPr spc="55" dirty="0"/>
              <a:t> </a:t>
            </a:r>
            <a:r>
              <a:rPr spc="-40" dirty="0"/>
              <a:t>the</a:t>
            </a:r>
            <a:r>
              <a:rPr spc="50" dirty="0"/>
              <a:t> </a:t>
            </a:r>
            <a:r>
              <a:rPr spc="5" dirty="0"/>
              <a:t>Micro2</a:t>
            </a:r>
            <a:r>
              <a:rPr spc="55" dirty="0"/>
              <a:t> </a:t>
            </a:r>
            <a:r>
              <a:rPr spc="-35" dirty="0"/>
              <a:t>project</a:t>
            </a:r>
            <a:r>
              <a:rPr spc="50" dirty="0"/>
              <a:t> </a:t>
            </a:r>
            <a:r>
              <a:rPr spc="-25" dirty="0"/>
              <a:t>website</a:t>
            </a:r>
            <a:r>
              <a:rPr spc="50" dirty="0"/>
              <a:t> </a:t>
            </a:r>
            <a:r>
              <a:rPr spc="-15" dirty="0"/>
              <a:t>are</a:t>
            </a:r>
            <a:r>
              <a:rPr spc="55" dirty="0"/>
              <a:t> </a:t>
            </a:r>
            <a:r>
              <a:rPr spc="-20" dirty="0"/>
              <a:t>classified</a:t>
            </a:r>
          </a:p>
          <a:p>
            <a:pPr marL="12700" marR="8890">
              <a:lnSpc>
                <a:spcPct val="112500"/>
              </a:lnSpc>
            </a:pPr>
            <a:r>
              <a:rPr spc="15" dirty="0"/>
              <a:t>as Open </a:t>
            </a:r>
            <a:r>
              <a:rPr spc="-15" dirty="0"/>
              <a:t>Educational</a:t>
            </a:r>
            <a:r>
              <a:rPr spc="-10" dirty="0"/>
              <a:t> </a:t>
            </a:r>
            <a:r>
              <a:rPr spc="-15" dirty="0"/>
              <a:t>Resources'</a:t>
            </a:r>
            <a:r>
              <a:rPr spc="-10" dirty="0"/>
              <a:t> (OER) </a:t>
            </a:r>
            <a:r>
              <a:rPr dirty="0"/>
              <a:t>and </a:t>
            </a:r>
            <a:r>
              <a:rPr spc="5" dirty="0"/>
              <a:t>can </a:t>
            </a:r>
            <a:r>
              <a:rPr dirty="0"/>
              <a:t>be </a:t>
            </a:r>
            <a:r>
              <a:rPr spc="-45" dirty="0"/>
              <a:t>freely</a:t>
            </a:r>
            <a:r>
              <a:rPr spc="-40" dirty="0"/>
              <a:t> </a:t>
            </a:r>
            <a:r>
              <a:rPr spc="-45" dirty="0"/>
              <a:t>(without</a:t>
            </a:r>
            <a:r>
              <a:rPr spc="-40" dirty="0"/>
              <a:t> </a:t>
            </a:r>
            <a:r>
              <a:rPr spc="-35" dirty="0"/>
              <a:t>permission</a:t>
            </a:r>
            <a:r>
              <a:rPr spc="-30"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-50" dirty="0"/>
              <a:t>their</a:t>
            </a:r>
            <a:r>
              <a:rPr spc="-45" dirty="0"/>
              <a:t> </a:t>
            </a:r>
            <a:r>
              <a:rPr spc="-35" dirty="0"/>
              <a:t>creators):</a:t>
            </a:r>
            <a:r>
              <a:rPr spc="-30" dirty="0"/>
              <a:t> </a:t>
            </a:r>
            <a:r>
              <a:rPr spc="-20" dirty="0"/>
              <a:t>downloaded,</a:t>
            </a:r>
            <a:r>
              <a:rPr spc="-15" dirty="0"/>
              <a:t> </a:t>
            </a:r>
            <a:r>
              <a:rPr spc="-40" dirty="0"/>
              <a:t>used, </a:t>
            </a:r>
            <a:r>
              <a:rPr spc="-290" dirty="0"/>
              <a:t> </a:t>
            </a:r>
            <a:r>
              <a:rPr spc="-40" dirty="0"/>
              <a:t>reused,</a:t>
            </a:r>
            <a:r>
              <a:rPr spc="-35" dirty="0"/>
              <a:t> </a:t>
            </a:r>
            <a:r>
              <a:rPr spc="-25" dirty="0"/>
              <a:t>copied,</a:t>
            </a:r>
            <a:r>
              <a:rPr spc="-30" dirty="0"/>
              <a:t> </a:t>
            </a:r>
            <a:r>
              <a:rPr spc="-15" dirty="0"/>
              <a:t>adapted,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5" dirty="0"/>
              <a:t>shared</a:t>
            </a:r>
            <a:r>
              <a:rPr spc="-35" dirty="0"/>
              <a:t> by</a:t>
            </a:r>
            <a:r>
              <a:rPr spc="-30" dirty="0"/>
              <a:t> </a:t>
            </a:r>
            <a:r>
              <a:rPr spc="-50" dirty="0"/>
              <a:t>users,</a:t>
            </a:r>
            <a:r>
              <a:rPr spc="-30" dirty="0"/>
              <a:t> </a:t>
            </a:r>
            <a:r>
              <a:rPr spc="-50" dirty="0"/>
              <a:t>with</a:t>
            </a:r>
            <a:r>
              <a:rPr spc="-35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about</a:t>
            </a:r>
            <a:r>
              <a:rPr spc="-35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20" dirty="0"/>
              <a:t>source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50" dirty="0"/>
              <a:t>their</a:t>
            </a:r>
            <a:r>
              <a:rPr spc="-30" dirty="0"/>
              <a:t> </a:t>
            </a:r>
            <a:r>
              <a:rPr spc="-40" dirty="0"/>
              <a:t>origin.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297668" y="9206531"/>
            <a:ext cx="5481320" cy="520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65" dirty="0"/>
              <a:t>The</a:t>
            </a:r>
            <a:r>
              <a:rPr spc="105" dirty="0"/>
              <a:t> </a:t>
            </a:r>
            <a:r>
              <a:rPr spc="-15" dirty="0"/>
              <a:t>European</a:t>
            </a:r>
            <a:r>
              <a:rPr spc="105" dirty="0"/>
              <a:t> </a:t>
            </a:r>
            <a:r>
              <a:rPr spc="-15" dirty="0"/>
              <a:t>Commission's</a:t>
            </a:r>
            <a:r>
              <a:rPr spc="105" dirty="0"/>
              <a:t> </a:t>
            </a:r>
            <a:r>
              <a:rPr spc="-25" dirty="0"/>
              <a:t>support</a:t>
            </a:r>
            <a:r>
              <a:rPr spc="105" dirty="0"/>
              <a:t> </a:t>
            </a:r>
            <a:r>
              <a:rPr spc="-35" dirty="0"/>
              <a:t>for</a:t>
            </a:r>
            <a:r>
              <a:rPr spc="105" dirty="0"/>
              <a:t> </a:t>
            </a:r>
            <a:r>
              <a:rPr spc="-40" dirty="0"/>
              <a:t>the</a:t>
            </a:r>
            <a:r>
              <a:rPr spc="110" dirty="0"/>
              <a:t> </a:t>
            </a:r>
            <a:r>
              <a:rPr spc="-25" dirty="0"/>
              <a:t>production</a:t>
            </a:r>
            <a:r>
              <a:rPr spc="105" dirty="0"/>
              <a:t> </a:t>
            </a:r>
            <a:r>
              <a:rPr spc="-15" dirty="0"/>
              <a:t>of</a:t>
            </a:r>
            <a:r>
              <a:rPr spc="105" dirty="0"/>
              <a:t> </a:t>
            </a:r>
            <a:r>
              <a:rPr spc="-45" dirty="0"/>
              <a:t>this</a:t>
            </a:r>
            <a:r>
              <a:rPr spc="105" dirty="0"/>
              <a:t> </a:t>
            </a:r>
            <a:r>
              <a:rPr spc="-25" dirty="0"/>
              <a:t>publication</a:t>
            </a:r>
            <a:r>
              <a:rPr spc="105" dirty="0"/>
              <a:t> </a:t>
            </a:r>
            <a:r>
              <a:rPr dirty="0"/>
              <a:t>does</a:t>
            </a:r>
            <a:r>
              <a:rPr spc="110" dirty="0"/>
              <a:t> </a:t>
            </a:r>
            <a:r>
              <a:rPr spc="-35" dirty="0"/>
              <a:t>not</a:t>
            </a:r>
            <a:r>
              <a:rPr spc="105" dirty="0"/>
              <a:t> </a:t>
            </a:r>
            <a:r>
              <a:rPr spc="-35" dirty="0"/>
              <a:t>constitute</a:t>
            </a:r>
            <a:r>
              <a:rPr spc="105" dirty="0"/>
              <a:t> </a:t>
            </a:r>
            <a:r>
              <a:rPr dirty="0"/>
              <a:t>an</a:t>
            </a:r>
          </a:p>
          <a:p>
            <a:pPr marL="12700" marR="5715">
              <a:lnSpc>
                <a:spcPct val="112500"/>
              </a:lnSpc>
            </a:pPr>
            <a:r>
              <a:rPr spc="-30" dirty="0"/>
              <a:t>endorsement</a:t>
            </a:r>
            <a:r>
              <a:rPr spc="175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40" dirty="0"/>
              <a:t>contents,</a:t>
            </a:r>
            <a:r>
              <a:rPr spc="180" dirty="0"/>
              <a:t> </a:t>
            </a:r>
            <a:r>
              <a:rPr spc="-30" dirty="0"/>
              <a:t>which</a:t>
            </a:r>
            <a:r>
              <a:rPr spc="180" dirty="0"/>
              <a:t> </a:t>
            </a:r>
            <a:r>
              <a:rPr spc="-35" dirty="0"/>
              <a:t>reflect</a:t>
            </a:r>
            <a:r>
              <a:rPr spc="175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35" dirty="0"/>
              <a:t>views</a:t>
            </a:r>
            <a:r>
              <a:rPr spc="180" dirty="0"/>
              <a:t> </a:t>
            </a:r>
            <a:r>
              <a:rPr spc="-45" dirty="0"/>
              <a:t>only</a:t>
            </a:r>
            <a:r>
              <a:rPr spc="180" dirty="0"/>
              <a:t> </a:t>
            </a:r>
            <a:r>
              <a:rPr spc="-15" dirty="0"/>
              <a:t>of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75" dirty="0"/>
              <a:t> </a:t>
            </a:r>
            <a:r>
              <a:rPr spc="-45" dirty="0"/>
              <a:t>authors,</a:t>
            </a:r>
            <a:r>
              <a:rPr spc="18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spc="-40" dirty="0"/>
              <a:t>the</a:t>
            </a:r>
            <a:r>
              <a:rPr spc="180" dirty="0"/>
              <a:t> </a:t>
            </a:r>
            <a:r>
              <a:rPr spc="-20" dirty="0"/>
              <a:t>Commission </a:t>
            </a:r>
            <a:r>
              <a:rPr spc="-285" dirty="0"/>
              <a:t> </a:t>
            </a:r>
            <a:r>
              <a:rPr spc="-15" dirty="0"/>
              <a:t>cannot</a:t>
            </a:r>
            <a:r>
              <a:rPr spc="-35" dirty="0"/>
              <a:t> </a:t>
            </a:r>
            <a:r>
              <a:rPr dirty="0"/>
              <a:t>be</a:t>
            </a:r>
            <a:r>
              <a:rPr spc="-30" dirty="0"/>
              <a:t> held </a:t>
            </a:r>
            <a:r>
              <a:rPr spc="-25" dirty="0"/>
              <a:t>responsible</a:t>
            </a:r>
            <a:r>
              <a:rPr spc="-30" dirty="0"/>
              <a:t> </a:t>
            </a:r>
            <a:r>
              <a:rPr spc="-35" dirty="0"/>
              <a:t>for</a:t>
            </a:r>
            <a:r>
              <a:rPr spc="-30" dirty="0"/>
              <a:t> </a:t>
            </a:r>
            <a:r>
              <a:rPr spc="-25" dirty="0"/>
              <a:t>any</a:t>
            </a:r>
            <a:r>
              <a:rPr spc="-35" dirty="0"/>
              <a:t> </a:t>
            </a:r>
            <a:r>
              <a:rPr spc="-20" dirty="0"/>
              <a:t>use</a:t>
            </a:r>
            <a:r>
              <a:rPr spc="-30" dirty="0"/>
              <a:t> which </a:t>
            </a:r>
            <a:r>
              <a:rPr spc="-35" dirty="0"/>
              <a:t>may</a:t>
            </a:r>
            <a:r>
              <a:rPr spc="-3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spc="-10" dirty="0"/>
              <a:t>made</a:t>
            </a:r>
            <a:r>
              <a:rPr spc="-35" dirty="0"/>
              <a:t> </a:t>
            </a:r>
            <a:r>
              <a:rPr spc="-15" dirty="0"/>
              <a:t>of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40" dirty="0"/>
              <a:t>information</a:t>
            </a:r>
            <a:r>
              <a:rPr spc="-30" dirty="0"/>
              <a:t> </a:t>
            </a:r>
            <a:r>
              <a:rPr spc="-15" dirty="0"/>
              <a:t>contained</a:t>
            </a:r>
            <a:r>
              <a:rPr spc="-30" dirty="0"/>
              <a:t> </a:t>
            </a:r>
            <a:r>
              <a:rPr spc="-50" dirty="0"/>
              <a:t>therein.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>
            <a:extLst>
              <a:ext uri="{FF2B5EF4-FFF2-40B4-BE49-F238E27FC236}">
                <a16:creationId xmlns:a16="http://schemas.microsoft.com/office/drawing/2014/main" id="{979870EE-4D29-DC65-2793-10B6C92DC796}"/>
              </a:ext>
            </a:extLst>
          </p:cNvPr>
          <p:cNvSpPr txBox="1">
            <a:spLocks/>
          </p:cNvSpPr>
          <p:nvPr userDrawn="1"/>
        </p:nvSpPr>
        <p:spPr>
          <a:xfrm>
            <a:off x="3200400" y="9244624"/>
            <a:ext cx="5481320" cy="5207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just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0"/>
              </a:spcBef>
            </a:pPr>
            <a:r>
              <a:rPr lang="en-US" spc="-65" dirty="0"/>
              <a:t>The</a:t>
            </a:r>
            <a:r>
              <a:rPr lang="en-US" spc="105" dirty="0"/>
              <a:t> </a:t>
            </a:r>
            <a:r>
              <a:rPr lang="en-US" spc="-15" dirty="0"/>
              <a:t>European</a:t>
            </a:r>
            <a:r>
              <a:rPr lang="en-US" spc="105" dirty="0"/>
              <a:t> </a:t>
            </a:r>
            <a:r>
              <a:rPr lang="en-US" spc="-15" dirty="0"/>
              <a:t>Commission's</a:t>
            </a:r>
            <a:r>
              <a:rPr lang="en-US" spc="105" dirty="0"/>
              <a:t> </a:t>
            </a:r>
            <a:r>
              <a:rPr lang="en-US" spc="-25" dirty="0"/>
              <a:t>support</a:t>
            </a:r>
            <a:r>
              <a:rPr lang="en-US" spc="105" dirty="0"/>
              <a:t> </a:t>
            </a:r>
            <a:r>
              <a:rPr lang="en-US" spc="-35" dirty="0"/>
              <a:t>for</a:t>
            </a:r>
            <a:r>
              <a:rPr lang="en-US" spc="105" dirty="0"/>
              <a:t> </a:t>
            </a:r>
            <a:r>
              <a:rPr lang="en-US" spc="-40" dirty="0"/>
              <a:t>the</a:t>
            </a:r>
            <a:r>
              <a:rPr lang="en-US" spc="110" dirty="0"/>
              <a:t> </a:t>
            </a:r>
            <a:r>
              <a:rPr lang="en-US" spc="-25" dirty="0"/>
              <a:t>production</a:t>
            </a:r>
            <a:r>
              <a:rPr lang="en-US" spc="105" dirty="0"/>
              <a:t> </a:t>
            </a:r>
            <a:r>
              <a:rPr lang="en-US" spc="-15" dirty="0"/>
              <a:t>of</a:t>
            </a:r>
            <a:r>
              <a:rPr lang="en-US" spc="105" dirty="0"/>
              <a:t> </a:t>
            </a:r>
            <a:r>
              <a:rPr lang="en-US" spc="-45" dirty="0"/>
              <a:t>this</a:t>
            </a:r>
            <a:r>
              <a:rPr lang="en-US" spc="105" dirty="0"/>
              <a:t> </a:t>
            </a:r>
            <a:r>
              <a:rPr lang="en-US" spc="-25" dirty="0"/>
              <a:t>publication</a:t>
            </a:r>
            <a:r>
              <a:rPr lang="en-US" spc="105" dirty="0"/>
              <a:t> </a:t>
            </a:r>
            <a:r>
              <a:rPr lang="en-US" dirty="0"/>
              <a:t>does</a:t>
            </a:r>
            <a:r>
              <a:rPr lang="en-US" spc="110" dirty="0"/>
              <a:t> </a:t>
            </a:r>
            <a:r>
              <a:rPr lang="en-US" spc="-35" dirty="0"/>
              <a:t>not</a:t>
            </a:r>
            <a:r>
              <a:rPr lang="en-US" spc="105" dirty="0"/>
              <a:t> </a:t>
            </a:r>
            <a:r>
              <a:rPr lang="en-US" spc="-35" dirty="0"/>
              <a:t>constitute</a:t>
            </a:r>
            <a:r>
              <a:rPr lang="en-US" spc="105" dirty="0"/>
              <a:t> </a:t>
            </a:r>
            <a:r>
              <a:rPr lang="en-US" dirty="0"/>
              <a:t>an</a:t>
            </a:r>
          </a:p>
          <a:p>
            <a:pPr marL="12700" marR="5715">
              <a:lnSpc>
                <a:spcPct val="112500"/>
              </a:lnSpc>
            </a:pPr>
            <a:r>
              <a:rPr lang="en-US" spc="-30" dirty="0"/>
              <a:t>endorsement</a:t>
            </a:r>
            <a:r>
              <a:rPr lang="en-US" spc="175" dirty="0"/>
              <a:t> </a:t>
            </a:r>
            <a:r>
              <a:rPr lang="en-US" spc="-15" dirty="0"/>
              <a:t>of</a:t>
            </a:r>
            <a:r>
              <a:rPr lang="en-US" spc="180" dirty="0"/>
              <a:t> </a:t>
            </a:r>
            <a:r>
              <a:rPr lang="en-US" spc="-40" dirty="0"/>
              <a:t>the</a:t>
            </a:r>
            <a:r>
              <a:rPr lang="en-US" spc="180" dirty="0"/>
              <a:t> </a:t>
            </a:r>
            <a:r>
              <a:rPr lang="en-US" spc="-40" dirty="0"/>
              <a:t>contents,</a:t>
            </a:r>
            <a:r>
              <a:rPr lang="en-US" spc="180" dirty="0"/>
              <a:t> </a:t>
            </a:r>
            <a:r>
              <a:rPr lang="en-US" spc="-30" dirty="0"/>
              <a:t>which</a:t>
            </a:r>
            <a:r>
              <a:rPr lang="en-US" spc="180" dirty="0"/>
              <a:t> </a:t>
            </a:r>
            <a:r>
              <a:rPr lang="en-US" spc="-35" dirty="0"/>
              <a:t>reflect</a:t>
            </a:r>
            <a:r>
              <a:rPr lang="en-US" spc="175" dirty="0"/>
              <a:t> </a:t>
            </a:r>
            <a:r>
              <a:rPr lang="en-US" spc="-40" dirty="0"/>
              <a:t>the</a:t>
            </a:r>
            <a:r>
              <a:rPr lang="en-US" spc="180" dirty="0"/>
              <a:t> </a:t>
            </a:r>
            <a:r>
              <a:rPr lang="en-US" spc="-35" dirty="0"/>
              <a:t>views</a:t>
            </a:r>
            <a:r>
              <a:rPr lang="en-US" spc="180" dirty="0"/>
              <a:t> </a:t>
            </a:r>
            <a:r>
              <a:rPr lang="en-US" spc="-45" dirty="0"/>
              <a:t>only</a:t>
            </a:r>
            <a:r>
              <a:rPr lang="en-US" spc="180" dirty="0"/>
              <a:t> </a:t>
            </a:r>
            <a:r>
              <a:rPr lang="en-US" spc="-15" dirty="0"/>
              <a:t>of</a:t>
            </a:r>
            <a:r>
              <a:rPr lang="en-US" spc="180" dirty="0"/>
              <a:t> </a:t>
            </a:r>
            <a:r>
              <a:rPr lang="en-US" spc="-40" dirty="0"/>
              <a:t>the</a:t>
            </a:r>
            <a:r>
              <a:rPr lang="en-US" spc="175" dirty="0"/>
              <a:t> </a:t>
            </a:r>
            <a:r>
              <a:rPr lang="en-US" spc="-45" dirty="0"/>
              <a:t>authors,</a:t>
            </a:r>
            <a:r>
              <a:rPr lang="en-US" spc="180" dirty="0"/>
              <a:t> </a:t>
            </a:r>
            <a:r>
              <a:rPr lang="en-US" dirty="0"/>
              <a:t>and</a:t>
            </a:r>
            <a:r>
              <a:rPr lang="en-US" spc="180" dirty="0"/>
              <a:t> </a:t>
            </a:r>
            <a:r>
              <a:rPr lang="en-US" spc="-40" dirty="0"/>
              <a:t>the</a:t>
            </a:r>
            <a:r>
              <a:rPr lang="en-US" spc="180" dirty="0"/>
              <a:t> </a:t>
            </a:r>
            <a:r>
              <a:rPr lang="en-US" spc="-20" dirty="0"/>
              <a:t>Commission </a:t>
            </a:r>
            <a:r>
              <a:rPr lang="en-US" spc="-285" dirty="0"/>
              <a:t> </a:t>
            </a:r>
            <a:r>
              <a:rPr lang="en-US" spc="-15" dirty="0"/>
              <a:t>cannot</a:t>
            </a:r>
            <a:r>
              <a:rPr lang="en-US" spc="-35" dirty="0"/>
              <a:t> </a:t>
            </a:r>
            <a:r>
              <a:rPr lang="en-US" dirty="0"/>
              <a:t>be</a:t>
            </a:r>
            <a:r>
              <a:rPr lang="en-US" spc="-30" dirty="0"/>
              <a:t> held </a:t>
            </a:r>
            <a:r>
              <a:rPr lang="en-US" spc="-25" dirty="0"/>
              <a:t>responsible</a:t>
            </a:r>
            <a:r>
              <a:rPr lang="en-US" spc="-30" dirty="0"/>
              <a:t> </a:t>
            </a:r>
            <a:r>
              <a:rPr lang="en-US" spc="-35" dirty="0"/>
              <a:t>for</a:t>
            </a:r>
            <a:r>
              <a:rPr lang="en-US" spc="-30" dirty="0"/>
              <a:t> </a:t>
            </a:r>
            <a:r>
              <a:rPr lang="en-US" spc="-25" dirty="0"/>
              <a:t>any</a:t>
            </a:r>
            <a:r>
              <a:rPr lang="en-US" spc="-35" dirty="0"/>
              <a:t> </a:t>
            </a:r>
            <a:r>
              <a:rPr lang="en-US" spc="-20" dirty="0"/>
              <a:t>use</a:t>
            </a:r>
            <a:r>
              <a:rPr lang="en-US" spc="-30" dirty="0"/>
              <a:t> which </a:t>
            </a:r>
            <a:r>
              <a:rPr lang="en-US" spc="-35" dirty="0"/>
              <a:t>may</a:t>
            </a:r>
            <a:r>
              <a:rPr lang="en-US" spc="-30" dirty="0"/>
              <a:t> </a:t>
            </a:r>
            <a:r>
              <a:rPr lang="en-US" dirty="0"/>
              <a:t>be</a:t>
            </a:r>
            <a:r>
              <a:rPr lang="en-US" spc="-30" dirty="0"/>
              <a:t> </a:t>
            </a:r>
            <a:r>
              <a:rPr lang="en-US" spc="-10" dirty="0"/>
              <a:t>made</a:t>
            </a:r>
            <a:r>
              <a:rPr lang="en-US" spc="-35" dirty="0"/>
              <a:t> </a:t>
            </a:r>
            <a:r>
              <a:rPr lang="en-US" spc="-15" dirty="0"/>
              <a:t>of</a:t>
            </a:r>
            <a:r>
              <a:rPr lang="en-US" spc="-30" dirty="0"/>
              <a:t> </a:t>
            </a:r>
            <a:r>
              <a:rPr lang="en-US" spc="-40" dirty="0"/>
              <a:t>the</a:t>
            </a:r>
            <a:r>
              <a:rPr lang="en-US" spc="-30" dirty="0"/>
              <a:t> </a:t>
            </a:r>
            <a:r>
              <a:rPr lang="en-US" spc="-40" dirty="0"/>
              <a:t>information</a:t>
            </a:r>
            <a:r>
              <a:rPr lang="en-US" spc="-30" dirty="0"/>
              <a:t> </a:t>
            </a:r>
            <a:r>
              <a:rPr lang="en-US" spc="-15" dirty="0"/>
              <a:t>contained</a:t>
            </a:r>
            <a:r>
              <a:rPr lang="en-US" spc="-30" dirty="0"/>
              <a:t> </a:t>
            </a:r>
            <a:r>
              <a:rPr lang="en-US" spc="-50" dirty="0"/>
              <a:t>therein.</a:t>
            </a: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18815403-EA12-7143-B21E-72EF01BA90A3}"/>
              </a:ext>
            </a:extLst>
          </p:cNvPr>
          <p:cNvSpPr txBox="1">
            <a:spLocks/>
          </p:cNvSpPr>
          <p:nvPr userDrawn="1"/>
        </p:nvSpPr>
        <p:spPr>
          <a:xfrm>
            <a:off x="10451143" y="7581900"/>
            <a:ext cx="6569709" cy="5207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just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0"/>
              </a:spcBef>
            </a:pPr>
            <a:r>
              <a:rPr lang="en-US" spc="-15"/>
              <a:t>Legal</a:t>
            </a:r>
            <a:r>
              <a:rPr lang="en-US" spc="50"/>
              <a:t> </a:t>
            </a:r>
            <a:r>
              <a:rPr lang="en-US" spc="-25"/>
              <a:t>description</a:t>
            </a:r>
            <a:r>
              <a:rPr lang="en-US" spc="50"/>
              <a:t> </a:t>
            </a:r>
            <a:r>
              <a:rPr lang="en-US" spc="20"/>
              <a:t>–</a:t>
            </a:r>
            <a:r>
              <a:rPr lang="en-US" spc="55"/>
              <a:t> </a:t>
            </a:r>
            <a:r>
              <a:rPr lang="en-US" spc="-15"/>
              <a:t>Creative</a:t>
            </a:r>
            <a:r>
              <a:rPr lang="en-US" spc="50"/>
              <a:t> </a:t>
            </a:r>
            <a:r>
              <a:rPr lang="en-US" spc="-10"/>
              <a:t>Commons</a:t>
            </a:r>
            <a:r>
              <a:rPr lang="en-US" spc="55"/>
              <a:t> </a:t>
            </a:r>
            <a:r>
              <a:rPr lang="en-US" spc="-30"/>
              <a:t>licensing:</a:t>
            </a:r>
            <a:r>
              <a:rPr lang="en-US" spc="50"/>
              <a:t> </a:t>
            </a:r>
            <a:r>
              <a:rPr lang="en-US" spc="-65"/>
              <a:t>The</a:t>
            </a:r>
            <a:r>
              <a:rPr lang="en-US" spc="50"/>
              <a:t> </a:t>
            </a:r>
            <a:r>
              <a:rPr lang="en-US" spc="-35"/>
              <a:t>materials</a:t>
            </a:r>
            <a:r>
              <a:rPr lang="en-US" spc="55"/>
              <a:t> </a:t>
            </a:r>
            <a:r>
              <a:rPr lang="en-US" spc="-25"/>
              <a:t>published</a:t>
            </a:r>
            <a:r>
              <a:rPr lang="en-US" spc="50"/>
              <a:t> </a:t>
            </a:r>
            <a:r>
              <a:rPr lang="en-US" spc="-15"/>
              <a:t>on</a:t>
            </a:r>
            <a:r>
              <a:rPr lang="en-US" spc="55"/>
              <a:t> </a:t>
            </a:r>
            <a:r>
              <a:rPr lang="en-US" spc="-40"/>
              <a:t>the</a:t>
            </a:r>
            <a:r>
              <a:rPr lang="en-US" spc="50"/>
              <a:t> </a:t>
            </a:r>
            <a:r>
              <a:rPr lang="en-US" spc="5"/>
              <a:t>Micro2</a:t>
            </a:r>
            <a:r>
              <a:rPr lang="en-US" spc="55"/>
              <a:t> </a:t>
            </a:r>
            <a:r>
              <a:rPr lang="en-US" spc="-35"/>
              <a:t>project</a:t>
            </a:r>
            <a:r>
              <a:rPr lang="en-US" spc="50"/>
              <a:t> </a:t>
            </a:r>
            <a:r>
              <a:rPr lang="en-US" spc="-25"/>
              <a:t>website</a:t>
            </a:r>
            <a:r>
              <a:rPr lang="en-US" spc="50"/>
              <a:t> </a:t>
            </a:r>
            <a:r>
              <a:rPr lang="en-US" spc="-15"/>
              <a:t>are</a:t>
            </a:r>
            <a:r>
              <a:rPr lang="en-US" spc="55"/>
              <a:t> </a:t>
            </a:r>
            <a:r>
              <a:rPr lang="en-US" spc="-20"/>
              <a:t>classified</a:t>
            </a:r>
          </a:p>
          <a:p>
            <a:pPr marL="12700" marR="8890">
              <a:lnSpc>
                <a:spcPct val="112500"/>
              </a:lnSpc>
            </a:pPr>
            <a:r>
              <a:rPr lang="en-US" spc="15"/>
              <a:t>as Open </a:t>
            </a:r>
            <a:r>
              <a:rPr lang="en-US" spc="-15"/>
              <a:t>Educational</a:t>
            </a:r>
            <a:r>
              <a:rPr lang="en-US" spc="-10"/>
              <a:t> </a:t>
            </a:r>
            <a:r>
              <a:rPr lang="en-US" spc="-15"/>
              <a:t>Resources'</a:t>
            </a:r>
            <a:r>
              <a:rPr lang="en-US" spc="-10"/>
              <a:t> (OER) </a:t>
            </a:r>
            <a:r>
              <a:rPr lang="en-US"/>
              <a:t>and </a:t>
            </a:r>
            <a:r>
              <a:rPr lang="en-US" spc="5"/>
              <a:t>can </a:t>
            </a:r>
            <a:r>
              <a:rPr lang="en-US"/>
              <a:t>be </a:t>
            </a:r>
            <a:r>
              <a:rPr lang="en-US" spc="-45"/>
              <a:t>freely</a:t>
            </a:r>
            <a:r>
              <a:rPr lang="en-US" spc="-40"/>
              <a:t> </a:t>
            </a:r>
            <a:r>
              <a:rPr lang="en-US" spc="-45"/>
              <a:t>(without</a:t>
            </a:r>
            <a:r>
              <a:rPr lang="en-US" spc="-40"/>
              <a:t> </a:t>
            </a:r>
            <a:r>
              <a:rPr lang="en-US" spc="-35"/>
              <a:t>permission</a:t>
            </a:r>
            <a:r>
              <a:rPr lang="en-US" spc="-30"/>
              <a:t> </a:t>
            </a:r>
            <a:r>
              <a:rPr lang="en-US" spc="-15"/>
              <a:t>of</a:t>
            </a:r>
            <a:r>
              <a:rPr lang="en-US" spc="-10"/>
              <a:t> </a:t>
            </a:r>
            <a:r>
              <a:rPr lang="en-US" spc="-50"/>
              <a:t>their</a:t>
            </a:r>
            <a:r>
              <a:rPr lang="en-US" spc="-45"/>
              <a:t> </a:t>
            </a:r>
            <a:r>
              <a:rPr lang="en-US" spc="-35"/>
              <a:t>creators):</a:t>
            </a:r>
            <a:r>
              <a:rPr lang="en-US" spc="-30"/>
              <a:t> </a:t>
            </a:r>
            <a:r>
              <a:rPr lang="en-US" spc="-20"/>
              <a:t>downloaded,</a:t>
            </a:r>
            <a:r>
              <a:rPr lang="en-US" spc="-15"/>
              <a:t> </a:t>
            </a:r>
            <a:r>
              <a:rPr lang="en-US" spc="-40"/>
              <a:t>used, </a:t>
            </a:r>
            <a:r>
              <a:rPr lang="en-US" spc="-290"/>
              <a:t> </a:t>
            </a:r>
            <a:r>
              <a:rPr lang="en-US" spc="-40"/>
              <a:t>reused,</a:t>
            </a:r>
            <a:r>
              <a:rPr lang="en-US" spc="-35"/>
              <a:t> </a:t>
            </a:r>
            <a:r>
              <a:rPr lang="en-US" spc="-25"/>
              <a:t>copied,</a:t>
            </a:r>
            <a:r>
              <a:rPr lang="en-US" spc="-30"/>
              <a:t> </a:t>
            </a:r>
            <a:r>
              <a:rPr lang="en-US" spc="-15"/>
              <a:t>adapted,</a:t>
            </a:r>
            <a:r>
              <a:rPr lang="en-US" spc="-35"/>
              <a:t> </a:t>
            </a:r>
            <a:r>
              <a:rPr lang="en-US"/>
              <a:t>and</a:t>
            </a:r>
            <a:r>
              <a:rPr lang="en-US" spc="-30"/>
              <a:t> </a:t>
            </a:r>
            <a:r>
              <a:rPr lang="en-US" spc="-15"/>
              <a:t>shared</a:t>
            </a:r>
            <a:r>
              <a:rPr lang="en-US" spc="-35"/>
              <a:t> by</a:t>
            </a:r>
            <a:r>
              <a:rPr lang="en-US" spc="-30"/>
              <a:t> </a:t>
            </a:r>
            <a:r>
              <a:rPr lang="en-US" spc="-50"/>
              <a:t>users,</a:t>
            </a:r>
            <a:r>
              <a:rPr lang="en-US" spc="-30"/>
              <a:t> </a:t>
            </a:r>
            <a:r>
              <a:rPr lang="en-US" spc="-50"/>
              <a:t>with</a:t>
            </a:r>
            <a:r>
              <a:rPr lang="en-US" spc="-35"/>
              <a:t> </a:t>
            </a:r>
            <a:r>
              <a:rPr lang="en-US" spc="-40"/>
              <a:t>information</a:t>
            </a:r>
            <a:r>
              <a:rPr lang="en-US" spc="-30"/>
              <a:t> </a:t>
            </a:r>
            <a:r>
              <a:rPr lang="en-US" spc="-15"/>
              <a:t>about</a:t>
            </a:r>
            <a:r>
              <a:rPr lang="en-US" spc="-35"/>
              <a:t> </a:t>
            </a:r>
            <a:r>
              <a:rPr lang="en-US" spc="-40"/>
              <a:t>the</a:t>
            </a:r>
            <a:r>
              <a:rPr lang="en-US" spc="-30"/>
              <a:t> </a:t>
            </a:r>
            <a:r>
              <a:rPr lang="en-US" spc="-20"/>
              <a:t>source</a:t>
            </a:r>
            <a:r>
              <a:rPr lang="en-US" spc="-35"/>
              <a:t> </a:t>
            </a:r>
            <a:r>
              <a:rPr lang="en-US" spc="-15"/>
              <a:t>of</a:t>
            </a:r>
            <a:r>
              <a:rPr lang="en-US" spc="-30"/>
              <a:t> </a:t>
            </a:r>
            <a:r>
              <a:rPr lang="en-US" spc="-50"/>
              <a:t>their</a:t>
            </a:r>
            <a:r>
              <a:rPr lang="en-US" spc="-30"/>
              <a:t> </a:t>
            </a:r>
            <a:r>
              <a:rPr lang="en-US" spc="-40"/>
              <a:t>origin.</a:t>
            </a:r>
            <a:endParaRPr lang="en-US" spc="-4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07BD0-E473-3F7F-DE6C-C0EDF03A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64B8E7-C4E2-91E1-D9F8-E4E0A972C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30068-3435-CF07-07F9-01E46F23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EBC193-83A6-693A-65B0-1F380444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786918-D5B2-1578-F26E-615EE064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35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B9E2B-ABC6-09FE-5AF8-352FEE1A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3D778-1F54-AFD3-4CBE-61877299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01CDE-EEBB-6F14-1342-6CC7DD1B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822B40-8FB0-170C-BF80-48112C1D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EAB399-6085-ECD7-3B67-9805BB90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94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088A6-E61A-8FDE-C86B-EA71A10F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DF4DC8-9A72-DE63-11F7-26FDF2B3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1E7F0-8E76-70CB-1088-23632019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90A80-26DB-6949-B1C8-5908C779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8A717E-3D89-C14A-92CF-075FDE59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16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CDEB8-0D56-8C9B-E959-68AC4426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3A7F69-5BC4-E9EB-BC38-54C6E7909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85DF15-975A-2EBF-BF62-F9E4F56C2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F7D556-D60E-4546-4282-A4ABD15A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56B26EC-E7C4-4815-9B16-07CE113F3B9D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DC9E15-8380-FC0F-6A00-4116082F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AFC098-A1DC-14DD-8FF9-BC278C98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1D43407-8CD3-481A-B416-92F558743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42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talmicro2.eu/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digitalmicro2.eu/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976516C-862E-030F-BEDE-3D65341988F5}"/>
              </a:ext>
            </a:extLst>
          </p:cNvPr>
          <p:cNvSpPr/>
          <p:nvPr userDrawn="1"/>
        </p:nvSpPr>
        <p:spPr>
          <a:xfrm>
            <a:off x="3428" y="4162860"/>
            <a:ext cx="6756400" cy="114300"/>
          </a:xfrm>
          <a:custGeom>
            <a:avLst/>
            <a:gdLst/>
            <a:ahLst/>
            <a:cxnLst/>
            <a:rect l="l" t="t" r="r" b="b"/>
            <a:pathLst>
              <a:path w="6756400" h="114300">
                <a:moveTo>
                  <a:pt x="6755893" y="114299"/>
                </a:moveTo>
                <a:lnTo>
                  <a:pt x="0" y="114299"/>
                </a:lnTo>
                <a:lnTo>
                  <a:pt x="0" y="0"/>
                </a:lnTo>
                <a:lnTo>
                  <a:pt x="6755893" y="0"/>
                </a:lnTo>
                <a:lnTo>
                  <a:pt x="6755893" y="114299"/>
                </a:lnTo>
                <a:close/>
              </a:path>
            </a:pathLst>
          </a:custGeom>
          <a:solidFill>
            <a:srgbClr val="0403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DF3CCC96-1883-E888-C9ED-0856436D29A5}"/>
              </a:ext>
            </a:extLst>
          </p:cNvPr>
          <p:cNvGrpSpPr/>
          <p:nvPr userDrawn="1"/>
        </p:nvGrpSpPr>
        <p:grpSpPr>
          <a:xfrm>
            <a:off x="6611228" y="1"/>
            <a:ext cx="11677015" cy="5424805"/>
            <a:chOff x="6611228" y="1"/>
            <a:chExt cx="11677015" cy="542480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D7528494-678E-2A9B-5877-4C0C83D3E940}"/>
                </a:ext>
              </a:extLst>
            </p:cNvPr>
            <p:cNvSpPr/>
            <p:nvPr/>
          </p:nvSpPr>
          <p:spPr>
            <a:xfrm>
              <a:off x="8368610" y="3502653"/>
              <a:ext cx="9919970" cy="114300"/>
            </a:xfrm>
            <a:custGeom>
              <a:avLst/>
              <a:gdLst/>
              <a:ahLst/>
              <a:cxnLst/>
              <a:rect l="l" t="t" r="r" b="b"/>
              <a:pathLst>
                <a:path w="9919969" h="114300">
                  <a:moveTo>
                    <a:pt x="991954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9919549" y="0"/>
                  </a:lnTo>
                  <a:lnTo>
                    <a:pt x="9919549" y="1142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298910E6-DDC3-E8ED-DAFB-73DE9B025EA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11228" y="2989214"/>
              <a:ext cx="5448299" cy="2047874"/>
            </a:xfrm>
            <a:prstGeom prst="rect">
              <a:avLst/>
            </a:prstGeom>
          </p:spPr>
        </p:pic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1A40C4D-E392-F19A-696C-4FE3FBF45AA7}"/>
                </a:ext>
              </a:extLst>
            </p:cNvPr>
            <p:cNvSpPr/>
            <p:nvPr/>
          </p:nvSpPr>
          <p:spPr>
            <a:xfrm>
              <a:off x="7316729" y="1"/>
              <a:ext cx="114300" cy="3321050"/>
            </a:xfrm>
            <a:custGeom>
              <a:avLst/>
              <a:gdLst/>
              <a:ahLst/>
              <a:cxnLst/>
              <a:rect l="l" t="t" r="r" b="b"/>
              <a:pathLst>
                <a:path w="114300" h="3321050">
                  <a:moveTo>
                    <a:pt x="0" y="0"/>
                  </a:moveTo>
                  <a:lnTo>
                    <a:pt x="114299" y="0"/>
                  </a:lnTo>
                  <a:lnTo>
                    <a:pt x="114299" y="3320821"/>
                  </a:lnTo>
                  <a:lnTo>
                    <a:pt x="0" y="3320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2BAB6333-8049-CF5E-0561-689559740288}"/>
                </a:ext>
              </a:extLst>
            </p:cNvPr>
            <p:cNvSpPr/>
            <p:nvPr/>
          </p:nvSpPr>
          <p:spPr>
            <a:xfrm>
              <a:off x="7628394" y="4760721"/>
              <a:ext cx="669925" cy="664210"/>
            </a:xfrm>
            <a:custGeom>
              <a:avLst/>
              <a:gdLst/>
              <a:ahLst/>
              <a:cxnLst/>
              <a:rect l="l" t="t" r="r" b="b"/>
              <a:pathLst>
                <a:path w="669925" h="664210">
                  <a:moveTo>
                    <a:pt x="669886" y="549643"/>
                  </a:moveTo>
                  <a:lnTo>
                    <a:pt x="114300" y="549643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551980"/>
                  </a:lnTo>
                  <a:lnTo>
                    <a:pt x="3683" y="551980"/>
                  </a:lnTo>
                  <a:lnTo>
                    <a:pt x="3683" y="663943"/>
                  </a:lnTo>
                  <a:lnTo>
                    <a:pt x="669886" y="663943"/>
                  </a:lnTo>
                  <a:lnTo>
                    <a:pt x="669886" y="549643"/>
                  </a:lnTo>
                  <a:close/>
                </a:path>
              </a:pathLst>
            </a:custGeom>
            <a:solidFill>
              <a:srgbClr val="83A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CA5E5151-08CF-887B-0DAF-001554672B87}"/>
              </a:ext>
            </a:extLst>
          </p:cNvPr>
          <p:cNvSpPr txBox="1"/>
          <p:nvPr userDrawn="1"/>
        </p:nvSpPr>
        <p:spPr>
          <a:xfrm>
            <a:off x="8529577" y="5134468"/>
            <a:ext cx="2344420" cy="319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spc="-2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www</a:t>
            </a:r>
            <a:r>
              <a:rPr sz="1900" spc="-18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.</a:t>
            </a:r>
            <a:r>
              <a:rPr sz="1900" spc="4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d</a:t>
            </a:r>
            <a:r>
              <a:rPr sz="1900" spc="-10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i</a:t>
            </a:r>
            <a:r>
              <a:rPr sz="1900" spc="15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g</a:t>
            </a:r>
            <a:r>
              <a:rPr sz="1900" spc="-10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i</a:t>
            </a:r>
            <a:r>
              <a:rPr sz="1900" spc="-12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t</a:t>
            </a:r>
            <a:r>
              <a:rPr sz="1900" spc="10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a</a:t>
            </a:r>
            <a:r>
              <a:rPr sz="1900" spc="-14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l</a:t>
            </a:r>
            <a:r>
              <a:rPr sz="1900" spc="-11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m</a:t>
            </a:r>
            <a:r>
              <a:rPr sz="1900" spc="-10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i</a:t>
            </a:r>
            <a:r>
              <a:rPr sz="1900" spc="6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c</a:t>
            </a:r>
            <a:r>
              <a:rPr sz="1900" spc="-14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r</a:t>
            </a:r>
            <a:r>
              <a:rPr sz="1900" spc="4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o</a:t>
            </a:r>
            <a:r>
              <a:rPr sz="1900" spc="18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2</a:t>
            </a:r>
            <a:r>
              <a:rPr sz="1900" spc="-185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.</a:t>
            </a:r>
            <a:r>
              <a:rPr sz="1900" spc="1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e</a:t>
            </a:r>
            <a:r>
              <a:rPr sz="1900" spc="-60" dirty="0">
                <a:solidFill>
                  <a:srgbClr val="83AA36"/>
                </a:solidFill>
                <a:latin typeface="Trebuchet MS"/>
                <a:cs typeface="Trebuchet MS"/>
                <a:hlinkClick r:id="rId8"/>
              </a:rPr>
              <a:t>u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22" name="object 2">
            <a:extLst>
              <a:ext uri="{FF2B5EF4-FFF2-40B4-BE49-F238E27FC236}">
                <a16:creationId xmlns:a16="http://schemas.microsoft.com/office/drawing/2014/main" id="{FDC2FEF9-6295-E169-7C15-AB6F22DB87BF}"/>
              </a:ext>
            </a:extLst>
          </p:cNvPr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057644" y="9243513"/>
            <a:ext cx="1371599" cy="485774"/>
          </a:xfrm>
          <a:prstGeom prst="rect">
            <a:avLst/>
          </a:prstGeom>
        </p:spPr>
      </p:pic>
      <p:pic>
        <p:nvPicPr>
          <p:cNvPr id="23" name="object 3">
            <a:extLst>
              <a:ext uri="{FF2B5EF4-FFF2-40B4-BE49-F238E27FC236}">
                <a16:creationId xmlns:a16="http://schemas.microsoft.com/office/drawing/2014/main" id="{7222EB32-1B6F-BD5C-FBF9-740D9C52D126}"/>
              </a:ext>
            </a:extLst>
          </p:cNvPr>
          <p:cNvPicPr/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28700" y="9273088"/>
            <a:ext cx="2190749" cy="457199"/>
          </a:xfrm>
          <a:prstGeom prst="rect">
            <a:avLst/>
          </a:prstGeom>
        </p:spPr>
      </p:pic>
      <p:sp>
        <p:nvSpPr>
          <p:cNvPr id="24" name="object 11">
            <a:extLst>
              <a:ext uri="{FF2B5EF4-FFF2-40B4-BE49-F238E27FC236}">
                <a16:creationId xmlns:a16="http://schemas.microsoft.com/office/drawing/2014/main" id="{F90DECA0-E583-3009-8FC0-C25EDF236488}"/>
              </a:ext>
            </a:extLst>
          </p:cNvPr>
          <p:cNvSpPr txBox="1">
            <a:spLocks/>
          </p:cNvSpPr>
          <p:nvPr userDrawn="1"/>
        </p:nvSpPr>
        <p:spPr>
          <a:xfrm>
            <a:off x="3298958" y="9243986"/>
            <a:ext cx="5481320" cy="54771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spcBef>
                <a:spcPts val="50"/>
              </a:spcBef>
            </a:pPr>
            <a:r>
              <a:rPr lang="en-US" sz="1100" spc="-65" dirty="0"/>
              <a:t>The</a:t>
            </a:r>
            <a:r>
              <a:rPr lang="en-US" sz="1100" spc="105" dirty="0"/>
              <a:t> </a:t>
            </a:r>
            <a:r>
              <a:rPr lang="en-US" sz="1100" spc="-15" dirty="0"/>
              <a:t>European</a:t>
            </a:r>
            <a:r>
              <a:rPr lang="en-US" sz="1100" spc="105" dirty="0"/>
              <a:t> </a:t>
            </a:r>
            <a:r>
              <a:rPr lang="en-US" sz="1100" spc="-15" dirty="0"/>
              <a:t>Commission's</a:t>
            </a:r>
            <a:r>
              <a:rPr lang="en-US" sz="1100" spc="105" dirty="0"/>
              <a:t> </a:t>
            </a:r>
            <a:r>
              <a:rPr lang="en-US" sz="1100" spc="-25" dirty="0"/>
              <a:t>support</a:t>
            </a:r>
            <a:r>
              <a:rPr lang="en-US" sz="1100" spc="105" dirty="0"/>
              <a:t> </a:t>
            </a:r>
            <a:r>
              <a:rPr lang="en-US" sz="1100" spc="-35" dirty="0"/>
              <a:t>for</a:t>
            </a:r>
            <a:r>
              <a:rPr lang="en-US" sz="1100" spc="105" dirty="0"/>
              <a:t> </a:t>
            </a:r>
            <a:r>
              <a:rPr lang="en-US" sz="1100" spc="-40" dirty="0"/>
              <a:t>the</a:t>
            </a:r>
            <a:r>
              <a:rPr lang="en-US" sz="1100" spc="110" dirty="0"/>
              <a:t> </a:t>
            </a:r>
            <a:r>
              <a:rPr lang="en-US" sz="1100" spc="-25" dirty="0"/>
              <a:t>production</a:t>
            </a:r>
            <a:r>
              <a:rPr lang="en-US" sz="1100" spc="105" dirty="0"/>
              <a:t> </a:t>
            </a:r>
            <a:r>
              <a:rPr lang="en-US" sz="1100" spc="-15" dirty="0"/>
              <a:t>of</a:t>
            </a:r>
            <a:r>
              <a:rPr lang="en-US" sz="1100" spc="105" dirty="0"/>
              <a:t> </a:t>
            </a:r>
            <a:r>
              <a:rPr lang="en-US" sz="1100" spc="-45" dirty="0"/>
              <a:t>this</a:t>
            </a:r>
            <a:r>
              <a:rPr lang="en-US" sz="1100" spc="105" dirty="0"/>
              <a:t> </a:t>
            </a:r>
            <a:r>
              <a:rPr lang="en-US" sz="1100" spc="-25" dirty="0"/>
              <a:t>publication</a:t>
            </a:r>
            <a:r>
              <a:rPr lang="en-US" sz="1100" spc="105" dirty="0"/>
              <a:t> </a:t>
            </a:r>
            <a:r>
              <a:rPr lang="en-US" sz="1100" dirty="0"/>
              <a:t>does</a:t>
            </a:r>
            <a:r>
              <a:rPr lang="en-US" sz="1100" spc="110" dirty="0"/>
              <a:t> </a:t>
            </a:r>
            <a:r>
              <a:rPr lang="en-US" sz="1100" spc="-35" dirty="0"/>
              <a:t>not</a:t>
            </a:r>
            <a:r>
              <a:rPr lang="en-US" sz="1100" spc="105" dirty="0"/>
              <a:t> </a:t>
            </a:r>
            <a:r>
              <a:rPr lang="en-US" sz="1100" spc="-35" dirty="0"/>
              <a:t>constitute</a:t>
            </a:r>
            <a:r>
              <a:rPr lang="en-US" sz="1100" spc="105" dirty="0"/>
              <a:t> </a:t>
            </a:r>
            <a:r>
              <a:rPr lang="en-US" sz="1100" dirty="0"/>
              <a:t>an</a:t>
            </a:r>
          </a:p>
          <a:p>
            <a:pPr marL="12700" marR="5715" algn="just">
              <a:lnSpc>
                <a:spcPct val="112500"/>
              </a:lnSpc>
            </a:pPr>
            <a:r>
              <a:rPr lang="en-US" sz="1100" spc="-30" dirty="0"/>
              <a:t>endorsement</a:t>
            </a:r>
            <a:r>
              <a:rPr lang="en-US" sz="1100" spc="175" dirty="0"/>
              <a:t> </a:t>
            </a:r>
            <a:r>
              <a:rPr lang="en-US" sz="1100" spc="-15" dirty="0"/>
              <a:t>of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40" dirty="0"/>
              <a:t>contents,</a:t>
            </a:r>
            <a:r>
              <a:rPr lang="en-US" sz="1100" spc="180" dirty="0"/>
              <a:t> </a:t>
            </a:r>
            <a:r>
              <a:rPr lang="en-US" sz="1100" spc="-30" dirty="0"/>
              <a:t>which</a:t>
            </a:r>
            <a:r>
              <a:rPr lang="en-US" sz="1100" spc="180" dirty="0"/>
              <a:t> </a:t>
            </a:r>
            <a:r>
              <a:rPr lang="en-US" sz="1100" spc="-35" dirty="0"/>
              <a:t>reflect</a:t>
            </a:r>
            <a:r>
              <a:rPr lang="en-US" sz="1100" spc="175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35" dirty="0"/>
              <a:t>views</a:t>
            </a:r>
            <a:r>
              <a:rPr lang="en-US" sz="1100" spc="180" dirty="0"/>
              <a:t> </a:t>
            </a:r>
            <a:r>
              <a:rPr lang="en-US" sz="1100" spc="-45" dirty="0"/>
              <a:t>only</a:t>
            </a:r>
            <a:r>
              <a:rPr lang="en-US" sz="1100" spc="180" dirty="0"/>
              <a:t> </a:t>
            </a:r>
            <a:r>
              <a:rPr lang="en-US" sz="1100" spc="-15" dirty="0"/>
              <a:t>of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75" dirty="0"/>
              <a:t> </a:t>
            </a:r>
            <a:r>
              <a:rPr lang="en-US" sz="1100" spc="-45" dirty="0"/>
              <a:t>authors,</a:t>
            </a:r>
            <a:r>
              <a:rPr lang="en-US" sz="1100" spc="180" dirty="0"/>
              <a:t> </a:t>
            </a:r>
            <a:r>
              <a:rPr lang="en-US" sz="1100" dirty="0"/>
              <a:t>and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20" dirty="0"/>
              <a:t>Commission </a:t>
            </a:r>
            <a:r>
              <a:rPr lang="en-US" sz="1100" spc="-285" dirty="0"/>
              <a:t> </a:t>
            </a:r>
            <a:r>
              <a:rPr lang="en-US" sz="1100" spc="-15" dirty="0"/>
              <a:t>cannot</a:t>
            </a:r>
            <a:r>
              <a:rPr lang="en-US" sz="1100" spc="-35" dirty="0"/>
              <a:t> </a:t>
            </a:r>
            <a:r>
              <a:rPr lang="en-US" sz="1100" dirty="0"/>
              <a:t>be</a:t>
            </a:r>
            <a:r>
              <a:rPr lang="en-US" sz="1100" spc="-30" dirty="0"/>
              <a:t> held </a:t>
            </a:r>
            <a:r>
              <a:rPr lang="en-US" sz="1100" spc="-25" dirty="0"/>
              <a:t>responsible</a:t>
            </a:r>
            <a:r>
              <a:rPr lang="en-US" sz="1100" spc="-30" dirty="0"/>
              <a:t> </a:t>
            </a:r>
            <a:r>
              <a:rPr lang="en-US" sz="1100" spc="-35" dirty="0"/>
              <a:t>for</a:t>
            </a:r>
            <a:r>
              <a:rPr lang="en-US" sz="1100" spc="-30" dirty="0"/>
              <a:t> </a:t>
            </a:r>
            <a:r>
              <a:rPr lang="en-US" sz="1100" spc="-25" dirty="0"/>
              <a:t>any</a:t>
            </a:r>
            <a:r>
              <a:rPr lang="en-US" sz="1100" spc="-35" dirty="0"/>
              <a:t> </a:t>
            </a:r>
            <a:r>
              <a:rPr lang="en-US" sz="1100" spc="-20" dirty="0"/>
              <a:t>use</a:t>
            </a:r>
            <a:r>
              <a:rPr lang="en-US" sz="1100" spc="-30" dirty="0"/>
              <a:t> which </a:t>
            </a:r>
            <a:r>
              <a:rPr lang="en-US" sz="1100" spc="-35" dirty="0"/>
              <a:t>may</a:t>
            </a:r>
            <a:r>
              <a:rPr lang="en-US" sz="1100" spc="-30" dirty="0"/>
              <a:t> </a:t>
            </a:r>
            <a:r>
              <a:rPr lang="en-US" sz="1100" dirty="0"/>
              <a:t>be</a:t>
            </a:r>
            <a:r>
              <a:rPr lang="en-US" sz="1100" spc="-30" dirty="0"/>
              <a:t> </a:t>
            </a:r>
            <a:r>
              <a:rPr lang="en-US" sz="1100" spc="-10" dirty="0"/>
              <a:t>made</a:t>
            </a:r>
            <a:r>
              <a:rPr lang="en-US" sz="1100" spc="-35" dirty="0"/>
              <a:t> </a:t>
            </a:r>
            <a:r>
              <a:rPr lang="en-US" sz="1100" spc="-15" dirty="0"/>
              <a:t>of</a:t>
            </a:r>
            <a:r>
              <a:rPr lang="en-US" sz="1100" spc="-30" dirty="0"/>
              <a:t> </a:t>
            </a:r>
            <a:r>
              <a:rPr lang="en-US" sz="1100" spc="-40" dirty="0"/>
              <a:t>the</a:t>
            </a:r>
            <a:r>
              <a:rPr lang="en-US" sz="1100" spc="-30" dirty="0"/>
              <a:t> </a:t>
            </a:r>
            <a:r>
              <a:rPr lang="en-US" sz="1100" spc="-40" dirty="0"/>
              <a:t>information</a:t>
            </a:r>
            <a:r>
              <a:rPr lang="en-US" sz="1100" spc="-30" dirty="0"/>
              <a:t> </a:t>
            </a:r>
            <a:r>
              <a:rPr lang="en-US" sz="1100" spc="-15" dirty="0"/>
              <a:t>contained</a:t>
            </a:r>
            <a:r>
              <a:rPr lang="en-US" sz="1100" spc="-30" dirty="0"/>
              <a:t> </a:t>
            </a:r>
            <a:r>
              <a:rPr lang="en-US" sz="1100" spc="-50" dirty="0"/>
              <a:t>therein.</a:t>
            </a: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4D52EA39-0E2E-6D8B-5D75-EB3566DD1604}"/>
              </a:ext>
            </a:extLst>
          </p:cNvPr>
          <p:cNvSpPr txBox="1">
            <a:spLocks/>
          </p:cNvSpPr>
          <p:nvPr userDrawn="1"/>
        </p:nvSpPr>
        <p:spPr>
          <a:xfrm>
            <a:off x="10702101" y="9243986"/>
            <a:ext cx="6569709" cy="54771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spcBef>
                <a:spcPts val="50"/>
              </a:spcBef>
            </a:pPr>
            <a:r>
              <a:rPr lang="en-US" sz="1100" spc="-15" dirty="0"/>
              <a:t>Legal</a:t>
            </a:r>
            <a:r>
              <a:rPr lang="en-US" sz="1100" spc="50" dirty="0"/>
              <a:t> </a:t>
            </a:r>
            <a:r>
              <a:rPr lang="en-US" sz="1100" spc="-25" dirty="0"/>
              <a:t>description</a:t>
            </a:r>
            <a:r>
              <a:rPr lang="en-US" sz="1100" spc="50" dirty="0"/>
              <a:t> </a:t>
            </a:r>
            <a:r>
              <a:rPr lang="en-US" sz="1100" spc="20" dirty="0"/>
              <a:t>–</a:t>
            </a:r>
            <a:r>
              <a:rPr lang="en-US" sz="1100" spc="55" dirty="0"/>
              <a:t> </a:t>
            </a:r>
            <a:r>
              <a:rPr lang="en-US" sz="1100" spc="-15" dirty="0"/>
              <a:t>Creative</a:t>
            </a:r>
            <a:r>
              <a:rPr lang="en-US" sz="1100" spc="50" dirty="0"/>
              <a:t> </a:t>
            </a:r>
            <a:r>
              <a:rPr lang="en-US" sz="1100" spc="-10" dirty="0"/>
              <a:t>Commons</a:t>
            </a:r>
            <a:r>
              <a:rPr lang="en-US" sz="1100" spc="55" dirty="0"/>
              <a:t> </a:t>
            </a:r>
            <a:r>
              <a:rPr lang="en-US" sz="1100" spc="-30" dirty="0"/>
              <a:t>licensing:</a:t>
            </a:r>
            <a:r>
              <a:rPr lang="en-US" sz="1100" spc="50" dirty="0"/>
              <a:t> </a:t>
            </a:r>
            <a:r>
              <a:rPr lang="en-US" sz="1100" spc="-65" dirty="0"/>
              <a:t>The</a:t>
            </a:r>
            <a:r>
              <a:rPr lang="en-US" sz="1100" spc="50" dirty="0"/>
              <a:t> </a:t>
            </a:r>
            <a:r>
              <a:rPr lang="en-US" sz="1100" spc="-35" dirty="0"/>
              <a:t>materials</a:t>
            </a:r>
            <a:r>
              <a:rPr lang="en-US" sz="1100" spc="55" dirty="0"/>
              <a:t> </a:t>
            </a:r>
            <a:r>
              <a:rPr lang="en-US" sz="1100" spc="-25" dirty="0"/>
              <a:t>published</a:t>
            </a:r>
            <a:r>
              <a:rPr lang="en-US" sz="1100" spc="50" dirty="0"/>
              <a:t> </a:t>
            </a:r>
            <a:r>
              <a:rPr lang="en-US" sz="1100" spc="-15" dirty="0"/>
              <a:t>on</a:t>
            </a:r>
            <a:r>
              <a:rPr lang="en-US" sz="1100" spc="55" dirty="0"/>
              <a:t> </a:t>
            </a:r>
            <a:r>
              <a:rPr lang="en-US" sz="1100" spc="-40" dirty="0"/>
              <a:t>the</a:t>
            </a:r>
            <a:r>
              <a:rPr lang="en-US" sz="1100" spc="50" dirty="0"/>
              <a:t> </a:t>
            </a:r>
            <a:r>
              <a:rPr lang="en-US" sz="1100" spc="5" dirty="0"/>
              <a:t>Micro2</a:t>
            </a:r>
            <a:r>
              <a:rPr lang="en-US" sz="1100" spc="55" dirty="0"/>
              <a:t> </a:t>
            </a:r>
            <a:r>
              <a:rPr lang="en-US" sz="1100" spc="-35" dirty="0"/>
              <a:t>project</a:t>
            </a:r>
            <a:r>
              <a:rPr lang="en-US" sz="1100" spc="50" dirty="0"/>
              <a:t> </a:t>
            </a:r>
            <a:r>
              <a:rPr lang="en-US" sz="1100" spc="-25" dirty="0"/>
              <a:t>website</a:t>
            </a:r>
            <a:r>
              <a:rPr lang="en-US" sz="1100" spc="50" dirty="0"/>
              <a:t> </a:t>
            </a:r>
            <a:r>
              <a:rPr lang="en-US" sz="1100" spc="-15" dirty="0"/>
              <a:t>are</a:t>
            </a:r>
            <a:r>
              <a:rPr lang="en-US" sz="1100" spc="55" dirty="0"/>
              <a:t> </a:t>
            </a:r>
            <a:r>
              <a:rPr lang="en-US" sz="1100" spc="-20" dirty="0"/>
              <a:t>classified</a:t>
            </a:r>
          </a:p>
          <a:p>
            <a:pPr marL="12700" marR="8890" algn="just">
              <a:lnSpc>
                <a:spcPct val="112500"/>
              </a:lnSpc>
            </a:pPr>
            <a:r>
              <a:rPr lang="en-US" sz="1100" spc="15" dirty="0"/>
              <a:t>as Open </a:t>
            </a:r>
            <a:r>
              <a:rPr lang="en-US" sz="1100" spc="-15" dirty="0"/>
              <a:t>Educational</a:t>
            </a:r>
            <a:r>
              <a:rPr lang="en-US" sz="1100" spc="-10" dirty="0"/>
              <a:t> </a:t>
            </a:r>
            <a:r>
              <a:rPr lang="en-US" sz="1100" spc="-15" dirty="0"/>
              <a:t>Resources'</a:t>
            </a:r>
            <a:r>
              <a:rPr lang="en-US" sz="1100" spc="-10" dirty="0"/>
              <a:t> (OER) </a:t>
            </a:r>
            <a:r>
              <a:rPr lang="en-US" sz="1100" dirty="0"/>
              <a:t>and </a:t>
            </a:r>
            <a:r>
              <a:rPr lang="en-US" sz="1100" spc="5" dirty="0"/>
              <a:t>can </a:t>
            </a:r>
            <a:r>
              <a:rPr lang="en-US" sz="1100" dirty="0"/>
              <a:t>be </a:t>
            </a:r>
            <a:r>
              <a:rPr lang="en-US" sz="1100" spc="-45" dirty="0"/>
              <a:t>freely</a:t>
            </a:r>
            <a:r>
              <a:rPr lang="en-US" sz="1100" spc="-40" dirty="0"/>
              <a:t> </a:t>
            </a:r>
            <a:r>
              <a:rPr lang="en-US" sz="1100" spc="-45" dirty="0"/>
              <a:t>(without</a:t>
            </a:r>
            <a:r>
              <a:rPr lang="en-US" sz="1100" spc="-40" dirty="0"/>
              <a:t> </a:t>
            </a:r>
            <a:r>
              <a:rPr lang="en-US" sz="1100" spc="-35" dirty="0"/>
              <a:t>permission</a:t>
            </a:r>
            <a:r>
              <a:rPr lang="en-US" sz="1100" spc="-30" dirty="0"/>
              <a:t> </a:t>
            </a:r>
            <a:r>
              <a:rPr lang="en-US" sz="1100" spc="-15" dirty="0"/>
              <a:t>of</a:t>
            </a:r>
            <a:r>
              <a:rPr lang="en-US" sz="1100" spc="-10" dirty="0"/>
              <a:t> </a:t>
            </a:r>
            <a:r>
              <a:rPr lang="en-US" sz="1100" spc="-50" dirty="0"/>
              <a:t>their</a:t>
            </a:r>
            <a:r>
              <a:rPr lang="en-US" sz="1100" spc="-45" dirty="0"/>
              <a:t> </a:t>
            </a:r>
            <a:r>
              <a:rPr lang="en-US" sz="1100" spc="-35" dirty="0"/>
              <a:t>creators):</a:t>
            </a:r>
            <a:r>
              <a:rPr lang="en-US" sz="1100" spc="-30" dirty="0"/>
              <a:t> </a:t>
            </a:r>
            <a:r>
              <a:rPr lang="en-US" sz="1100" spc="-20" dirty="0"/>
              <a:t>downloaded,</a:t>
            </a:r>
            <a:r>
              <a:rPr lang="en-US" sz="1100" spc="-15" dirty="0"/>
              <a:t> </a:t>
            </a:r>
            <a:r>
              <a:rPr lang="en-US" sz="1100" spc="-40" dirty="0"/>
              <a:t>used, </a:t>
            </a:r>
            <a:r>
              <a:rPr lang="en-US" sz="1100" spc="-290" dirty="0"/>
              <a:t> </a:t>
            </a:r>
            <a:r>
              <a:rPr lang="en-US" sz="1100" spc="-40" dirty="0"/>
              <a:t>reused,</a:t>
            </a:r>
            <a:r>
              <a:rPr lang="en-US" sz="1100" spc="-35" dirty="0"/>
              <a:t> </a:t>
            </a:r>
            <a:r>
              <a:rPr lang="en-US" sz="1100" spc="-25" dirty="0"/>
              <a:t>copied,</a:t>
            </a:r>
            <a:r>
              <a:rPr lang="en-US" sz="1100" spc="-30" dirty="0"/>
              <a:t> </a:t>
            </a:r>
            <a:r>
              <a:rPr lang="en-US" sz="1100" spc="-15" dirty="0"/>
              <a:t>adapted,</a:t>
            </a:r>
            <a:r>
              <a:rPr lang="en-US" sz="1100" spc="-35" dirty="0"/>
              <a:t> </a:t>
            </a:r>
            <a:r>
              <a:rPr lang="en-US" sz="1100" dirty="0"/>
              <a:t>and</a:t>
            </a:r>
            <a:r>
              <a:rPr lang="en-US" sz="1100" spc="-30" dirty="0"/>
              <a:t> </a:t>
            </a:r>
            <a:r>
              <a:rPr lang="en-US" sz="1100" spc="-15" dirty="0"/>
              <a:t>shared</a:t>
            </a:r>
            <a:r>
              <a:rPr lang="en-US" sz="1100" spc="-35" dirty="0"/>
              <a:t> by</a:t>
            </a:r>
            <a:r>
              <a:rPr lang="en-US" sz="1100" spc="-30" dirty="0"/>
              <a:t> </a:t>
            </a:r>
            <a:r>
              <a:rPr lang="en-US" sz="1100" spc="-50" dirty="0"/>
              <a:t>users,</a:t>
            </a:r>
            <a:r>
              <a:rPr lang="en-US" sz="1100" spc="-30" dirty="0"/>
              <a:t> </a:t>
            </a:r>
            <a:r>
              <a:rPr lang="en-US" sz="1100" spc="-50" dirty="0"/>
              <a:t>with</a:t>
            </a:r>
            <a:r>
              <a:rPr lang="en-US" sz="1100" spc="-35" dirty="0"/>
              <a:t> </a:t>
            </a:r>
            <a:r>
              <a:rPr lang="en-US" sz="1100" spc="-40" dirty="0"/>
              <a:t>information</a:t>
            </a:r>
            <a:r>
              <a:rPr lang="en-US" sz="1100" spc="-30" dirty="0"/>
              <a:t> </a:t>
            </a:r>
            <a:r>
              <a:rPr lang="en-US" sz="1100" spc="-15" dirty="0"/>
              <a:t>about</a:t>
            </a:r>
            <a:r>
              <a:rPr lang="en-US" sz="1100" spc="-35" dirty="0"/>
              <a:t> </a:t>
            </a:r>
            <a:r>
              <a:rPr lang="en-US" sz="1100" spc="-40" dirty="0"/>
              <a:t>the</a:t>
            </a:r>
            <a:r>
              <a:rPr lang="en-US" sz="1100" spc="-30" dirty="0"/>
              <a:t> </a:t>
            </a:r>
            <a:r>
              <a:rPr lang="en-US" sz="1100" spc="-20" dirty="0"/>
              <a:t>source</a:t>
            </a:r>
            <a:r>
              <a:rPr lang="en-US" sz="1100" spc="-35" dirty="0"/>
              <a:t> </a:t>
            </a:r>
            <a:r>
              <a:rPr lang="en-US" sz="1100" spc="-15" dirty="0"/>
              <a:t>of</a:t>
            </a:r>
            <a:r>
              <a:rPr lang="en-US" sz="1100" spc="-30" dirty="0"/>
              <a:t> </a:t>
            </a:r>
            <a:r>
              <a:rPr lang="en-US" sz="1100" spc="-50" dirty="0"/>
              <a:t>their</a:t>
            </a:r>
            <a:r>
              <a:rPr lang="en-US" sz="1100" spc="-30" dirty="0"/>
              <a:t> </a:t>
            </a:r>
            <a:r>
              <a:rPr lang="en-US" sz="1100" spc="-40" dirty="0"/>
              <a:t>origin.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9CA91D68-3D95-5DA5-8458-8E7C0996C784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057644" y="9243513"/>
            <a:ext cx="1371599" cy="485774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4FBA9ED2-D601-FE7D-0A67-3FF91FC7BA48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28700" y="9273088"/>
            <a:ext cx="2190749" cy="457199"/>
          </a:xfrm>
          <a:prstGeom prst="rect">
            <a:avLst/>
          </a:prstGeom>
        </p:spPr>
      </p:pic>
      <p:grpSp>
        <p:nvGrpSpPr>
          <p:cNvPr id="9" name="object 4">
            <a:extLst>
              <a:ext uri="{FF2B5EF4-FFF2-40B4-BE49-F238E27FC236}">
                <a16:creationId xmlns:a16="http://schemas.microsoft.com/office/drawing/2014/main" id="{8A54CEDF-571B-5F98-63D0-7DF21AC5A21A}"/>
              </a:ext>
            </a:extLst>
          </p:cNvPr>
          <p:cNvGrpSpPr/>
          <p:nvPr userDrawn="1"/>
        </p:nvGrpSpPr>
        <p:grpSpPr>
          <a:xfrm>
            <a:off x="0" y="1"/>
            <a:ext cx="18275935" cy="2587625"/>
            <a:chOff x="0" y="1"/>
            <a:chExt cx="18275935" cy="2587625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AB1352E5-DE9A-32C3-0CCC-FCEAE04C80B8}"/>
                </a:ext>
              </a:extLst>
            </p:cNvPr>
            <p:cNvSpPr/>
            <p:nvPr/>
          </p:nvSpPr>
          <p:spPr>
            <a:xfrm>
              <a:off x="0" y="1609445"/>
              <a:ext cx="917575" cy="85725"/>
            </a:xfrm>
            <a:custGeom>
              <a:avLst/>
              <a:gdLst/>
              <a:ahLst/>
              <a:cxnLst/>
              <a:rect l="l" t="t" r="r" b="b"/>
              <a:pathLst>
                <a:path w="917575" h="85725">
                  <a:moveTo>
                    <a:pt x="0" y="0"/>
                  </a:moveTo>
                  <a:lnTo>
                    <a:pt x="917395" y="0"/>
                  </a:lnTo>
                  <a:lnTo>
                    <a:pt x="917395" y="85724"/>
                  </a:lnTo>
                  <a:lnTo>
                    <a:pt x="0" y="85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3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4FD419B0-A7F0-0CA9-EF58-4D1E3AF6B0CF}"/>
                </a:ext>
              </a:extLst>
            </p:cNvPr>
            <p:cNvSpPr/>
            <p:nvPr/>
          </p:nvSpPr>
          <p:spPr>
            <a:xfrm>
              <a:off x="2174655" y="1096177"/>
              <a:ext cx="16101060" cy="85725"/>
            </a:xfrm>
            <a:custGeom>
              <a:avLst/>
              <a:gdLst/>
              <a:ahLst/>
              <a:cxnLst/>
              <a:rect l="l" t="t" r="r" b="b"/>
              <a:pathLst>
                <a:path w="16101060" h="85725">
                  <a:moveTo>
                    <a:pt x="16101001" y="85724"/>
                  </a:moveTo>
                  <a:lnTo>
                    <a:pt x="0" y="85724"/>
                  </a:lnTo>
                  <a:lnTo>
                    <a:pt x="0" y="0"/>
                  </a:lnTo>
                  <a:lnTo>
                    <a:pt x="16101001" y="0"/>
                  </a:lnTo>
                  <a:lnTo>
                    <a:pt x="16101001" y="857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761E1C92-7B1F-59CF-8E15-55D46A93E4C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2896" y="697012"/>
              <a:ext cx="4238624" cy="1590674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52B49F5C-FF10-59CF-2EA3-152C27CB01A2}"/>
                </a:ext>
              </a:extLst>
            </p:cNvPr>
            <p:cNvSpPr/>
            <p:nvPr/>
          </p:nvSpPr>
          <p:spPr>
            <a:xfrm>
              <a:off x="1354510" y="1"/>
              <a:ext cx="85725" cy="953769"/>
            </a:xfrm>
            <a:custGeom>
              <a:avLst/>
              <a:gdLst/>
              <a:ahLst/>
              <a:cxnLst/>
              <a:rect l="l" t="t" r="r" b="b"/>
              <a:pathLst>
                <a:path w="85725" h="953769">
                  <a:moveTo>
                    <a:pt x="0" y="0"/>
                  </a:moveTo>
                  <a:lnTo>
                    <a:pt x="85724" y="0"/>
                  </a:lnTo>
                  <a:lnTo>
                    <a:pt x="85724" y="953484"/>
                  </a:lnTo>
                  <a:lnTo>
                    <a:pt x="0" y="95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42A8B4F5-AB2F-94AE-54C4-F175D466A322}"/>
                </a:ext>
              </a:extLst>
            </p:cNvPr>
            <p:cNvSpPr/>
            <p:nvPr/>
          </p:nvSpPr>
          <p:spPr>
            <a:xfrm>
              <a:off x="1596656" y="2074303"/>
              <a:ext cx="513715" cy="513080"/>
            </a:xfrm>
            <a:custGeom>
              <a:avLst/>
              <a:gdLst/>
              <a:ahLst/>
              <a:cxnLst/>
              <a:rect l="l" t="t" r="r" b="b"/>
              <a:pathLst>
                <a:path w="513714" h="513080">
                  <a:moveTo>
                    <a:pt x="513689" y="427253"/>
                  </a:moveTo>
                  <a:lnTo>
                    <a:pt x="85877" y="427253"/>
                  </a:lnTo>
                  <a:lnTo>
                    <a:pt x="85877" y="0"/>
                  </a:lnTo>
                  <a:lnTo>
                    <a:pt x="152" y="0"/>
                  </a:lnTo>
                  <a:lnTo>
                    <a:pt x="152" y="427253"/>
                  </a:lnTo>
                  <a:lnTo>
                    <a:pt x="0" y="427253"/>
                  </a:lnTo>
                  <a:lnTo>
                    <a:pt x="0" y="512978"/>
                  </a:lnTo>
                  <a:lnTo>
                    <a:pt x="513689" y="512978"/>
                  </a:lnTo>
                  <a:lnTo>
                    <a:pt x="513689" y="427253"/>
                  </a:lnTo>
                  <a:close/>
                </a:path>
              </a:pathLst>
            </a:custGeom>
            <a:solidFill>
              <a:srgbClr val="83A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>
            <a:extLst>
              <a:ext uri="{FF2B5EF4-FFF2-40B4-BE49-F238E27FC236}">
                <a16:creationId xmlns:a16="http://schemas.microsoft.com/office/drawing/2014/main" id="{71A36CFA-168B-0C0F-A222-08765EFCF3E6}"/>
              </a:ext>
            </a:extLst>
          </p:cNvPr>
          <p:cNvSpPr txBox="1"/>
          <p:nvPr userDrawn="1"/>
        </p:nvSpPr>
        <p:spPr>
          <a:xfrm>
            <a:off x="2291459" y="2361979"/>
            <a:ext cx="1828164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40" dirty="0">
                <a:solidFill>
                  <a:srgbClr val="83AA36"/>
                </a:solidFill>
                <a:latin typeface="Trebuchet MS"/>
                <a:cs typeface="Trebuchet MS"/>
                <a:hlinkClick r:id="rId16"/>
              </a:rPr>
              <a:t>www.digitalmicro2.eu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5AC0B17A-CFF1-D8B9-3A89-1FE6A76E94C5}"/>
              </a:ext>
            </a:extLst>
          </p:cNvPr>
          <p:cNvSpPr txBox="1">
            <a:spLocks/>
          </p:cNvSpPr>
          <p:nvPr userDrawn="1"/>
        </p:nvSpPr>
        <p:spPr>
          <a:xfrm>
            <a:off x="3298958" y="9243986"/>
            <a:ext cx="5481320" cy="54771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spcBef>
                <a:spcPts val="50"/>
              </a:spcBef>
            </a:pPr>
            <a:r>
              <a:rPr lang="en-US" sz="1100" spc="-65" dirty="0"/>
              <a:t>The</a:t>
            </a:r>
            <a:r>
              <a:rPr lang="en-US" sz="1100" spc="105" dirty="0"/>
              <a:t> </a:t>
            </a:r>
            <a:r>
              <a:rPr lang="en-US" sz="1100" spc="-15" dirty="0"/>
              <a:t>European</a:t>
            </a:r>
            <a:r>
              <a:rPr lang="en-US" sz="1100" spc="105" dirty="0"/>
              <a:t> </a:t>
            </a:r>
            <a:r>
              <a:rPr lang="en-US" sz="1100" spc="-15" dirty="0"/>
              <a:t>Commission's</a:t>
            </a:r>
            <a:r>
              <a:rPr lang="en-US" sz="1100" spc="105" dirty="0"/>
              <a:t> </a:t>
            </a:r>
            <a:r>
              <a:rPr lang="en-US" sz="1100" spc="-25" dirty="0"/>
              <a:t>support</a:t>
            </a:r>
            <a:r>
              <a:rPr lang="en-US" sz="1100" spc="105" dirty="0"/>
              <a:t> </a:t>
            </a:r>
            <a:r>
              <a:rPr lang="en-US" sz="1100" spc="-35" dirty="0"/>
              <a:t>for</a:t>
            </a:r>
            <a:r>
              <a:rPr lang="en-US" sz="1100" spc="105" dirty="0"/>
              <a:t> </a:t>
            </a:r>
            <a:r>
              <a:rPr lang="en-US" sz="1100" spc="-40" dirty="0"/>
              <a:t>the</a:t>
            </a:r>
            <a:r>
              <a:rPr lang="en-US" sz="1100" spc="110" dirty="0"/>
              <a:t> </a:t>
            </a:r>
            <a:r>
              <a:rPr lang="en-US" sz="1100" spc="-25" dirty="0"/>
              <a:t>production</a:t>
            </a:r>
            <a:r>
              <a:rPr lang="en-US" sz="1100" spc="105" dirty="0"/>
              <a:t> </a:t>
            </a:r>
            <a:r>
              <a:rPr lang="en-US" sz="1100" spc="-15" dirty="0"/>
              <a:t>of</a:t>
            </a:r>
            <a:r>
              <a:rPr lang="en-US" sz="1100" spc="105" dirty="0"/>
              <a:t> </a:t>
            </a:r>
            <a:r>
              <a:rPr lang="en-US" sz="1100" spc="-45" dirty="0"/>
              <a:t>this</a:t>
            </a:r>
            <a:r>
              <a:rPr lang="en-US" sz="1100" spc="105" dirty="0"/>
              <a:t> </a:t>
            </a:r>
            <a:r>
              <a:rPr lang="en-US" sz="1100" spc="-25" dirty="0"/>
              <a:t>publication</a:t>
            </a:r>
            <a:r>
              <a:rPr lang="en-US" sz="1100" spc="105" dirty="0"/>
              <a:t> </a:t>
            </a:r>
            <a:r>
              <a:rPr lang="en-US" sz="1100" dirty="0"/>
              <a:t>does</a:t>
            </a:r>
            <a:r>
              <a:rPr lang="en-US" sz="1100" spc="110" dirty="0"/>
              <a:t> </a:t>
            </a:r>
            <a:r>
              <a:rPr lang="en-US" sz="1100" spc="-35" dirty="0"/>
              <a:t>not</a:t>
            </a:r>
            <a:r>
              <a:rPr lang="en-US" sz="1100" spc="105" dirty="0"/>
              <a:t> </a:t>
            </a:r>
            <a:r>
              <a:rPr lang="en-US" sz="1100" spc="-35" dirty="0"/>
              <a:t>constitute</a:t>
            </a:r>
            <a:r>
              <a:rPr lang="en-US" sz="1100" spc="105" dirty="0"/>
              <a:t> </a:t>
            </a:r>
            <a:r>
              <a:rPr lang="en-US" sz="1100" dirty="0"/>
              <a:t>an</a:t>
            </a:r>
          </a:p>
          <a:p>
            <a:pPr marL="12700" marR="5715" algn="just">
              <a:lnSpc>
                <a:spcPct val="112500"/>
              </a:lnSpc>
            </a:pPr>
            <a:r>
              <a:rPr lang="en-US" sz="1100" spc="-30" dirty="0"/>
              <a:t>endorsement</a:t>
            </a:r>
            <a:r>
              <a:rPr lang="en-US" sz="1100" spc="175" dirty="0"/>
              <a:t> </a:t>
            </a:r>
            <a:r>
              <a:rPr lang="en-US" sz="1100" spc="-15" dirty="0"/>
              <a:t>of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40" dirty="0"/>
              <a:t>contents,</a:t>
            </a:r>
            <a:r>
              <a:rPr lang="en-US" sz="1100" spc="180" dirty="0"/>
              <a:t> </a:t>
            </a:r>
            <a:r>
              <a:rPr lang="en-US" sz="1100" spc="-30" dirty="0"/>
              <a:t>which</a:t>
            </a:r>
            <a:r>
              <a:rPr lang="en-US" sz="1100" spc="180" dirty="0"/>
              <a:t> </a:t>
            </a:r>
            <a:r>
              <a:rPr lang="en-US" sz="1100" spc="-35" dirty="0"/>
              <a:t>reflect</a:t>
            </a:r>
            <a:r>
              <a:rPr lang="en-US" sz="1100" spc="175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35" dirty="0"/>
              <a:t>views</a:t>
            </a:r>
            <a:r>
              <a:rPr lang="en-US" sz="1100" spc="180" dirty="0"/>
              <a:t> </a:t>
            </a:r>
            <a:r>
              <a:rPr lang="en-US" sz="1100" spc="-45" dirty="0"/>
              <a:t>only</a:t>
            </a:r>
            <a:r>
              <a:rPr lang="en-US" sz="1100" spc="180" dirty="0"/>
              <a:t> </a:t>
            </a:r>
            <a:r>
              <a:rPr lang="en-US" sz="1100" spc="-15" dirty="0"/>
              <a:t>of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75" dirty="0"/>
              <a:t> </a:t>
            </a:r>
            <a:r>
              <a:rPr lang="en-US" sz="1100" spc="-45" dirty="0"/>
              <a:t>authors,</a:t>
            </a:r>
            <a:r>
              <a:rPr lang="en-US" sz="1100" spc="180" dirty="0"/>
              <a:t> </a:t>
            </a:r>
            <a:r>
              <a:rPr lang="en-US" sz="1100" dirty="0"/>
              <a:t>and</a:t>
            </a:r>
            <a:r>
              <a:rPr lang="en-US" sz="1100" spc="180" dirty="0"/>
              <a:t> </a:t>
            </a:r>
            <a:r>
              <a:rPr lang="en-US" sz="1100" spc="-40" dirty="0"/>
              <a:t>the</a:t>
            </a:r>
            <a:r>
              <a:rPr lang="en-US" sz="1100" spc="180" dirty="0"/>
              <a:t> </a:t>
            </a:r>
            <a:r>
              <a:rPr lang="en-US" sz="1100" spc="-20" dirty="0"/>
              <a:t>Commission </a:t>
            </a:r>
            <a:r>
              <a:rPr lang="en-US" sz="1100" spc="-285" dirty="0"/>
              <a:t> </a:t>
            </a:r>
            <a:r>
              <a:rPr lang="en-US" sz="1100" spc="-15" dirty="0"/>
              <a:t>cannot</a:t>
            </a:r>
            <a:r>
              <a:rPr lang="en-US" sz="1100" spc="-35" dirty="0"/>
              <a:t> </a:t>
            </a:r>
            <a:r>
              <a:rPr lang="en-US" sz="1100" dirty="0"/>
              <a:t>be</a:t>
            </a:r>
            <a:r>
              <a:rPr lang="en-US" sz="1100" spc="-30" dirty="0"/>
              <a:t> held </a:t>
            </a:r>
            <a:r>
              <a:rPr lang="en-US" sz="1100" spc="-25" dirty="0"/>
              <a:t>responsible</a:t>
            </a:r>
            <a:r>
              <a:rPr lang="en-US" sz="1100" spc="-30" dirty="0"/>
              <a:t> </a:t>
            </a:r>
            <a:r>
              <a:rPr lang="en-US" sz="1100" spc="-35" dirty="0"/>
              <a:t>for</a:t>
            </a:r>
            <a:r>
              <a:rPr lang="en-US" sz="1100" spc="-30" dirty="0"/>
              <a:t> </a:t>
            </a:r>
            <a:r>
              <a:rPr lang="en-US" sz="1100" spc="-25" dirty="0"/>
              <a:t>any</a:t>
            </a:r>
            <a:r>
              <a:rPr lang="en-US" sz="1100" spc="-35" dirty="0"/>
              <a:t> </a:t>
            </a:r>
            <a:r>
              <a:rPr lang="en-US" sz="1100" spc="-20" dirty="0"/>
              <a:t>use</a:t>
            </a:r>
            <a:r>
              <a:rPr lang="en-US" sz="1100" spc="-30" dirty="0"/>
              <a:t> which </a:t>
            </a:r>
            <a:r>
              <a:rPr lang="en-US" sz="1100" spc="-35" dirty="0"/>
              <a:t>may</a:t>
            </a:r>
            <a:r>
              <a:rPr lang="en-US" sz="1100" spc="-30" dirty="0"/>
              <a:t> </a:t>
            </a:r>
            <a:r>
              <a:rPr lang="en-US" sz="1100" dirty="0"/>
              <a:t>be</a:t>
            </a:r>
            <a:r>
              <a:rPr lang="en-US" sz="1100" spc="-30" dirty="0"/>
              <a:t> </a:t>
            </a:r>
            <a:r>
              <a:rPr lang="en-US" sz="1100" spc="-10" dirty="0"/>
              <a:t>made</a:t>
            </a:r>
            <a:r>
              <a:rPr lang="en-US" sz="1100" spc="-35" dirty="0"/>
              <a:t> </a:t>
            </a:r>
            <a:r>
              <a:rPr lang="en-US" sz="1100" spc="-15" dirty="0"/>
              <a:t>of</a:t>
            </a:r>
            <a:r>
              <a:rPr lang="en-US" sz="1100" spc="-30" dirty="0"/>
              <a:t> </a:t>
            </a:r>
            <a:r>
              <a:rPr lang="en-US" sz="1100" spc="-40" dirty="0"/>
              <a:t>the</a:t>
            </a:r>
            <a:r>
              <a:rPr lang="en-US" sz="1100" spc="-30" dirty="0"/>
              <a:t> </a:t>
            </a:r>
            <a:r>
              <a:rPr lang="en-US" sz="1100" spc="-40" dirty="0"/>
              <a:t>information</a:t>
            </a:r>
            <a:r>
              <a:rPr lang="en-US" sz="1100" spc="-30" dirty="0"/>
              <a:t> </a:t>
            </a:r>
            <a:r>
              <a:rPr lang="en-US" sz="1100" spc="-15" dirty="0"/>
              <a:t>contained</a:t>
            </a:r>
            <a:r>
              <a:rPr lang="en-US" sz="1100" spc="-30" dirty="0"/>
              <a:t> </a:t>
            </a:r>
            <a:r>
              <a:rPr lang="en-US" sz="1100" spc="-50" dirty="0"/>
              <a:t>therein.</a:t>
            </a: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BB3CA3E2-5527-6903-9404-F9D639CD487B}"/>
              </a:ext>
            </a:extLst>
          </p:cNvPr>
          <p:cNvSpPr txBox="1">
            <a:spLocks/>
          </p:cNvSpPr>
          <p:nvPr userDrawn="1"/>
        </p:nvSpPr>
        <p:spPr>
          <a:xfrm>
            <a:off x="10702101" y="9243986"/>
            <a:ext cx="6569709" cy="54771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spcBef>
                <a:spcPts val="50"/>
              </a:spcBef>
            </a:pPr>
            <a:r>
              <a:rPr lang="en-US" sz="1100" spc="-15" dirty="0"/>
              <a:t>Legal</a:t>
            </a:r>
            <a:r>
              <a:rPr lang="en-US" sz="1100" spc="50" dirty="0"/>
              <a:t> </a:t>
            </a:r>
            <a:r>
              <a:rPr lang="en-US" sz="1100" spc="-25" dirty="0"/>
              <a:t>description</a:t>
            </a:r>
            <a:r>
              <a:rPr lang="en-US" sz="1100" spc="50" dirty="0"/>
              <a:t> </a:t>
            </a:r>
            <a:r>
              <a:rPr lang="en-US" sz="1100" spc="20" dirty="0"/>
              <a:t>–</a:t>
            </a:r>
            <a:r>
              <a:rPr lang="en-US" sz="1100" spc="55" dirty="0"/>
              <a:t> </a:t>
            </a:r>
            <a:r>
              <a:rPr lang="en-US" sz="1100" spc="-15" dirty="0"/>
              <a:t>Creative</a:t>
            </a:r>
            <a:r>
              <a:rPr lang="en-US" sz="1100" spc="50" dirty="0"/>
              <a:t> </a:t>
            </a:r>
            <a:r>
              <a:rPr lang="en-US" sz="1100" spc="-10" dirty="0"/>
              <a:t>Commons</a:t>
            </a:r>
            <a:r>
              <a:rPr lang="en-US" sz="1100" spc="55" dirty="0"/>
              <a:t> </a:t>
            </a:r>
            <a:r>
              <a:rPr lang="en-US" sz="1100" spc="-30" dirty="0"/>
              <a:t>licensing:</a:t>
            </a:r>
            <a:r>
              <a:rPr lang="en-US" sz="1100" spc="50" dirty="0"/>
              <a:t> </a:t>
            </a:r>
            <a:r>
              <a:rPr lang="en-US" sz="1100" spc="-65" dirty="0"/>
              <a:t>The</a:t>
            </a:r>
            <a:r>
              <a:rPr lang="en-US" sz="1100" spc="50" dirty="0"/>
              <a:t> </a:t>
            </a:r>
            <a:r>
              <a:rPr lang="en-US" sz="1100" spc="-35" dirty="0"/>
              <a:t>materials</a:t>
            </a:r>
            <a:r>
              <a:rPr lang="en-US" sz="1100" spc="55" dirty="0"/>
              <a:t> </a:t>
            </a:r>
            <a:r>
              <a:rPr lang="en-US" sz="1100" spc="-25" dirty="0"/>
              <a:t>published</a:t>
            </a:r>
            <a:r>
              <a:rPr lang="en-US" sz="1100" spc="50" dirty="0"/>
              <a:t> </a:t>
            </a:r>
            <a:r>
              <a:rPr lang="en-US" sz="1100" spc="-15" dirty="0"/>
              <a:t>on</a:t>
            </a:r>
            <a:r>
              <a:rPr lang="en-US" sz="1100" spc="55" dirty="0"/>
              <a:t> </a:t>
            </a:r>
            <a:r>
              <a:rPr lang="en-US" sz="1100" spc="-40" dirty="0"/>
              <a:t>the</a:t>
            </a:r>
            <a:r>
              <a:rPr lang="en-US" sz="1100" spc="50" dirty="0"/>
              <a:t> </a:t>
            </a:r>
            <a:r>
              <a:rPr lang="en-US" sz="1100" spc="5" dirty="0"/>
              <a:t>Micro2</a:t>
            </a:r>
            <a:r>
              <a:rPr lang="en-US" sz="1100" spc="55" dirty="0"/>
              <a:t> </a:t>
            </a:r>
            <a:r>
              <a:rPr lang="en-US" sz="1100" spc="-35" dirty="0"/>
              <a:t>project</a:t>
            </a:r>
            <a:r>
              <a:rPr lang="en-US" sz="1100" spc="50" dirty="0"/>
              <a:t> </a:t>
            </a:r>
            <a:r>
              <a:rPr lang="en-US" sz="1100" spc="-25" dirty="0"/>
              <a:t>website</a:t>
            </a:r>
            <a:r>
              <a:rPr lang="en-US" sz="1100" spc="50" dirty="0"/>
              <a:t> </a:t>
            </a:r>
            <a:r>
              <a:rPr lang="en-US" sz="1100" spc="-15" dirty="0"/>
              <a:t>are</a:t>
            </a:r>
            <a:r>
              <a:rPr lang="en-US" sz="1100" spc="55" dirty="0"/>
              <a:t> </a:t>
            </a:r>
            <a:r>
              <a:rPr lang="en-US" sz="1100" spc="-20" dirty="0"/>
              <a:t>classified</a:t>
            </a:r>
          </a:p>
          <a:p>
            <a:pPr marL="12700" marR="8890" algn="just">
              <a:lnSpc>
                <a:spcPct val="112500"/>
              </a:lnSpc>
            </a:pPr>
            <a:r>
              <a:rPr lang="en-US" sz="1100" spc="15" dirty="0"/>
              <a:t>as Open </a:t>
            </a:r>
            <a:r>
              <a:rPr lang="en-US" sz="1100" spc="-15" dirty="0"/>
              <a:t>Educational</a:t>
            </a:r>
            <a:r>
              <a:rPr lang="en-US" sz="1100" spc="-10" dirty="0"/>
              <a:t> </a:t>
            </a:r>
            <a:r>
              <a:rPr lang="en-US" sz="1100" spc="-15" dirty="0"/>
              <a:t>Resources'</a:t>
            </a:r>
            <a:r>
              <a:rPr lang="en-US" sz="1100" spc="-10" dirty="0"/>
              <a:t> (OER) </a:t>
            </a:r>
            <a:r>
              <a:rPr lang="en-US" sz="1100" dirty="0"/>
              <a:t>and </a:t>
            </a:r>
            <a:r>
              <a:rPr lang="en-US" sz="1100" spc="5" dirty="0"/>
              <a:t>can </a:t>
            </a:r>
            <a:r>
              <a:rPr lang="en-US" sz="1100" dirty="0"/>
              <a:t>be </a:t>
            </a:r>
            <a:r>
              <a:rPr lang="en-US" sz="1100" spc="-45" dirty="0"/>
              <a:t>freely</a:t>
            </a:r>
            <a:r>
              <a:rPr lang="en-US" sz="1100" spc="-40" dirty="0"/>
              <a:t> </a:t>
            </a:r>
            <a:r>
              <a:rPr lang="en-US" sz="1100" spc="-45" dirty="0"/>
              <a:t>(without</a:t>
            </a:r>
            <a:r>
              <a:rPr lang="en-US" sz="1100" spc="-40" dirty="0"/>
              <a:t> </a:t>
            </a:r>
            <a:r>
              <a:rPr lang="en-US" sz="1100" spc="-35" dirty="0"/>
              <a:t>permission</a:t>
            </a:r>
            <a:r>
              <a:rPr lang="en-US" sz="1100" spc="-30" dirty="0"/>
              <a:t> </a:t>
            </a:r>
            <a:r>
              <a:rPr lang="en-US" sz="1100" spc="-15" dirty="0"/>
              <a:t>of</a:t>
            </a:r>
            <a:r>
              <a:rPr lang="en-US" sz="1100" spc="-10" dirty="0"/>
              <a:t> </a:t>
            </a:r>
            <a:r>
              <a:rPr lang="en-US" sz="1100" spc="-50" dirty="0"/>
              <a:t>their</a:t>
            </a:r>
            <a:r>
              <a:rPr lang="en-US" sz="1100" spc="-45" dirty="0"/>
              <a:t> </a:t>
            </a:r>
            <a:r>
              <a:rPr lang="en-US" sz="1100" spc="-35" dirty="0"/>
              <a:t>creators):</a:t>
            </a:r>
            <a:r>
              <a:rPr lang="en-US" sz="1100" spc="-30" dirty="0"/>
              <a:t> </a:t>
            </a:r>
            <a:r>
              <a:rPr lang="en-US" sz="1100" spc="-20" dirty="0"/>
              <a:t>downloaded,</a:t>
            </a:r>
            <a:r>
              <a:rPr lang="en-US" sz="1100" spc="-15" dirty="0"/>
              <a:t> </a:t>
            </a:r>
            <a:r>
              <a:rPr lang="en-US" sz="1100" spc="-40" dirty="0"/>
              <a:t>used, </a:t>
            </a:r>
            <a:r>
              <a:rPr lang="en-US" sz="1100" spc="-290" dirty="0"/>
              <a:t> </a:t>
            </a:r>
            <a:r>
              <a:rPr lang="en-US" sz="1100" spc="-40" dirty="0"/>
              <a:t>reused,</a:t>
            </a:r>
            <a:r>
              <a:rPr lang="en-US" sz="1100" spc="-35" dirty="0"/>
              <a:t> </a:t>
            </a:r>
            <a:r>
              <a:rPr lang="en-US" sz="1100" spc="-25" dirty="0"/>
              <a:t>copied,</a:t>
            </a:r>
            <a:r>
              <a:rPr lang="en-US" sz="1100" spc="-30" dirty="0"/>
              <a:t> </a:t>
            </a:r>
            <a:r>
              <a:rPr lang="en-US" sz="1100" spc="-15" dirty="0"/>
              <a:t>adapted,</a:t>
            </a:r>
            <a:r>
              <a:rPr lang="en-US" sz="1100" spc="-35" dirty="0"/>
              <a:t> </a:t>
            </a:r>
            <a:r>
              <a:rPr lang="en-US" sz="1100" dirty="0"/>
              <a:t>and</a:t>
            </a:r>
            <a:r>
              <a:rPr lang="en-US" sz="1100" spc="-30" dirty="0"/>
              <a:t> </a:t>
            </a:r>
            <a:r>
              <a:rPr lang="en-US" sz="1100" spc="-15" dirty="0"/>
              <a:t>shared</a:t>
            </a:r>
            <a:r>
              <a:rPr lang="en-US" sz="1100" spc="-35" dirty="0"/>
              <a:t> by</a:t>
            </a:r>
            <a:r>
              <a:rPr lang="en-US" sz="1100" spc="-30" dirty="0"/>
              <a:t> </a:t>
            </a:r>
            <a:r>
              <a:rPr lang="en-US" sz="1100" spc="-50" dirty="0"/>
              <a:t>users,</a:t>
            </a:r>
            <a:r>
              <a:rPr lang="en-US" sz="1100" spc="-30" dirty="0"/>
              <a:t> </a:t>
            </a:r>
            <a:r>
              <a:rPr lang="en-US" sz="1100" spc="-50" dirty="0"/>
              <a:t>with</a:t>
            </a:r>
            <a:r>
              <a:rPr lang="en-US" sz="1100" spc="-35" dirty="0"/>
              <a:t> </a:t>
            </a:r>
            <a:r>
              <a:rPr lang="en-US" sz="1100" spc="-40" dirty="0"/>
              <a:t>information</a:t>
            </a:r>
            <a:r>
              <a:rPr lang="en-US" sz="1100" spc="-30" dirty="0"/>
              <a:t> </a:t>
            </a:r>
            <a:r>
              <a:rPr lang="en-US" sz="1100" spc="-15" dirty="0"/>
              <a:t>about</a:t>
            </a:r>
            <a:r>
              <a:rPr lang="en-US" sz="1100" spc="-35" dirty="0"/>
              <a:t> </a:t>
            </a:r>
            <a:r>
              <a:rPr lang="en-US" sz="1100" spc="-40" dirty="0"/>
              <a:t>the</a:t>
            </a:r>
            <a:r>
              <a:rPr lang="en-US" sz="1100" spc="-30" dirty="0"/>
              <a:t> </a:t>
            </a:r>
            <a:r>
              <a:rPr lang="en-US" sz="1100" spc="-20" dirty="0"/>
              <a:t>source</a:t>
            </a:r>
            <a:r>
              <a:rPr lang="en-US" sz="1100" spc="-35" dirty="0"/>
              <a:t> </a:t>
            </a:r>
            <a:r>
              <a:rPr lang="en-US" sz="1100" spc="-15" dirty="0"/>
              <a:t>of</a:t>
            </a:r>
            <a:r>
              <a:rPr lang="en-US" sz="1100" spc="-30" dirty="0"/>
              <a:t> </a:t>
            </a:r>
            <a:r>
              <a:rPr lang="en-US" sz="1100" spc="-50" dirty="0"/>
              <a:t>their</a:t>
            </a:r>
            <a:r>
              <a:rPr lang="en-US" sz="1100" spc="-30" dirty="0"/>
              <a:t> </a:t>
            </a:r>
            <a:r>
              <a:rPr lang="en-US" sz="1100" spc="-40" dirty="0"/>
              <a:t>origin.</a:t>
            </a:r>
          </a:p>
        </p:txBody>
      </p:sp>
    </p:spTree>
    <p:extLst>
      <p:ext uri="{BB962C8B-B14F-4D97-AF65-F5344CB8AC3E}">
        <p14:creationId xmlns:p14="http://schemas.microsoft.com/office/powerpoint/2010/main" val="342849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digitalmicro2.e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A4AD56D-2BD0-7805-B7D1-773979F84915}"/>
              </a:ext>
            </a:extLst>
          </p:cNvPr>
          <p:cNvSpPr txBox="1"/>
          <p:nvPr/>
        </p:nvSpPr>
        <p:spPr>
          <a:xfrm>
            <a:off x="4267200" y="5516463"/>
            <a:ext cx="106299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s-E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Liderar y gestionar microempresas rurales a través del cambio digital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s-ES" sz="2800" b="1" dirty="0">
                <a:latin typeface="+mn-lt"/>
              </a:rPr>
              <a:t>Autor: IRL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endParaRPr lang="es-ES" sz="2800" b="1" dirty="0">
              <a:latin typeface="+mn-lt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s-E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MICRO2 Mejora del emprendimiento digital de las microempresas en áreas rurales en un mundo postpandémico</a:t>
            </a:r>
            <a:endParaRPr lang="en-U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2022-1-IE01-KA220-VET-000088074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endParaRPr lang="sk-SK" sz="4400" dirty="0"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3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2.1.	</a:t>
            </a:r>
            <a:r>
              <a:rPr lang="en-GB" sz="2400" b="1" dirty="0">
                <a:solidFill>
                  <a:srgbClr val="0000FE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2400" b="1" dirty="0">
                <a:solidFill>
                  <a:srgbClr val="0000FE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¿Qué son los estilos de liderazgo? ¿Cuál es tu estilo de liderazgo?</a:t>
            </a: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0" y="266700"/>
            <a:ext cx="16244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2 - </a:t>
            </a:r>
            <a:r>
              <a:rPr lang="en-US" sz="28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Leadership Styles for Rural Micro-enterprises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1295400" y="2942897"/>
            <a:ext cx="16764000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Autoritario, (Autocrático) </a:t>
            </a:r>
          </a:p>
          <a:p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 líder que se esfuerza por lograr un control total sobre las operaciones comerciales</a:t>
            </a:r>
          </a:p>
          <a:p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Estricta supervisión de la finalización de las tareas</a:t>
            </a:r>
          </a:p>
          <a:p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Motivación y creatividad en la fuerza laboral están en gran medida limitadas. </a:t>
            </a:r>
          </a:p>
          <a:p>
            <a:r>
              <a:rPr lang="es-ES" sz="2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Este estilo de liderazgo no se recomienda para la microempresa rural donde se valora mucho la creatividad, la motivación y la fidelización del personal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   </a:t>
            </a:r>
          </a:p>
          <a:p>
            <a:endParaRPr lang="es-E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Delegado (dejar hacer) </a:t>
            </a:r>
          </a:p>
          <a:p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Considerable confianza en el empleado para que se mantenga motivado y concentrado en su tarea. </a:t>
            </a:r>
          </a:p>
          <a:p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 una microempresa rural de servicios profesionales y altamente cualificada, este estilo de liderazgo es quizás el más efectivo. </a:t>
            </a:r>
          </a:p>
          <a:p>
            <a:endParaRPr lang="es-E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Participativo (Democrático) </a:t>
            </a: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 personal se siente comprometido y valorado en el proceso de toma de decisiones, pero el líder </a:t>
            </a:r>
            <a:r>
              <a:rPr lang="es-ES" sz="24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tiene la última palabra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</a:t>
            </a:r>
          </a:p>
          <a:p>
            <a:pPr algn="just"/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 personal capacitado con un sentido de compromiso de las metas y objetivos en un equipo unido que trabaja conjuntamente hace que este estilo de liderazgo sea muy popular para la microempresa rural.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9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3.1.	</a:t>
            </a:r>
            <a:r>
              <a:rPr lang="es-ES" sz="2400" b="1" dirty="0">
                <a:solidFill>
                  <a:srgbClr val="0000FE"/>
                </a:solidFill>
              </a:rPr>
              <a:t>El cambio digital no se puede evitar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participación en el emprendimiento digital es un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requisito imprescindible </a:t>
            </a:r>
            <a:r>
              <a:rPr lang="es-ES" sz="2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incluso para las empresas rurales más tradicionales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 </a:t>
            </a:r>
          </a:p>
          <a:p>
            <a:pPr algn="just"/>
            <a:endParaRPr lang="es-E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pandemia ha cambiado en muchos sentidos la normas empresariales, laborales y de consumo de las zonas rurales de maneras antes inesperadas hasta que se normalice en algún momento durante la década de 2030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  </a:t>
            </a:r>
          </a:p>
          <a:p>
            <a:pPr algn="just"/>
            <a:endParaRPr lang="es-E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Los altos niveles de adaptación requeridos por la microempresa rural son a menudo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una amenaza y resultan incómodos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para el liderazgo y el personal.   </a:t>
            </a:r>
          </a:p>
          <a:p>
            <a:pPr algn="just"/>
            <a:endParaRPr lang="es-E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Gestionar el cambio es el objetivo principal del liderazgo.  </a:t>
            </a:r>
            <a:r>
              <a:rPr lang="es-ES" sz="24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 un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proceso empresarial estructurado y planificado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para (en este caso) aprovechar el potencial de nuestro</a:t>
            </a:r>
            <a:r>
              <a:rPr lang="es-ES" sz="24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negocio a través de la digitalización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Picture 3" descr="A hand holding a globe&#10;&#10;Description automatically generated">
            <a:extLst>
              <a:ext uri="{FF2B5EF4-FFF2-40B4-BE49-F238E27FC236}">
                <a16:creationId xmlns:a16="http://schemas.microsoft.com/office/drawing/2014/main" id="{732CF726-13D9-4C8A-B6BA-89C8C1F5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930" y="2798921"/>
            <a:ext cx="5676912" cy="56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5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s-ES" sz="2400" b="1" dirty="0">
                <a:solidFill>
                  <a:srgbClr val="0000FE"/>
                </a:solidFill>
              </a:rPr>
              <a:t>La gestión del cambio es compleja y difícil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Comprender la gestión del cambio es un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proceso consciente a largo plazo. </a:t>
            </a:r>
          </a:p>
          <a:p>
            <a:pPr algn="just"/>
            <a:endParaRPr lang="es-E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implementación con éxito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corre paralelamente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 las prioridades del día a día.</a:t>
            </a:r>
          </a:p>
          <a:p>
            <a:pPr algn="just"/>
            <a:endParaRPr lang="es-E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gestión del cambo no es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algo que se dé en un determinado momento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 el ciclo de vida de la microempresa rural.  </a:t>
            </a:r>
          </a:p>
          <a:p>
            <a:pPr algn="just"/>
            <a:endParaRPr lang="es-E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gestión del cambio </a:t>
            </a:r>
            <a:r>
              <a:rPr lang="es-ES" sz="24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requiere de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decisiones honestas y sin emociones basadas en la lógica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 </a:t>
            </a:r>
          </a:p>
          <a:p>
            <a:pPr algn="just"/>
            <a:endParaRPr lang="es-E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 más difícil de abordar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 </a:t>
            </a:r>
            <a:r>
              <a:rPr lang="es-ES" sz="24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microempresas rurales con los típicos vínculos familiares y comunitarios y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2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tradiciones bien establecidas de trabajo y e interacción con clientes locales. </a:t>
            </a:r>
            <a:endParaRPr lang="es-E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endParaRPr lang="es-E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11" name="Picture 10" descr="A person walking on a banana&#10;&#10;Description automatically generated">
            <a:extLst>
              <a:ext uri="{FF2B5EF4-FFF2-40B4-BE49-F238E27FC236}">
                <a16:creationId xmlns:a16="http://schemas.microsoft.com/office/drawing/2014/main" id="{88F272B2-0DB6-40A2-A0F9-94B4789DD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45" y="3196816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s-ES" sz="2400" b="1" dirty="0">
                <a:solidFill>
                  <a:srgbClr val="0000FE"/>
                </a:solidFill>
              </a:rPr>
              <a:t>Gestión de las herramientas del cambio digital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Existen una serie de herramientas valiosas para ayudar a construir una hoja de ruta para la gestión del cambio que se encuentran fácilmente disponibles y accesibles. </a:t>
            </a:r>
          </a:p>
          <a:p>
            <a:pPr algn="just"/>
            <a:endParaRPr lang="es-E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Algunas de las más populares son:</a:t>
            </a:r>
          </a:p>
          <a:p>
            <a:pPr algn="just"/>
            <a:endParaRPr lang="es-E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Objetivos inteligentes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desarrollado por George Doran, Arthur Miller y James Cunningham en 1981</a:t>
            </a:r>
          </a:p>
          <a:p>
            <a:pPr algn="just"/>
            <a:endParaRPr lang="es-E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Las ocho etapas de la gestión del cambio de Kotter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1995/2011</a:t>
            </a:r>
          </a:p>
          <a:p>
            <a:pPr marL="342900" indent="-342900" algn="just">
              <a:buFontTx/>
              <a:buChar char="-"/>
            </a:pPr>
            <a:endParaRPr lang="es-E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-  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Las seis etapas del cambio adaptativo de </a:t>
            </a:r>
            <a:r>
              <a:rPr lang="es-ES" sz="2400" b="1" dirty="0" err="1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Heifetz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y Laurie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1997/2011</a:t>
            </a:r>
          </a:p>
          <a:p>
            <a:pPr algn="just"/>
            <a:endParaRPr lang="es-E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s-ES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9" name="Picture 8" descr="A blue road with white markings and a yellow circle with a flag&#10;&#10;Description automatically generated">
            <a:extLst>
              <a:ext uri="{FF2B5EF4-FFF2-40B4-BE49-F238E27FC236}">
                <a16:creationId xmlns:a16="http://schemas.microsoft.com/office/drawing/2014/main" id="{5193F5B4-A47C-4ED0-AEED-B0ADA601E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009900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9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s-ES" sz="2400" b="1" dirty="0">
                <a:solidFill>
                  <a:srgbClr val="0000FE"/>
                </a:solidFill>
              </a:rPr>
              <a:t> Gestión de las herramientas del cambio digital</a:t>
            </a: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4BC94-22E8-460A-A711-BF50D51DF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60" y="3167815"/>
            <a:ext cx="4191000" cy="5798072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FA543F4-E440-4578-B436-1AA92D8C060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90008" y="3133126"/>
            <a:ext cx="9754992" cy="57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s-ES" sz="2400" b="1" dirty="0">
                <a:solidFill>
                  <a:srgbClr val="0000FE"/>
                </a:solidFill>
              </a:rPr>
              <a:t> Gestión de las herramientas del cambio digital</a:t>
            </a:r>
            <a:endParaRPr lang="en-US" sz="2400" b="1" dirty="0">
              <a:solidFill>
                <a:srgbClr val="0000FE"/>
              </a:solidFill>
            </a:endParaRP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B4506BA-AC76-40A4-8B3C-8A0B77798D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50" y="2798921"/>
            <a:ext cx="10217468" cy="5744850"/>
          </a:xfrm>
          <a:prstGeom prst="rect">
            <a:avLst/>
          </a:prstGeom>
        </p:spPr>
      </p:pic>
      <p:pic>
        <p:nvPicPr>
          <p:cNvPr id="12" name="Picture 11" descr="A close-up of a newspaper&#10;&#10;Description automatically generated">
            <a:extLst>
              <a:ext uri="{FF2B5EF4-FFF2-40B4-BE49-F238E27FC236}">
                <a16:creationId xmlns:a16="http://schemas.microsoft.com/office/drawing/2014/main" id="{B4D58D3E-8197-4E8E-91B1-72A3821FF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042446"/>
            <a:ext cx="40100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s-ES" sz="2400" b="1" dirty="0">
                <a:solidFill>
                  <a:srgbClr val="0000FE"/>
                </a:solidFill>
              </a:rPr>
              <a:t> Gestión de las herramientas del cambio digital</a:t>
            </a:r>
            <a:endParaRPr lang="en-US" sz="2400" b="1" dirty="0">
              <a:solidFill>
                <a:srgbClr val="0000FE"/>
              </a:solidFill>
            </a:endParaRP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98CB95-511A-468D-84B3-9E91FABF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070" y="3907147"/>
            <a:ext cx="5870631" cy="32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person pointing at a map&#10;&#10;Description automatically generated">
            <a:extLst>
              <a:ext uri="{FF2B5EF4-FFF2-40B4-BE49-F238E27FC236}">
                <a16:creationId xmlns:a16="http://schemas.microsoft.com/office/drawing/2014/main" id="{51A34B4C-02B3-49D8-9D19-925033EE8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752" y="3197833"/>
            <a:ext cx="9998095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3.2.	</a:t>
            </a:r>
            <a:r>
              <a:rPr lang="es-ES" sz="2400" b="1" dirty="0">
                <a:solidFill>
                  <a:srgbClr val="0000FE"/>
                </a:solidFill>
              </a:rPr>
              <a:t> Gestión de las herramientas del cambio digital</a:t>
            </a:r>
            <a:endParaRPr lang="en-US" sz="2400" b="1" dirty="0">
              <a:solidFill>
                <a:srgbClr val="0000FE"/>
              </a:solidFill>
            </a:endParaRPr>
          </a:p>
          <a:p>
            <a:endParaRPr lang="en-IE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n-IE" sz="2800" b="1" dirty="0">
                <a:solidFill>
                  <a:srgbClr val="FF0000"/>
                </a:solidFill>
              </a:rPr>
              <a:t>Managing Digital Change in Rural micro 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87814-9489-48EB-B3CD-5CDB9CE96371}"/>
              </a:ext>
            </a:extLst>
          </p:cNvPr>
          <p:cNvSpPr txBox="1"/>
          <p:nvPr/>
        </p:nvSpPr>
        <p:spPr>
          <a:xfrm>
            <a:off x="1447800" y="3500780"/>
            <a:ext cx="12725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Estos tres enfoques tienen las siguientes características comunes: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 </a:t>
            </a:r>
            <a:r>
              <a:rPr lang="es-ES" sz="2800" b="1" dirty="0">
                <a:latin typeface="Century Gothic" panose="020B0502020202020204" pitchFamily="34" charset="0"/>
              </a:rPr>
              <a:t>Etapas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anose="020B0502020202020204" pitchFamily="34" charset="0"/>
              </a:rPr>
              <a:t> Visión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anose="020B0502020202020204" pitchFamily="34" charset="0"/>
              </a:rPr>
              <a:t> Realismo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anose="020B0502020202020204" pitchFamily="34" charset="0"/>
              </a:rPr>
              <a:t> Empoderamiento del personal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anose="020B0502020202020204" pitchFamily="34" charset="0"/>
              </a:rPr>
              <a:t> Impulso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anose="020B0502020202020204" pitchFamily="34" charset="0"/>
              </a:rPr>
              <a:t> Recompensa</a:t>
            </a:r>
          </a:p>
          <a:p>
            <a:endParaRPr lang="es-ES" sz="2800" dirty="0">
              <a:latin typeface="Century Gothic" panose="020B0502020202020204" pitchFamily="34" charset="0"/>
            </a:endParaRPr>
          </a:p>
          <a:p>
            <a:endParaRPr lang="es-ES" sz="2800" dirty="0">
              <a:latin typeface="Century Gothic" panose="020B0502020202020204" pitchFamily="34" charset="0"/>
            </a:endParaRPr>
          </a:p>
          <a:p>
            <a:r>
              <a:rPr lang="es-ES" sz="2800" dirty="0">
                <a:latin typeface="Century Gothic" panose="020B0502020202020204" pitchFamily="34" charset="0"/>
              </a:rPr>
              <a:t>Ejemplos de éxito están disponibles online.  Todas pueden complicarse tanto como queramos según las necesidades de las microempresas rurales. </a:t>
            </a:r>
          </a:p>
        </p:txBody>
      </p:sp>
      <p:pic>
        <p:nvPicPr>
          <p:cNvPr id="4" name="Picture 3" descr="A pair of hands pointing&#10;&#10;Description automatically generated">
            <a:extLst>
              <a:ext uri="{FF2B5EF4-FFF2-40B4-BE49-F238E27FC236}">
                <a16:creationId xmlns:a16="http://schemas.microsoft.com/office/drawing/2014/main" id="{C6C82267-2653-44E0-9E5D-BB3A52A1F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105" y="2400300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9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850360" y="2809040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1524000" y="273105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Preguntas de autoevaluación</a:t>
            </a:r>
          </a:p>
        </p:txBody>
      </p:sp>
      <p:graphicFrame>
        <p:nvGraphicFramePr>
          <p:cNvPr id="3" name="Tabla 10">
            <a:extLst>
              <a:ext uri="{FF2B5EF4-FFF2-40B4-BE49-F238E27FC236}">
                <a16:creationId xmlns:a16="http://schemas.microsoft.com/office/drawing/2014/main" id="{5E363DD7-A912-299B-F393-910068957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882032"/>
              </p:ext>
            </p:extLst>
          </p:nvPr>
        </p:nvGraphicFramePr>
        <p:xfrm>
          <a:off x="1981200" y="3467100"/>
          <a:ext cx="15011400" cy="57093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  <a:gridCol w="2333452">
                  <a:extLst>
                    <a:ext uri="{9D8B030D-6E8A-4147-A177-3AD203B41FA5}">
                      <a16:colId xmlns:a16="http://schemas.microsoft.com/office/drawing/2014/main" val="3283798389"/>
                    </a:ext>
                  </a:extLst>
                </a:gridCol>
                <a:gridCol w="3457748">
                  <a:extLst>
                    <a:ext uri="{9D8B030D-6E8A-4147-A177-3AD203B41FA5}">
                      <a16:colId xmlns:a16="http://schemas.microsoft.com/office/drawing/2014/main" val="2128591119"/>
                    </a:ext>
                  </a:extLst>
                </a:gridCol>
              </a:tblGrid>
              <a:tr h="1746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es-ES" sz="1800" kern="1200" noProof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tipos de roles de liderazgo pueden tener habitualmente las microempresas rurales?</a:t>
                      </a:r>
                      <a:endParaRPr lang="es-ES" sz="1800" b="1" kern="1200" noProof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s-ES" sz="1800" kern="1200" noProof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organizaciones “planas” son empresas que tienen:</a:t>
                      </a:r>
                    </a:p>
                    <a:p>
                      <a:endParaRPr lang="es-ES" sz="1800" b="1" kern="1200" noProof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es-ES" sz="1800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frase define mejor la función del liderazgo?</a:t>
                      </a:r>
                    </a:p>
                    <a:p>
                      <a:endParaRPr lang="es-ES" sz="1800" b="1" kern="1200" noProof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  <a:r>
                        <a:rPr lang="es-ES" sz="1800" b="1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es el estilo más popular de liderazgo de microempresas rurales?</a:t>
                      </a:r>
                      <a:endParaRPr lang="es-ES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</a:t>
                      </a:r>
                      <a:r>
                        <a:rPr lang="es-ES" sz="1800" kern="1200" noProof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¿Cuántas etapas existen en las etapas de la gestión del cambio de Kotters?</a:t>
                      </a:r>
                      <a:endParaRPr lang="es-ES" sz="1800" b="1" kern="1200" noProof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3587029">
                <a:tc>
                  <a:txBody>
                    <a:bodyPr/>
                    <a:lstStyle/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Las microempresas rurales suelen tener distintos roles de liderazgo</a:t>
                      </a:r>
                    </a:p>
                    <a:p>
                      <a:r>
                        <a:rPr lang="es-ES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Las microempresas rurales suelen tener roles de liderazgo no muy claros</a:t>
                      </a:r>
                    </a:p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Las microempresas rurales normalmente no tienen líderes</a:t>
                      </a:r>
                    </a:p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Las microempresas rurales suelen tener numerosos líderes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Múltiples niveles de gestión con muchas oportunidades de promoción </a:t>
                      </a:r>
                    </a:p>
                    <a:p>
                      <a:r>
                        <a:rPr lang="es-ES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Niveles directivos limitados con pocas oportunidades de promoción</a:t>
                      </a:r>
                    </a:p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Poco futuro</a:t>
                      </a:r>
                      <a:b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Proyecciones de beneficios fijos</a:t>
                      </a:r>
                    </a:p>
                    <a:p>
                      <a:endParaRPr lang="es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El liderazgo implica establecer una dirección, visión y cambio, alinear a las personas y la motivación</a:t>
                      </a:r>
                    </a:p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El liderazgo implica planificación, organización, control y resolución de problemas </a:t>
                      </a:r>
                    </a:p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El liderazgo implica la toma de todas las decisiones</a:t>
                      </a:r>
                    </a:p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El liderazgo implica permitir que el personal tome las decisiones más importantes </a:t>
                      </a:r>
                    </a:p>
                    <a:p>
                      <a:endParaRPr lang="es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Autoritario </a:t>
                      </a:r>
                    </a:p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Delegado</a:t>
                      </a:r>
                    </a:p>
                    <a:p>
                      <a:r>
                        <a:rPr lang="es-ES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Participativo</a:t>
                      </a:r>
                    </a:p>
                    <a:p>
                      <a:r>
                        <a:rPr lang="es-ES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Estratégico</a:t>
                      </a:r>
                    </a:p>
                    <a:p>
                      <a:endParaRPr lang="es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Siete  </a:t>
                      </a:r>
                    </a:p>
                    <a:p>
                      <a:r>
                        <a:rPr lang="es-ES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Ocho </a:t>
                      </a:r>
                    </a:p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Nueve</a:t>
                      </a:r>
                    </a:p>
                    <a:p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Diez</a:t>
                      </a:r>
                    </a:p>
                    <a:p>
                      <a:endParaRPr lang="es-E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78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6019800" y="1448693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6934200" y="141263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Resumen</a:t>
            </a:r>
          </a:p>
        </p:txBody>
      </p:sp>
      <p:graphicFrame>
        <p:nvGraphicFramePr>
          <p:cNvPr id="11" name="Marcador de contenido 7">
            <a:extLst>
              <a:ext uri="{FF2B5EF4-FFF2-40B4-BE49-F238E27FC236}">
                <a16:creationId xmlns:a16="http://schemas.microsoft.com/office/drawing/2014/main" id="{D386A990-52C7-0F55-9D8B-30CC1BB3A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839518"/>
              </p:ext>
            </p:extLst>
          </p:nvPr>
        </p:nvGraphicFramePr>
        <p:xfrm>
          <a:off x="945600" y="3162300"/>
          <a:ext cx="16504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660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734403" y="2933700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1433945" y="2855275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Aims</a:t>
            </a:r>
            <a:endParaRPr lang="es-ES" sz="40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CCB25-E963-4C13-8FC4-E9CED037D67D}"/>
              </a:ext>
            </a:extLst>
          </p:cNvPr>
          <p:cNvSpPr txBox="1"/>
          <p:nvPr/>
        </p:nvSpPr>
        <p:spPr>
          <a:xfrm>
            <a:off x="1143000" y="4305300"/>
            <a:ext cx="11277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•	</a:t>
            </a:r>
            <a:r>
              <a:rPr lang="es-ES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Que los participantes cuenten con una comprensión clara de los enfoques para liderar microempresas rurales</a:t>
            </a:r>
            <a:endParaRPr lang="en-US" sz="2800" b="1" dirty="0">
              <a:latin typeface="Century Gothic" panose="020B0502020202020204" pitchFamily="34" charset="0"/>
            </a:endParaRPr>
          </a:p>
          <a:p>
            <a:endParaRPr lang="en-US" sz="28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•	</a:t>
            </a:r>
            <a:r>
              <a:rPr lang="es-ES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Que los participantes aprecien la necesidad de planificación y estructuración en la implementación del cambio digital en una microempresa rural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05117E94-5CA0-4591-9510-BA35EC81A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585" y="2869405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2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59F9E6D-37B9-D677-B302-6B4692430D8B}"/>
              </a:ext>
            </a:extLst>
          </p:cNvPr>
          <p:cNvSpPr txBox="1"/>
          <p:nvPr/>
        </p:nvSpPr>
        <p:spPr>
          <a:xfrm>
            <a:off x="2133600" y="6057900"/>
            <a:ext cx="14249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000" b="1" spc="-114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¡Gracias! 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s-E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Sigue formándote en </a:t>
            </a:r>
            <a:r>
              <a:rPr lang="es-ES" sz="40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https://www.digitalmicro2.eu/</a:t>
            </a:r>
            <a:r>
              <a:rPr lang="es-ES" sz="40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endParaRPr lang="en-US" sz="40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BC53B56-2E07-45B5-8A3A-80CBD6E3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505700"/>
            <a:ext cx="2360139" cy="17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1433945" y="3587406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 finalizar el aprendizaje los participantes podrán: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6592D9-B145-037C-BE20-419D6767C7BC}"/>
              </a:ext>
            </a:extLst>
          </p:cNvPr>
          <p:cNvSpPr txBox="1"/>
          <p:nvPr/>
        </p:nvSpPr>
        <p:spPr>
          <a:xfrm>
            <a:off x="1399309" y="4134871"/>
            <a:ext cx="1356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•	</a:t>
            </a:r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Ser capaces de identificar y valorar </a:t>
            </a:r>
            <a:r>
              <a:rPr lang="es-E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las características de un liderazgo efectivo </a:t>
            </a:r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 las microempresas rurales</a:t>
            </a:r>
          </a:p>
          <a:p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•	Comprender </a:t>
            </a:r>
            <a:r>
              <a:rPr lang="es-ES" sz="28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los </a:t>
            </a:r>
            <a:r>
              <a:rPr lang="es-E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desaf</a:t>
            </a:r>
            <a:r>
              <a:rPr lang="es-ES" sz="28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íos y contradicciones</a:t>
            </a:r>
            <a:r>
              <a:rPr lang="es-E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 las microempresas rurales líderes</a:t>
            </a:r>
          </a:p>
          <a:p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•	Reconocer diferentes </a:t>
            </a:r>
            <a:r>
              <a:rPr lang="es-E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estilos de liderazgo</a:t>
            </a:r>
          </a:p>
          <a:p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•	Comprender por qué</a:t>
            </a:r>
            <a:r>
              <a:rPr lang="es-ES" sz="28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la gestión del cambio necesita ser </a:t>
            </a:r>
            <a:r>
              <a:rPr lang="es-E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cuidadosamente planificada y estructurada</a:t>
            </a:r>
          </a:p>
          <a:p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•	Identificar las </a:t>
            </a:r>
            <a:r>
              <a:rPr lang="es-E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características comunes</a:t>
            </a:r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de los modelos más populares de la </a:t>
            </a:r>
            <a:r>
              <a:rPr lang="es-E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gestión del cambio</a:t>
            </a:r>
            <a:endParaRPr lang="es-ES" sz="28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734403" y="2933700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1433945" y="2855275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38302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F19F49C-3670-C73E-FDDD-54763C807290}"/>
              </a:ext>
            </a:extLst>
          </p:cNvPr>
          <p:cNvSpPr txBox="1"/>
          <p:nvPr/>
        </p:nvSpPr>
        <p:spPr>
          <a:xfrm>
            <a:off x="1371600" y="285851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Índice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64073F-97D5-77DA-0FD1-F534E0F9D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734403" y="2933700"/>
            <a:ext cx="637197" cy="629899"/>
          </a:xfrm>
          <a:prstGeom prst="rect">
            <a:avLst/>
          </a:prstGeom>
        </p:spPr>
      </p:pic>
      <p:graphicFrame>
        <p:nvGraphicFramePr>
          <p:cNvPr id="8" name="Marcador de contenido 11">
            <a:extLst>
              <a:ext uri="{FF2B5EF4-FFF2-40B4-BE49-F238E27FC236}">
                <a16:creationId xmlns:a16="http://schemas.microsoft.com/office/drawing/2014/main" id="{94D7209E-92FF-B48B-E15E-41DFFC8B77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8546907"/>
              </p:ext>
            </p:extLst>
          </p:nvPr>
        </p:nvGraphicFramePr>
        <p:xfrm>
          <a:off x="1143000" y="3659828"/>
          <a:ext cx="1623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00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F19F49C-3670-C73E-FDDD-54763C807290}"/>
              </a:ext>
            </a:extLst>
          </p:cNvPr>
          <p:cNvSpPr txBox="1"/>
          <p:nvPr/>
        </p:nvSpPr>
        <p:spPr>
          <a:xfrm>
            <a:off x="1371600" y="285851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  <a:endParaRPr lang="es-ES" sz="40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64073F-97D5-77DA-0FD1-F534E0F9D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734403" y="2933700"/>
            <a:ext cx="637197" cy="629899"/>
          </a:xfrm>
          <a:prstGeom prst="rect">
            <a:avLst/>
          </a:prstGeom>
        </p:spPr>
      </p:pic>
      <p:graphicFrame>
        <p:nvGraphicFramePr>
          <p:cNvPr id="8" name="Marcador de contenido 11">
            <a:extLst>
              <a:ext uri="{FF2B5EF4-FFF2-40B4-BE49-F238E27FC236}">
                <a16:creationId xmlns:a16="http://schemas.microsoft.com/office/drawing/2014/main" id="{94D7209E-92FF-B48B-E15E-41DFFC8B77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9577319"/>
              </p:ext>
            </p:extLst>
          </p:nvPr>
        </p:nvGraphicFramePr>
        <p:xfrm>
          <a:off x="1143000" y="3659828"/>
          <a:ext cx="1623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016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1.1.	</a:t>
            </a:r>
            <a:r>
              <a:rPr lang="es-ES" sz="2400" b="1" dirty="0">
                <a:solidFill>
                  <a:srgbClr val="0000FE"/>
                </a:solidFill>
              </a:rPr>
              <a:t>Introducción: Liderazgo eficaz para microempresas rurales</a:t>
            </a:r>
            <a:endParaRPr lang="es-ES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1" y="266700"/>
            <a:ext cx="10591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1 - </a:t>
            </a:r>
            <a:r>
              <a:rPr lang="en-US" sz="2800" b="1" dirty="0">
                <a:solidFill>
                  <a:srgbClr val="FF0000"/>
                </a:solidFill>
              </a:rPr>
              <a:t>Leadership for Rural Micro Enterprises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838200" y="2750296"/>
            <a:ext cx="111252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s-E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Un liderazgo eficaz es tan necesario para las microempresas rurales </a:t>
            </a:r>
          </a:p>
          <a:p>
            <a:pPr marL="457200" indent="-457200"/>
            <a:r>
              <a:rPr lang="es-E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como para las grandes </a:t>
            </a:r>
            <a:r>
              <a:rPr lang="es-E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corporaciones multinacionales globales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 </a:t>
            </a:r>
          </a:p>
          <a:p>
            <a:pPr algn="just"/>
            <a:endParaRPr lang="es-E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lógica de la toma de decisiones en las pequeñas microempresas pueden ocultar la necesidad de una planificación cuidadosa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la hora de desarrollar el liderazgo en las microempresas rurales. </a:t>
            </a:r>
          </a:p>
          <a:p>
            <a:pPr algn="just"/>
            <a:endParaRPr lang="es-E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Los roles de liderazgo a menudo se confunden con los roles de los trabajadores o de los gerentes.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Estos roles pueden representar complicaciones y ser difíciles de manejar. </a:t>
            </a: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endParaRPr lang="en-U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6" name="Picture 5" descr="A cartoon of a person with hands up&#10;&#10;Description automatically generated">
            <a:extLst>
              <a:ext uri="{FF2B5EF4-FFF2-40B4-BE49-F238E27FC236}">
                <a16:creationId xmlns:a16="http://schemas.microsoft.com/office/drawing/2014/main" id="{BDCBE3CB-CE4C-4043-91CF-691882103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3771900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4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1.2.	</a:t>
            </a:r>
            <a:r>
              <a:rPr lang="es-ES" sz="2400" b="1" dirty="0">
                <a:solidFill>
                  <a:srgbClr val="0000FE"/>
                </a:solidFill>
              </a:rPr>
              <a:t>Desafíos y soluciones</a:t>
            </a:r>
            <a:endParaRPr lang="es-ES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0" y="266700"/>
            <a:ext cx="16244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1 - </a:t>
            </a:r>
            <a:r>
              <a:rPr lang="en-US" sz="2800" b="1" dirty="0">
                <a:solidFill>
                  <a:srgbClr val="FF0000"/>
                </a:solidFill>
              </a:rPr>
              <a:t>Leadership for Rural Micro Enterprises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6934200" y="2171700"/>
            <a:ext cx="10040186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GB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Falta de recompensas o reconocimiento:</a:t>
            </a:r>
          </a:p>
          <a:p>
            <a:pPr algn="just"/>
            <a:endParaRPr lang="es-ES" sz="2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Reconocimiento del buen desempeño laboral, oferta de condiciones laborales más flexibles o mayor responsabilidad necesaria cuando existen oportunidades limitadas de promoción.</a:t>
            </a:r>
          </a:p>
          <a:p>
            <a:pPr algn="just"/>
            <a:endParaRPr lang="es-E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Comprender los límites del rol del liderazgo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:</a:t>
            </a:r>
          </a:p>
          <a:p>
            <a:pPr algn="just"/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Los líderes normalmente suelen trabajar codo a codo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 los empleados o gerentes con el peligro de que el liderazgo pueda diluirse o infravalorarse. </a:t>
            </a:r>
          </a:p>
          <a:p>
            <a:pPr algn="just"/>
            <a:endParaRPr lang="es-ES" sz="2400" b="1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Una buena comunicación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 esencial para garantizar que los empleados comprendan claramente su propio papel y respeten las responsabilidades del líder. </a:t>
            </a:r>
          </a:p>
          <a:p>
            <a:pPr algn="just"/>
            <a:endParaRPr lang="es-ES" sz="2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Comprender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diferencia entre gerente y líder es vital.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 liderazgo implica establecer una ruta, una visión y un cambio, alineándose con el personal de la empresa.   </a:t>
            </a:r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/>
            <a:r>
              <a:rPr lang="en-GB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6" name="Picture 5" descr="A puzzle piece with a key&#10;&#10;Description automatically generated">
            <a:extLst>
              <a:ext uri="{FF2B5EF4-FFF2-40B4-BE49-F238E27FC236}">
                <a16:creationId xmlns:a16="http://schemas.microsoft.com/office/drawing/2014/main" id="{27F871E6-A71B-4CF8-8D06-046AC4B72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" y="3695700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4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1.2.	</a:t>
            </a:r>
            <a:r>
              <a:rPr lang="en-IE" sz="2400" b="1" dirty="0">
                <a:solidFill>
                  <a:srgbClr val="0000FE"/>
                </a:solidFill>
              </a:rPr>
              <a:t> </a:t>
            </a:r>
            <a:r>
              <a:rPr lang="es-ES" sz="2400" b="1" dirty="0">
                <a:solidFill>
                  <a:srgbClr val="0000FE"/>
                </a:solidFill>
              </a:rPr>
              <a:t>Desafíos y soluciones</a:t>
            </a:r>
            <a:endParaRPr lang="es-ES" sz="2400" dirty="0">
              <a:solidFill>
                <a:srgbClr val="0000FE"/>
              </a:solidFill>
            </a:endParaRP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0" y="266700"/>
            <a:ext cx="16244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1 - </a:t>
            </a:r>
            <a:r>
              <a:rPr lang="en-US" sz="2800" b="1" dirty="0">
                <a:solidFill>
                  <a:srgbClr val="FF0000"/>
                </a:solidFill>
              </a:rPr>
              <a:t>Leadership for Rural Micro Enterprises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1181100" y="2798483"/>
            <a:ext cx="159258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Tomar decisiones difíciles:</a:t>
            </a: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 liderazgo de las microempresas rurales implica tomar decisiones difíciles.  Los vínculos estrechos pueden hacer esto muy difícil.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Transparencia, equida</a:t>
            </a:r>
            <a:r>
              <a:rPr lang="es-ES" sz="2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 y la comunicación honesta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ayudan a la hora de gestionar decisiones desagradables. </a:t>
            </a:r>
          </a:p>
          <a:p>
            <a:pPr algn="just"/>
            <a:endParaRPr lang="es-E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Conciencia sobre estrés y carga de trabajo:</a:t>
            </a:r>
          </a:p>
          <a:p>
            <a:r>
              <a:rPr lang="es-ES" sz="24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Las frecuentes presiones extremas para equilibrar la vida personal y laboral son insostenibles a largo plazo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</a:t>
            </a:r>
            <a:b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Hay que anticiparse a las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consecuencias empresariales y personales perjudiciales a largo plazo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del estrés del liderazgo y el exceso de trabajo</a:t>
            </a:r>
          </a:p>
          <a:p>
            <a:pPr algn="just"/>
            <a:endParaRPr lang="es-E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Reconocimiento de que pueden ser necesarias nuevas habilidades y la gestión de cambios de personal: </a:t>
            </a: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Los cambios de personal afectan al </a:t>
            </a:r>
            <a:r>
              <a:rPr lang="es-ES" sz="24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balance y armonía </a:t>
            </a:r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 la empresa</a:t>
            </a:r>
          </a:p>
          <a:p>
            <a:pPr algn="just"/>
            <a:r>
              <a:rPr lang="es-ES" sz="24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Son necesarias unas especificaciones de trabajo bien definidas y un apoyo de mentores estructurado y organizado</a:t>
            </a:r>
            <a:endParaRPr lang="es-ES" sz="2400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endParaRPr lang="es-ES" b="1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3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1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8D2284-A8C0-0C85-B90C-39529AB65925}"/>
              </a:ext>
            </a:extLst>
          </p:cNvPr>
          <p:cNvSpPr txBox="1"/>
          <p:nvPr/>
        </p:nvSpPr>
        <p:spPr>
          <a:xfrm>
            <a:off x="5029200" y="1409700"/>
            <a:ext cx="1004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2.1.	</a:t>
            </a:r>
            <a:r>
              <a:rPr lang="es-ES" sz="2400" b="1" dirty="0">
                <a:solidFill>
                  <a:srgbClr val="0000FE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¿Qué son los estilos de liderazgo? ¿Cuál es tu estilo de liderazgo?</a:t>
            </a:r>
          </a:p>
          <a:p>
            <a:endParaRPr lang="es-ES" sz="2800" b="1" dirty="0">
              <a:solidFill>
                <a:srgbClr val="0000F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D8717-2E98-0F32-A6DA-79A193BE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2159" r="62484" b="72462"/>
          <a:stretch/>
        </p:blipFill>
        <p:spPr>
          <a:xfrm>
            <a:off x="5244059" y="345125"/>
            <a:ext cx="637197" cy="629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04CF2-CFEF-B0FB-792C-7428F4FC08A8}"/>
              </a:ext>
            </a:extLst>
          </p:cNvPr>
          <p:cNvSpPr txBox="1"/>
          <p:nvPr/>
        </p:nvSpPr>
        <p:spPr>
          <a:xfrm>
            <a:off x="5943600" y="266700"/>
            <a:ext cx="16244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32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2 - </a:t>
            </a:r>
            <a:r>
              <a:rPr lang="en-US" sz="28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Leadership Styles for Rural Micro-enterprises</a:t>
            </a:r>
          </a:p>
          <a:p>
            <a:endParaRPr lang="es-ES" sz="32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DF256-CF19-4048-BA14-912F8C9A1084}"/>
              </a:ext>
            </a:extLst>
          </p:cNvPr>
          <p:cNvSpPr txBox="1"/>
          <p:nvPr/>
        </p:nvSpPr>
        <p:spPr>
          <a:xfrm>
            <a:off x="1295400" y="2942897"/>
            <a:ext cx="167640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Son descriptores amplios de como se comporta un líder mientras dirige, motiva, guía y gestiona al personal. </a:t>
            </a:r>
          </a:p>
          <a:p>
            <a:endParaRPr lang="es-ES" sz="28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Tomarse el </a:t>
            </a:r>
            <a:r>
              <a:rPr lang="es-ES" sz="2800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tiempo para reflexionar sobre el propio estilo general de liderazgo y considerar los pros y los contras de cualquier posible cambio</a:t>
            </a:r>
            <a:endParaRPr lang="es-ES" sz="28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es-ES" sz="28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s-ES" sz="2800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Kurt Lewin en1939 identificó tres tipos principales de liderazgo;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Autoritario, (Autocrático)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Participativo (Democrático)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Delegado (dejar hacer)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2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3AA3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</TotalTime>
  <Words>1793</Words>
  <Application>Microsoft Office PowerPoint</Application>
  <PresentationFormat>Personalizado</PresentationFormat>
  <Paragraphs>229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Microsoft Sans Serif</vt:lpstr>
      <vt:lpstr>Trebuchet MS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MICRO2_ PPT TEMPLATE</dc:title>
  <dc:creator>Monia Coppola</dc:creator>
  <cp:keywords>DAFU1hMFrLE,BAEXurJiHZU</cp:keywords>
  <cp:lastModifiedBy>internetwebsolutions internetwebsolutions</cp:lastModifiedBy>
  <cp:revision>114</cp:revision>
  <dcterms:created xsi:type="dcterms:W3CDTF">2022-12-15T14:43:32Z</dcterms:created>
  <dcterms:modified xsi:type="dcterms:W3CDTF">2023-11-30T11:39:08Z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2022-12-15T00:00:00Z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2022-12-15T00:00:00Z</vt:filetime>
  </property>
</Properties>
</file>